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495" r:id="rId2"/>
    <p:sldId id="489" r:id="rId3"/>
    <p:sldId id="261" r:id="rId4"/>
    <p:sldId id="263" r:id="rId5"/>
    <p:sldId id="265" r:id="rId6"/>
    <p:sldId id="264" r:id="rId7"/>
    <p:sldId id="266" r:id="rId8"/>
    <p:sldId id="267" r:id="rId9"/>
    <p:sldId id="268" r:id="rId10"/>
    <p:sldId id="269" r:id="rId11"/>
    <p:sldId id="274" r:id="rId12"/>
    <p:sldId id="275" r:id="rId13"/>
    <p:sldId id="270" r:id="rId14"/>
    <p:sldId id="271" r:id="rId15"/>
    <p:sldId id="272" r:id="rId16"/>
    <p:sldId id="273" r:id="rId17"/>
    <p:sldId id="276" r:id="rId18"/>
    <p:sldId id="281" r:id="rId19"/>
    <p:sldId id="277" r:id="rId20"/>
    <p:sldId id="278" r:id="rId21"/>
    <p:sldId id="279" r:id="rId22"/>
    <p:sldId id="280" r:id="rId23"/>
    <p:sldId id="282" r:id="rId24"/>
    <p:sldId id="287" r:id="rId25"/>
    <p:sldId id="283" r:id="rId26"/>
    <p:sldId id="284" r:id="rId27"/>
    <p:sldId id="285" r:id="rId28"/>
    <p:sldId id="286" r:id="rId29"/>
    <p:sldId id="288" r:id="rId30"/>
    <p:sldId id="289" r:id="rId31"/>
    <p:sldId id="291" r:id="rId32"/>
    <p:sldId id="292" r:id="rId33"/>
    <p:sldId id="293" r:id="rId34"/>
    <p:sldId id="290" r:id="rId35"/>
    <p:sldId id="294" r:id="rId36"/>
    <p:sldId id="295" r:id="rId37"/>
    <p:sldId id="296" r:id="rId38"/>
    <p:sldId id="297" r:id="rId39"/>
    <p:sldId id="498" r:id="rId40"/>
    <p:sldId id="298" r:id="rId41"/>
    <p:sldId id="299" r:id="rId42"/>
    <p:sldId id="300" r:id="rId43"/>
    <p:sldId id="301" r:id="rId44"/>
    <p:sldId id="302" r:id="rId45"/>
    <p:sldId id="303" r:id="rId46"/>
    <p:sldId id="325"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24" r:id="rId62"/>
    <p:sldId id="320" r:id="rId63"/>
    <p:sldId id="501" r:id="rId64"/>
    <p:sldId id="318" r:id="rId65"/>
    <p:sldId id="321" r:id="rId66"/>
    <p:sldId id="326" r:id="rId67"/>
    <p:sldId id="327" r:id="rId68"/>
    <p:sldId id="500" r:id="rId69"/>
    <p:sldId id="322" r:id="rId70"/>
    <p:sldId id="323" r:id="rId71"/>
    <p:sldId id="497" r:id="rId72"/>
    <p:sldId id="499" r:id="rId73"/>
    <p:sldId id="494"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88" autoAdjust="0"/>
    <p:restoredTop sz="90296" autoAdjust="0"/>
  </p:normalViewPr>
  <p:slideViewPr>
    <p:cSldViewPr snapToGrid="0">
      <p:cViewPr varScale="1">
        <p:scale>
          <a:sx n="82" d="100"/>
          <a:sy n="82" d="100"/>
        </p:scale>
        <p:origin x="181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DBB39F-19E5-40EB-B8ED-E0BBC26D77E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tr-TR"/>
        </a:p>
      </dgm:t>
    </dgm:pt>
    <dgm:pt modelId="{6130367D-F8BB-4B81-9775-5E23B97D357A}">
      <dgm:prSet phldrT="[Metin]" custT="1"/>
      <dgm:spPr>
        <a:solidFill>
          <a:schemeClr val="accent4">
            <a:lumMod val="40000"/>
            <a:lumOff val="60000"/>
          </a:schemeClr>
        </a:solidFill>
      </dgm:spPr>
      <dgm:t>
        <a:bodyPr/>
        <a:lstStyle/>
        <a:p>
          <a:r>
            <a:rPr lang="tr-TR" sz="1400" b="1" dirty="0">
              <a:solidFill>
                <a:schemeClr val="tx1"/>
              </a:solidFill>
            </a:rPr>
            <a:t>Ahlaki Davranış</a:t>
          </a:r>
        </a:p>
      </dgm:t>
    </dgm:pt>
    <dgm:pt modelId="{ED6DAD69-94A2-4A9A-905A-0BD7BD248494}" type="parTrans" cxnId="{ABF6D0DD-19F7-4ADF-9ABD-75E3C08D97F3}">
      <dgm:prSet/>
      <dgm:spPr/>
      <dgm:t>
        <a:bodyPr/>
        <a:lstStyle/>
        <a:p>
          <a:endParaRPr lang="tr-TR"/>
        </a:p>
      </dgm:t>
    </dgm:pt>
    <dgm:pt modelId="{C6B6CF51-C096-4846-8F2C-789DD82C4914}" type="sibTrans" cxnId="{ABF6D0DD-19F7-4ADF-9ABD-75E3C08D97F3}">
      <dgm:prSet/>
      <dgm:spPr/>
      <dgm:t>
        <a:bodyPr/>
        <a:lstStyle/>
        <a:p>
          <a:endParaRPr lang="tr-TR"/>
        </a:p>
      </dgm:t>
    </dgm:pt>
    <dgm:pt modelId="{BC670880-23CD-4C62-9C37-CED51D40DD38}">
      <dgm:prSet phldrT="[Metin]" custT="1"/>
      <dgm:spPr/>
      <dgm:t>
        <a:bodyPr/>
        <a:lstStyle/>
        <a:p>
          <a:r>
            <a:rPr lang="tr-TR" sz="1400" b="1" dirty="0"/>
            <a:t>Dürüst Sunum</a:t>
          </a:r>
        </a:p>
      </dgm:t>
    </dgm:pt>
    <dgm:pt modelId="{2C6DBB05-2F51-42F6-BB1F-B8C2E95EA62F}" type="parTrans" cxnId="{35E6E5E2-9E1F-408C-9FD6-6D6AA97DC5DF}">
      <dgm:prSet/>
      <dgm:spPr/>
      <dgm:t>
        <a:bodyPr/>
        <a:lstStyle/>
        <a:p>
          <a:endParaRPr lang="tr-TR"/>
        </a:p>
      </dgm:t>
    </dgm:pt>
    <dgm:pt modelId="{0663C467-77B4-4903-8C37-BF8B19E54397}" type="sibTrans" cxnId="{35E6E5E2-9E1F-408C-9FD6-6D6AA97DC5DF}">
      <dgm:prSet/>
      <dgm:spPr/>
      <dgm:t>
        <a:bodyPr/>
        <a:lstStyle/>
        <a:p>
          <a:endParaRPr lang="tr-TR"/>
        </a:p>
      </dgm:t>
    </dgm:pt>
    <dgm:pt modelId="{69FE7615-C514-4F58-8591-C6CC6D4F0C2E}">
      <dgm:prSet phldrT="[Metin]" custT="1"/>
      <dgm:spPr>
        <a:solidFill>
          <a:schemeClr val="accent2">
            <a:lumMod val="40000"/>
            <a:lumOff val="60000"/>
          </a:schemeClr>
        </a:solidFill>
      </dgm:spPr>
      <dgm:t>
        <a:bodyPr/>
        <a:lstStyle/>
        <a:p>
          <a:r>
            <a:rPr lang="tr-TR" sz="1200" b="1" dirty="0">
              <a:solidFill>
                <a:schemeClr val="tx1"/>
              </a:solidFill>
            </a:rPr>
            <a:t>Profesyonel Özen</a:t>
          </a:r>
        </a:p>
      </dgm:t>
    </dgm:pt>
    <dgm:pt modelId="{334428FC-883B-46BA-A51A-846E52108F21}" type="parTrans" cxnId="{6BC3949A-0172-4543-90F9-161A549E801A}">
      <dgm:prSet/>
      <dgm:spPr/>
      <dgm:t>
        <a:bodyPr/>
        <a:lstStyle/>
        <a:p>
          <a:endParaRPr lang="tr-TR"/>
        </a:p>
      </dgm:t>
    </dgm:pt>
    <dgm:pt modelId="{C8D74F87-6D4C-4C95-A763-69AF0C9695F6}" type="sibTrans" cxnId="{6BC3949A-0172-4543-90F9-161A549E801A}">
      <dgm:prSet/>
      <dgm:spPr/>
      <dgm:t>
        <a:bodyPr/>
        <a:lstStyle/>
        <a:p>
          <a:endParaRPr lang="tr-TR"/>
        </a:p>
      </dgm:t>
    </dgm:pt>
    <dgm:pt modelId="{BD05B680-9A11-4C66-929F-E787DFD385C2}">
      <dgm:prSet phldrT="[Metin]" custT="1"/>
      <dgm:spPr>
        <a:solidFill>
          <a:schemeClr val="accent6">
            <a:lumMod val="20000"/>
            <a:lumOff val="80000"/>
          </a:schemeClr>
        </a:solidFill>
      </dgm:spPr>
      <dgm:t>
        <a:bodyPr/>
        <a:lstStyle/>
        <a:p>
          <a:r>
            <a:rPr lang="tr-TR" sz="1400" b="1" dirty="0">
              <a:solidFill>
                <a:schemeClr val="tx1"/>
              </a:solidFill>
            </a:rPr>
            <a:t>Gizlilik</a:t>
          </a:r>
        </a:p>
      </dgm:t>
    </dgm:pt>
    <dgm:pt modelId="{3F7E3267-D4C4-4E55-8505-96BEA04EE37F}" type="parTrans" cxnId="{2A16EDB2-62E6-41D3-BBE5-C4DD5494EC54}">
      <dgm:prSet/>
      <dgm:spPr/>
      <dgm:t>
        <a:bodyPr/>
        <a:lstStyle/>
        <a:p>
          <a:endParaRPr lang="tr-TR"/>
        </a:p>
      </dgm:t>
    </dgm:pt>
    <dgm:pt modelId="{5B02C1CC-C303-4917-B982-A3FE034C295A}" type="sibTrans" cxnId="{2A16EDB2-62E6-41D3-BBE5-C4DD5494EC54}">
      <dgm:prSet/>
      <dgm:spPr/>
      <dgm:t>
        <a:bodyPr/>
        <a:lstStyle/>
        <a:p>
          <a:endParaRPr lang="tr-TR"/>
        </a:p>
      </dgm:t>
    </dgm:pt>
    <dgm:pt modelId="{4B241684-4767-4882-8504-128ED2E45089}">
      <dgm:prSet custT="1"/>
      <dgm:spPr>
        <a:solidFill>
          <a:schemeClr val="bg2">
            <a:lumMod val="90000"/>
          </a:schemeClr>
        </a:solidFill>
      </dgm:spPr>
      <dgm:t>
        <a:bodyPr/>
        <a:lstStyle/>
        <a:p>
          <a:r>
            <a:rPr lang="tr-TR" sz="1400" b="1" dirty="0">
              <a:solidFill>
                <a:schemeClr val="tx1"/>
              </a:solidFill>
            </a:rPr>
            <a:t>Bağımsızlık</a:t>
          </a:r>
        </a:p>
      </dgm:t>
    </dgm:pt>
    <dgm:pt modelId="{5EFC5C1E-06FC-446A-B5B9-0F5EB860F257}" type="parTrans" cxnId="{0EAB12F9-2810-4FC8-87E1-56D25FD0D657}">
      <dgm:prSet/>
      <dgm:spPr/>
      <dgm:t>
        <a:bodyPr/>
        <a:lstStyle/>
        <a:p>
          <a:endParaRPr lang="tr-TR"/>
        </a:p>
      </dgm:t>
    </dgm:pt>
    <dgm:pt modelId="{83D22716-22E4-4959-ABCB-EF443C33B58D}" type="sibTrans" cxnId="{0EAB12F9-2810-4FC8-87E1-56D25FD0D657}">
      <dgm:prSet/>
      <dgm:spPr/>
      <dgm:t>
        <a:bodyPr/>
        <a:lstStyle/>
        <a:p>
          <a:endParaRPr lang="tr-TR"/>
        </a:p>
      </dgm:t>
    </dgm:pt>
    <dgm:pt modelId="{96D250F6-0098-41BB-8615-F67E7E65D9FE}">
      <dgm:prSet custT="1"/>
      <dgm:spPr>
        <a:solidFill>
          <a:srgbClr val="7030A0"/>
        </a:solidFill>
      </dgm:spPr>
      <dgm:t>
        <a:bodyPr/>
        <a:lstStyle/>
        <a:p>
          <a:r>
            <a:rPr lang="tr-TR" sz="1400" b="1" dirty="0"/>
            <a:t>Delile Dayalı Yaklaşım</a:t>
          </a:r>
        </a:p>
      </dgm:t>
    </dgm:pt>
    <dgm:pt modelId="{1A330A1F-AEED-4754-B2C7-6A5E55717808}" type="parTrans" cxnId="{B30D3F27-BDCE-4469-B19A-ACACEC8137E1}">
      <dgm:prSet/>
      <dgm:spPr/>
      <dgm:t>
        <a:bodyPr/>
        <a:lstStyle/>
        <a:p>
          <a:endParaRPr lang="tr-TR"/>
        </a:p>
      </dgm:t>
    </dgm:pt>
    <dgm:pt modelId="{D7F23981-CF00-47CE-BBE1-66A423FCDD43}" type="sibTrans" cxnId="{B30D3F27-BDCE-4469-B19A-ACACEC8137E1}">
      <dgm:prSet/>
      <dgm:spPr/>
      <dgm:t>
        <a:bodyPr/>
        <a:lstStyle/>
        <a:p>
          <a:endParaRPr lang="tr-TR"/>
        </a:p>
      </dgm:t>
    </dgm:pt>
    <dgm:pt modelId="{7DAA08F0-BE97-4089-81FC-ABB0B434B3A5}" type="pres">
      <dgm:prSet presAssocID="{15DBB39F-19E5-40EB-B8ED-E0BBC26D77EF}" presName="cycle" presStyleCnt="0">
        <dgm:presLayoutVars>
          <dgm:dir/>
          <dgm:resizeHandles val="exact"/>
        </dgm:presLayoutVars>
      </dgm:prSet>
      <dgm:spPr/>
    </dgm:pt>
    <dgm:pt modelId="{7C5DC093-974A-4FB5-8056-0D33DFDF3BB7}" type="pres">
      <dgm:prSet presAssocID="{6130367D-F8BB-4B81-9775-5E23B97D357A}" presName="node" presStyleLbl="node1" presStyleIdx="0" presStyleCnt="6">
        <dgm:presLayoutVars>
          <dgm:bulletEnabled val="1"/>
        </dgm:presLayoutVars>
      </dgm:prSet>
      <dgm:spPr/>
    </dgm:pt>
    <dgm:pt modelId="{8BF7449D-4E37-4571-B4DA-A0950B12C614}" type="pres">
      <dgm:prSet presAssocID="{C6B6CF51-C096-4846-8F2C-789DD82C4914}" presName="sibTrans" presStyleLbl="sibTrans2D1" presStyleIdx="0" presStyleCnt="6"/>
      <dgm:spPr/>
    </dgm:pt>
    <dgm:pt modelId="{7A67ABBC-0FF8-4417-9417-CAEABC50EF5D}" type="pres">
      <dgm:prSet presAssocID="{C6B6CF51-C096-4846-8F2C-789DD82C4914}" presName="connectorText" presStyleLbl="sibTrans2D1" presStyleIdx="0" presStyleCnt="6"/>
      <dgm:spPr/>
    </dgm:pt>
    <dgm:pt modelId="{B8F60A75-2F5B-460F-8ACA-B3D424E5EC5A}" type="pres">
      <dgm:prSet presAssocID="{BC670880-23CD-4C62-9C37-CED51D40DD38}" presName="node" presStyleLbl="node1" presStyleIdx="1" presStyleCnt="6">
        <dgm:presLayoutVars>
          <dgm:bulletEnabled val="1"/>
        </dgm:presLayoutVars>
      </dgm:prSet>
      <dgm:spPr/>
    </dgm:pt>
    <dgm:pt modelId="{40EB8B4C-C1D2-45D9-B905-B4A6D69F87B1}" type="pres">
      <dgm:prSet presAssocID="{0663C467-77B4-4903-8C37-BF8B19E54397}" presName="sibTrans" presStyleLbl="sibTrans2D1" presStyleIdx="1" presStyleCnt="6"/>
      <dgm:spPr/>
    </dgm:pt>
    <dgm:pt modelId="{99A3C089-5449-4A44-A9D0-861610045B66}" type="pres">
      <dgm:prSet presAssocID="{0663C467-77B4-4903-8C37-BF8B19E54397}" presName="connectorText" presStyleLbl="sibTrans2D1" presStyleIdx="1" presStyleCnt="6"/>
      <dgm:spPr/>
    </dgm:pt>
    <dgm:pt modelId="{BAC3718C-35B7-4304-BF1A-9FA091D7342F}" type="pres">
      <dgm:prSet presAssocID="{69FE7615-C514-4F58-8591-C6CC6D4F0C2E}" presName="node" presStyleLbl="node1" presStyleIdx="2" presStyleCnt="6" custScaleX="107705">
        <dgm:presLayoutVars>
          <dgm:bulletEnabled val="1"/>
        </dgm:presLayoutVars>
      </dgm:prSet>
      <dgm:spPr/>
    </dgm:pt>
    <dgm:pt modelId="{ADAEA2DA-FD12-42E6-B832-7610F73770F7}" type="pres">
      <dgm:prSet presAssocID="{C8D74F87-6D4C-4C95-A763-69AF0C9695F6}" presName="sibTrans" presStyleLbl="sibTrans2D1" presStyleIdx="2" presStyleCnt="6"/>
      <dgm:spPr/>
    </dgm:pt>
    <dgm:pt modelId="{536C5C78-19F0-4CB1-BA6F-98822BAF2786}" type="pres">
      <dgm:prSet presAssocID="{C8D74F87-6D4C-4C95-A763-69AF0C9695F6}" presName="connectorText" presStyleLbl="sibTrans2D1" presStyleIdx="2" presStyleCnt="6"/>
      <dgm:spPr/>
    </dgm:pt>
    <dgm:pt modelId="{5CC056FB-0345-4280-BBC6-402AE43109B4}" type="pres">
      <dgm:prSet presAssocID="{BD05B680-9A11-4C66-929F-E787DFD385C2}" presName="node" presStyleLbl="node1" presStyleIdx="3" presStyleCnt="6">
        <dgm:presLayoutVars>
          <dgm:bulletEnabled val="1"/>
        </dgm:presLayoutVars>
      </dgm:prSet>
      <dgm:spPr/>
    </dgm:pt>
    <dgm:pt modelId="{E1531999-2565-4EDB-BE54-B389039C7133}" type="pres">
      <dgm:prSet presAssocID="{5B02C1CC-C303-4917-B982-A3FE034C295A}" presName="sibTrans" presStyleLbl="sibTrans2D1" presStyleIdx="3" presStyleCnt="6"/>
      <dgm:spPr/>
    </dgm:pt>
    <dgm:pt modelId="{7C5AC343-8667-469E-8413-A66783EDBCE0}" type="pres">
      <dgm:prSet presAssocID="{5B02C1CC-C303-4917-B982-A3FE034C295A}" presName="connectorText" presStyleLbl="sibTrans2D1" presStyleIdx="3" presStyleCnt="6"/>
      <dgm:spPr/>
    </dgm:pt>
    <dgm:pt modelId="{EC332890-F2C2-4726-AFB1-4C4013AC2145}" type="pres">
      <dgm:prSet presAssocID="{4B241684-4767-4882-8504-128ED2E45089}" presName="node" presStyleLbl="node1" presStyleIdx="4" presStyleCnt="6" custScaleX="116173" custScaleY="106106">
        <dgm:presLayoutVars>
          <dgm:bulletEnabled val="1"/>
        </dgm:presLayoutVars>
      </dgm:prSet>
      <dgm:spPr/>
    </dgm:pt>
    <dgm:pt modelId="{2EEC2615-4C73-42E9-9A57-F63422DB955A}" type="pres">
      <dgm:prSet presAssocID="{83D22716-22E4-4959-ABCB-EF443C33B58D}" presName="sibTrans" presStyleLbl="sibTrans2D1" presStyleIdx="4" presStyleCnt="6"/>
      <dgm:spPr/>
    </dgm:pt>
    <dgm:pt modelId="{86796796-7033-4BDC-B570-AB8EF44BA6AD}" type="pres">
      <dgm:prSet presAssocID="{83D22716-22E4-4959-ABCB-EF443C33B58D}" presName="connectorText" presStyleLbl="sibTrans2D1" presStyleIdx="4" presStyleCnt="6"/>
      <dgm:spPr/>
    </dgm:pt>
    <dgm:pt modelId="{FD425F06-B850-41A4-9E88-ACA3896DDDFF}" type="pres">
      <dgm:prSet presAssocID="{96D250F6-0098-41BB-8615-F67E7E65D9FE}" presName="node" presStyleLbl="node1" presStyleIdx="5" presStyleCnt="6" custScaleX="115556" custScaleY="101721">
        <dgm:presLayoutVars>
          <dgm:bulletEnabled val="1"/>
        </dgm:presLayoutVars>
      </dgm:prSet>
      <dgm:spPr/>
    </dgm:pt>
    <dgm:pt modelId="{7825DFA5-8186-4098-91A6-84F4865F2329}" type="pres">
      <dgm:prSet presAssocID="{D7F23981-CF00-47CE-BBE1-66A423FCDD43}" presName="sibTrans" presStyleLbl="sibTrans2D1" presStyleIdx="5" presStyleCnt="6"/>
      <dgm:spPr/>
    </dgm:pt>
    <dgm:pt modelId="{2C511D02-4466-44A6-AD05-BA7FBD0C2DB4}" type="pres">
      <dgm:prSet presAssocID="{D7F23981-CF00-47CE-BBE1-66A423FCDD43}" presName="connectorText" presStyleLbl="sibTrans2D1" presStyleIdx="5" presStyleCnt="6"/>
      <dgm:spPr/>
    </dgm:pt>
  </dgm:ptLst>
  <dgm:cxnLst>
    <dgm:cxn modelId="{1182DB02-268C-4D27-88C6-E0C439FCB28B}" type="presOf" srcId="{C8D74F87-6D4C-4C95-A763-69AF0C9695F6}" destId="{ADAEA2DA-FD12-42E6-B832-7610F73770F7}" srcOrd="0" destOrd="0" presId="urn:microsoft.com/office/officeart/2005/8/layout/cycle2"/>
    <dgm:cxn modelId="{EA0EBF25-52DA-46B0-B47F-43B6BDF00857}" type="presOf" srcId="{69FE7615-C514-4F58-8591-C6CC6D4F0C2E}" destId="{BAC3718C-35B7-4304-BF1A-9FA091D7342F}" srcOrd="0" destOrd="0" presId="urn:microsoft.com/office/officeart/2005/8/layout/cycle2"/>
    <dgm:cxn modelId="{B30D3F27-BDCE-4469-B19A-ACACEC8137E1}" srcId="{15DBB39F-19E5-40EB-B8ED-E0BBC26D77EF}" destId="{96D250F6-0098-41BB-8615-F67E7E65D9FE}" srcOrd="5" destOrd="0" parTransId="{1A330A1F-AEED-4754-B2C7-6A5E55717808}" sibTransId="{D7F23981-CF00-47CE-BBE1-66A423FCDD43}"/>
    <dgm:cxn modelId="{DB535F2A-5CBF-4129-9945-4CEE58588CBA}" type="presOf" srcId="{C8D74F87-6D4C-4C95-A763-69AF0C9695F6}" destId="{536C5C78-19F0-4CB1-BA6F-98822BAF2786}" srcOrd="1" destOrd="0" presId="urn:microsoft.com/office/officeart/2005/8/layout/cycle2"/>
    <dgm:cxn modelId="{DE8F5338-EAF8-4A65-8041-BC6F3A781465}" type="presOf" srcId="{0663C467-77B4-4903-8C37-BF8B19E54397}" destId="{40EB8B4C-C1D2-45D9-B905-B4A6D69F87B1}" srcOrd="0" destOrd="0" presId="urn:microsoft.com/office/officeart/2005/8/layout/cycle2"/>
    <dgm:cxn modelId="{AE1DCA3B-F019-4E81-B860-9031F02C5C3F}" type="presOf" srcId="{C6B6CF51-C096-4846-8F2C-789DD82C4914}" destId="{7A67ABBC-0FF8-4417-9417-CAEABC50EF5D}" srcOrd="1" destOrd="0" presId="urn:microsoft.com/office/officeart/2005/8/layout/cycle2"/>
    <dgm:cxn modelId="{0E86CB3E-FF44-4B2C-93A7-E2FF82660E22}" type="presOf" srcId="{4B241684-4767-4882-8504-128ED2E45089}" destId="{EC332890-F2C2-4726-AFB1-4C4013AC2145}" srcOrd="0" destOrd="0" presId="urn:microsoft.com/office/officeart/2005/8/layout/cycle2"/>
    <dgm:cxn modelId="{93BD6247-B005-4695-A357-363936448B4C}" type="presOf" srcId="{15DBB39F-19E5-40EB-B8ED-E0BBC26D77EF}" destId="{7DAA08F0-BE97-4089-81FC-ABB0B434B3A5}" srcOrd="0" destOrd="0" presId="urn:microsoft.com/office/officeart/2005/8/layout/cycle2"/>
    <dgm:cxn modelId="{4499956F-C7C9-4328-968F-5B75E7D5159E}" type="presOf" srcId="{96D250F6-0098-41BB-8615-F67E7E65D9FE}" destId="{FD425F06-B850-41A4-9E88-ACA3896DDDFF}" srcOrd="0" destOrd="0" presId="urn:microsoft.com/office/officeart/2005/8/layout/cycle2"/>
    <dgm:cxn modelId="{41BD4854-0164-48F9-8806-88FF41E6F810}" type="presOf" srcId="{5B02C1CC-C303-4917-B982-A3FE034C295A}" destId="{7C5AC343-8667-469E-8413-A66783EDBCE0}" srcOrd="1" destOrd="0" presId="urn:microsoft.com/office/officeart/2005/8/layout/cycle2"/>
    <dgm:cxn modelId="{93BA8E78-B62E-40E3-92C9-E0E627F1CA42}" type="presOf" srcId="{0663C467-77B4-4903-8C37-BF8B19E54397}" destId="{99A3C089-5449-4A44-A9D0-861610045B66}" srcOrd="1" destOrd="0" presId="urn:microsoft.com/office/officeart/2005/8/layout/cycle2"/>
    <dgm:cxn modelId="{BA389F78-36B8-41EE-92A9-E83F4DBF40BB}" type="presOf" srcId="{D7F23981-CF00-47CE-BBE1-66A423FCDD43}" destId="{2C511D02-4466-44A6-AD05-BA7FBD0C2DB4}" srcOrd="1" destOrd="0" presId="urn:microsoft.com/office/officeart/2005/8/layout/cycle2"/>
    <dgm:cxn modelId="{B1988E7D-3CF4-426F-89E2-9BE5A153D050}" type="presOf" srcId="{BC670880-23CD-4C62-9C37-CED51D40DD38}" destId="{B8F60A75-2F5B-460F-8ACA-B3D424E5EC5A}" srcOrd="0" destOrd="0" presId="urn:microsoft.com/office/officeart/2005/8/layout/cycle2"/>
    <dgm:cxn modelId="{3D473881-6AA9-428B-BB51-0DD2D85283F1}" type="presOf" srcId="{83D22716-22E4-4959-ABCB-EF443C33B58D}" destId="{86796796-7033-4BDC-B570-AB8EF44BA6AD}" srcOrd="1" destOrd="0" presId="urn:microsoft.com/office/officeart/2005/8/layout/cycle2"/>
    <dgm:cxn modelId="{CE9C9C88-2E7B-417E-BC26-85B422B7DC63}" type="presOf" srcId="{5B02C1CC-C303-4917-B982-A3FE034C295A}" destId="{E1531999-2565-4EDB-BE54-B389039C7133}" srcOrd="0" destOrd="0" presId="urn:microsoft.com/office/officeart/2005/8/layout/cycle2"/>
    <dgm:cxn modelId="{DE871593-20D4-426F-A13B-16675B75BC8F}" type="presOf" srcId="{D7F23981-CF00-47CE-BBE1-66A423FCDD43}" destId="{7825DFA5-8186-4098-91A6-84F4865F2329}" srcOrd="0" destOrd="0" presId="urn:microsoft.com/office/officeart/2005/8/layout/cycle2"/>
    <dgm:cxn modelId="{6BC3949A-0172-4543-90F9-161A549E801A}" srcId="{15DBB39F-19E5-40EB-B8ED-E0BBC26D77EF}" destId="{69FE7615-C514-4F58-8591-C6CC6D4F0C2E}" srcOrd="2" destOrd="0" parTransId="{334428FC-883B-46BA-A51A-846E52108F21}" sibTransId="{C8D74F87-6D4C-4C95-A763-69AF0C9695F6}"/>
    <dgm:cxn modelId="{2A16EDB2-62E6-41D3-BBE5-C4DD5494EC54}" srcId="{15DBB39F-19E5-40EB-B8ED-E0BBC26D77EF}" destId="{BD05B680-9A11-4C66-929F-E787DFD385C2}" srcOrd="3" destOrd="0" parTransId="{3F7E3267-D4C4-4E55-8505-96BEA04EE37F}" sibTransId="{5B02C1CC-C303-4917-B982-A3FE034C295A}"/>
    <dgm:cxn modelId="{58ECF3B5-3434-44B1-A54E-9800ED29E786}" type="presOf" srcId="{C6B6CF51-C096-4846-8F2C-789DD82C4914}" destId="{8BF7449D-4E37-4571-B4DA-A0950B12C614}" srcOrd="0" destOrd="0" presId="urn:microsoft.com/office/officeart/2005/8/layout/cycle2"/>
    <dgm:cxn modelId="{ABF6D0DD-19F7-4ADF-9ABD-75E3C08D97F3}" srcId="{15DBB39F-19E5-40EB-B8ED-E0BBC26D77EF}" destId="{6130367D-F8BB-4B81-9775-5E23B97D357A}" srcOrd="0" destOrd="0" parTransId="{ED6DAD69-94A2-4A9A-905A-0BD7BD248494}" sibTransId="{C6B6CF51-C096-4846-8F2C-789DD82C4914}"/>
    <dgm:cxn modelId="{F7BC7DE2-D17D-4D83-A5E0-3D26B90714EA}" type="presOf" srcId="{83D22716-22E4-4959-ABCB-EF443C33B58D}" destId="{2EEC2615-4C73-42E9-9A57-F63422DB955A}" srcOrd="0" destOrd="0" presId="urn:microsoft.com/office/officeart/2005/8/layout/cycle2"/>
    <dgm:cxn modelId="{35E6E5E2-9E1F-408C-9FD6-6D6AA97DC5DF}" srcId="{15DBB39F-19E5-40EB-B8ED-E0BBC26D77EF}" destId="{BC670880-23CD-4C62-9C37-CED51D40DD38}" srcOrd="1" destOrd="0" parTransId="{2C6DBB05-2F51-42F6-BB1F-B8C2E95EA62F}" sibTransId="{0663C467-77B4-4903-8C37-BF8B19E54397}"/>
    <dgm:cxn modelId="{8887F8F7-57AF-4857-B1B1-2BFCC083732F}" type="presOf" srcId="{6130367D-F8BB-4B81-9775-5E23B97D357A}" destId="{7C5DC093-974A-4FB5-8056-0D33DFDF3BB7}" srcOrd="0" destOrd="0" presId="urn:microsoft.com/office/officeart/2005/8/layout/cycle2"/>
    <dgm:cxn modelId="{0EAB12F9-2810-4FC8-87E1-56D25FD0D657}" srcId="{15DBB39F-19E5-40EB-B8ED-E0BBC26D77EF}" destId="{4B241684-4767-4882-8504-128ED2E45089}" srcOrd="4" destOrd="0" parTransId="{5EFC5C1E-06FC-446A-B5B9-0F5EB860F257}" sibTransId="{83D22716-22E4-4959-ABCB-EF443C33B58D}"/>
    <dgm:cxn modelId="{8B7AD3FA-0DE0-4AB4-B0F4-ADEE977A4D7B}" type="presOf" srcId="{BD05B680-9A11-4C66-929F-E787DFD385C2}" destId="{5CC056FB-0345-4280-BBC6-402AE43109B4}" srcOrd="0" destOrd="0" presId="urn:microsoft.com/office/officeart/2005/8/layout/cycle2"/>
    <dgm:cxn modelId="{6772AB04-0971-4664-9A3E-25583722DDF2}" type="presParOf" srcId="{7DAA08F0-BE97-4089-81FC-ABB0B434B3A5}" destId="{7C5DC093-974A-4FB5-8056-0D33DFDF3BB7}" srcOrd="0" destOrd="0" presId="urn:microsoft.com/office/officeart/2005/8/layout/cycle2"/>
    <dgm:cxn modelId="{44D782E6-7DB4-4A88-9950-8324DEB14FBD}" type="presParOf" srcId="{7DAA08F0-BE97-4089-81FC-ABB0B434B3A5}" destId="{8BF7449D-4E37-4571-B4DA-A0950B12C614}" srcOrd="1" destOrd="0" presId="urn:microsoft.com/office/officeart/2005/8/layout/cycle2"/>
    <dgm:cxn modelId="{AA875D0F-9A6F-462D-AC5C-2A87A8B81A70}" type="presParOf" srcId="{8BF7449D-4E37-4571-B4DA-A0950B12C614}" destId="{7A67ABBC-0FF8-4417-9417-CAEABC50EF5D}" srcOrd="0" destOrd="0" presId="urn:microsoft.com/office/officeart/2005/8/layout/cycle2"/>
    <dgm:cxn modelId="{3D3A3351-9721-46C5-868E-F8CF8D4E83E0}" type="presParOf" srcId="{7DAA08F0-BE97-4089-81FC-ABB0B434B3A5}" destId="{B8F60A75-2F5B-460F-8ACA-B3D424E5EC5A}" srcOrd="2" destOrd="0" presId="urn:microsoft.com/office/officeart/2005/8/layout/cycle2"/>
    <dgm:cxn modelId="{1938C76A-F109-4CA6-9F1F-F22696160BD0}" type="presParOf" srcId="{7DAA08F0-BE97-4089-81FC-ABB0B434B3A5}" destId="{40EB8B4C-C1D2-45D9-B905-B4A6D69F87B1}" srcOrd="3" destOrd="0" presId="urn:microsoft.com/office/officeart/2005/8/layout/cycle2"/>
    <dgm:cxn modelId="{65029564-A443-4D31-9E50-006D64EDCAA8}" type="presParOf" srcId="{40EB8B4C-C1D2-45D9-B905-B4A6D69F87B1}" destId="{99A3C089-5449-4A44-A9D0-861610045B66}" srcOrd="0" destOrd="0" presId="urn:microsoft.com/office/officeart/2005/8/layout/cycle2"/>
    <dgm:cxn modelId="{50B4A6D2-F45C-4705-A762-0F2C49CEB2AE}" type="presParOf" srcId="{7DAA08F0-BE97-4089-81FC-ABB0B434B3A5}" destId="{BAC3718C-35B7-4304-BF1A-9FA091D7342F}" srcOrd="4" destOrd="0" presId="urn:microsoft.com/office/officeart/2005/8/layout/cycle2"/>
    <dgm:cxn modelId="{9D3B223A-0985-473B-AE5B-A3EED7A3A2F3}" type="presParOf" srcId="{7DAA08F0-BE97-4089-81FC-ABB0B434B3A5}" destId="{ADAEA2DA-FD12-42E6-B832-7610F73770F7}" srcOrd="5" destOrd="0" presId="urn:microsoft.com/office/officeart/2005/8/layout/cycle2"/>
    <dgm:cxn modelId="{4810BA50-75D9-412A-A329-915A7ED91484}" type="presParOf" srcId="{ADAEA2DA-FD12-42E6-B832-7610F73770F7}" destId="{536C5C78-19F0-4CB1-BA6F-98822BAF2786}" srcOrd="0" destOrd="0" presId="urn:microsoft.com/office/officeart/2005/8/layout/cycle2"/>
    <dgm:cxn modelId="{7C559D40-B0C0-466A-8CF4-ACE0BACF57E8}" type="presParOf" srcId="{7DAA08F0-BE97-4089-81FC-ABB0B434B3A5}" destId="{5CC056FB-0345-4280-BBC6-402AE43109B4}" srcOrd="6" destOrd="0" presId="urn:microsoft.com/office/officeart/2005/8/layout/cycle2"/>
    <dgm:cxn modelId="{ECBFA365-906D-43BA-8125-DD634782A9D5}" type="presParOf" srcId="{7DAA08F0-BE97-4089-81FC-ABB0B434B3A5}" destId="{E1531999-2565-4EDB-BE54-B389039C7133}" srcOrd="7" destOrd="0" presId="urn:microsoft.com/office/officeart/2005/8/layout/cycle2"/>
    <dgm:cxn modelId="{8D43AF0B-4CC2-4EAF-8040-4CB367807BD0}" type="presParOf" srcId="{E1531999-2565-4EDB-BE54-B389039C7133}" destId="{7C5AC343-8667-469E-8413-A66783EDBCE0}" srcOrd="0" destOrd="0" presId="urn:microsoft.com/office/officeart/2005/8/layout/cycle2"/>
    <dgm:cxn modelId="{A5A359F5-2569-4D0D-BCC0-2DAB519F22E3}" type="presParOf" srcId="{7DAA08F0-BE97-4089-81FC-ABB0B434B3A5}" destId="{EC332890-F2C2-4726-AFB1-4C4013AC2145}" srcOrd="8" destOrd="0" presId="urn:microsoft.com/office/officeart/2005/8/layout/cycle2"/>
    <dgm:cxn modelId="{2C29474B-B5B4-49E4-B371-BD14A3ABE579}" type="presParOf" srcId="{7DAA08F0-BE97-4089-81FC-ABB0B434B3A5}" destId="{2EEC2615-4C73-42E9-9A57-F63422DB955A}" srcOrd="9" destOrd="0" presId="urn:microsoft.com/office/officeart/2005/8/layout/cycle2"/>
    <dgm:cxn modelId="{40984844-CDF9-4329-8A8F-7D55BDC08390}" type="presParOf" srcId="{2EEC2615-4C73-42E9-9A57-F63422DB955A}" destId="{86796796-7033-4BDC-B570-AB8EF44BA6AD}" srcOrd="0" destOrd="0" presId="urn:microsoft.com/office/officeart/2005/8/layout/cycle2"/>
    <dgm:cxn modelId="{F0570085-119D-4FFB-8B78-D8D0DD94C7D5}" type="presParOf" srcId="{7DAA08F0-BE97-4089-81FC-ABB0B434B3A5}" destId="{FD425F06-B850-41A4-9E88-ACA3896DDDFF}" srcOrd="10" destOrd="0" presId="urn:microsoft.com/office/officeart/2005/8/layout/cycle2"/>
    <dgm:cxn modelId="{D1FC2062-D75C-4A78-913B-1444B4579432}" type="presParOf" srcId="{7DAA08F0-BE97-4089-81FC-ABB0B434B3A5}" destId="{7825DFA5-8186-4098-91A6-84F4865F2329}" srcOrd="11" destOrd="0" presId="urn:microsoft.com/office/officeart/2005/8/layout/cycle2"/>
    <dgm:cxn modelId="{5E2C88D3-6910-4B91-975D-3144EA4F7466}" type="presParOf" srcId="{7825DFA5-8186-4098-91A6-84F4865F2329}" destId="{2C511D02-4466-44A6-AD05-BA7FBD0C2DB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007A7C-7963-414A-A50A-51D508B6EAD1}" type="doc">
      <dgm:prSet loTypeId="urn:microsoft.com/office/officeart/2005/8/layout/hierarchy6" loCatId="hierarchy" qsTypeId="urn:microsoft.com/office/officeart/2005/8/quickstyle/3d5" qsCatId="3D" csTypeId="urn:microsoft.com/office/officeart/2005/8/colors/colorful1" csCatId="colorful" phldr="1"/>
      <dgm:spPr/>
      <dgm:t>
        <a:bodyPr/>
        <a:lstStyle/>
        <a:p>
          <a:endParaRPr lang="tr-TR"/>
        </a:p>
      </dgm:t>
    </dgm:pt>
    <dgm:pt modelId="{95F48E01-222B-4B8B-95D5-202F1A1F29FF}">
      <dgm:prSet phldrT="[Metin]" custT="1"/>
      <dgm:spPr>
        <a:solidFill>
          <a:schemeClr val="accent1">
            <a:lumMod val="40000"/>
            <a:lumOff val="60000"/>
          </a:schemeClr>
        </a:solidFill>
      </dgm:spPr>
      <dgm:t>
        <a:bodyPr/>
        <a:lstStyle/>
        <a:p>
          <a:r>
            <a:rPr lang="tr-TR" sz="2400" b="1" dirty="0">
              <a:solidFill>
                <a:schemeClr val="tx1"/>
              </a:solidFill>
            </a:rPr>
            <a:t>TETKİKLER</a:t>
          </a:r>
        </a:p>
      </dgm:t>
    </dgm:pt>
    <dgm:pt modelId="{4BEF3BFA-985C-4DF6-925D-2FDC7E632704}" type="parTrans" cxnId="{6CF3B0D3-B8B7-49DA-AA70-7654B99AC50D}">
      <dgm:prSet/>
      <dgm:spPr/>
      <dgm:t>
        <a:bodyPr/>
        <a:lstStyle/>
        <a:p>
          <a:endParaRPr lang="tr-TR"/>
        </a:p>
      </dgm:t>
    </dgm:pt>
    <dgm:pt modelId="{94E5CCC2-8E2F-469F-856C-5FCBB1F677EE}" type="sibTrans" cxnId="{6CF3B0D3-B8B7-49DA-AA70-7654B99AC50D}">
      <dgm:prSet/>
      <dgm:spPr/>
      <dgm:t>
        <a:bodyPr/>
        <a:lstStyle/>
        <a:p>
          <a:endParaRPr lang="tr-TR"/>
        </a:p>
      </dgm:t>
    </dgm:pt>
    <dgm:pt modelId="{0C2ED136-506B-4067-B348-636076DA163E}">
      <dgm:prSet phldrT="[Metin]" custT="1"/>
      <dgm:spPr>
        <a:solidFill>
          <a:schemeClr val="accent4"/>
        </a:solidFill>
      </dgm:spPr>
      <dgm:t>
        <a:bodyPr/>
        <a:lstStyle/>
        <a:p>
          <a:r>
            <a:rPr lang="tr-TR" sz="2400" b="1" dirty="0">
              <a:solidFill>
                <a:schemeClr val="tx1"/>
              </a:solidFill>
            </a:rPr>
            <a:t>DIŞ TETKİK</a:t>
          </a:r>
        </a:p>
      </dgm:t>
    </dgm:pt>
    <dgm:pt modelId="{7AA511CD-E531-411C-8E4F-1756E9A0F2D0}" type="parTrans" cxnId="{13677C8D-728A-4C2A-A8EF-100D48DBFD9D}">
      <dgm:prSet/>
      <dgm:spPr/>
      <dgm:t>
        <a:bodyPr/>
        <a:lstStyle/>
        <a:p>
          <a:endParaRPr lang="tr-TR"/>
        </a:p>
      </dgm:t>
    </dgm:pt>
    <dgm:pt modelId="{69D2F955-3D00-43DE-A213-3903599A3C71}" type="sibTrans" cxnId="{13677C8D-728A-4C2A-A8EF-100D48DBFD9D}">
      <dgm:prSet/>
      <dgm:spPr/>
      <dgm:t>
        <a:bodyPr/>
        <a:lstStyle/>
        <a:p>
          <a:endParaRPr lang="tr-TR"/>
        </a:p>
      </dgm:t>
    </dgm:pt>
    <dgm:pt modelId="{8DFF4BB8-DF8B-4483-9445-0B2A5D0043E9}">
      <dgm:prSet phldrT="[Metin]" custT="1"/>
      <dgm:spPr>
        <a:solidFill>
          <a:schemeClr val="accent4">
            <a:lumMod val="20000"/>
            <a:lumOff val="80000"/>
          </a:schemeClr>
        </a:solidFill>
      </dgm:spPr>
      <dgm:t>
        <a:bodyPr/>
        <a:lstStyle/>
        <a:p>
          <a:r>
            <a:rPr lang="tr-TR" sz="1600" b="1" dirty="0">
              <a:solidFill>
                <a:schemeClr val="tx1"/>
              </a:solidFill>
            </a:rPr>
            <a:t>BELGELENDİRME  TETKİKİ</a:t>
          </a:r>
        </a:p>
        <a:p>
          <a:r>
            <a:rPr lang="tr-TR" sz="1600" b="1" dirty="0">
              <a:solidFill>
                <a:schemeClr val="tx1"/>
              </a:solidFill>
            </a:rPr>
            <a:t>(3. TARAF)</a:t>
          </a:r>
        </a:p>
      </dgm:t>
    </dgm:pt>
    <dgm:pt modelId="{1D8588D0-8C77-4BCE-BE32-0DEC50A24359}" type="parTrans" cxnId="{D8DB2E9A-38EC-48AC-8BD9-762B520B0307}">
      <dgm:prSet/>
      <dgm:spPr/>
      <dgm:t>
        <a:bodyPr/>
        <a:lstStyle/>
        <a:p>
          <a:endParaRPr lang="tr-TR"/>
        </a:p>
      </dgm:t>
    </dgm:pt>
    <dgm:pt modelId="{121D454E-0F6C-4929-8CCA-1F22C391A164}" type="sibTrans" cxnId="{D8DB2E9A-38EC-48AC-8BD9-762B520B0307}">
      <dgm:prSet/>
      <dgm:spPr/>
      <dgm:t>
        <a:bodyPr/>
        <a:lstStyle/>
        <a:p>
          <a:endParaRPr lang="tr-TR"/>
        </a:p>
      </dgm:t>
    </dgm:pt>
    <dgm:pt modelId="{69A18A0A-EAE9-4EC5-8870-7A0D6C96B59B}">
      <dgm:prSet phldrT="[Metin]" custT="1"/>
      <dgm:spPr>
        <a:solidFill>
          <a:schemeClr val="accent4">
            <a:lumMod val="40000"/>
            <a:lumOff val="60000"/>
          </a:schemeClr>
        </a:solidFill>
      </dgm:spPr>
      <dgm:t>
        <a:bodyPr/>
        <a:lstStyle/>
        <a:p>
          <a:r>
            <a:rPr lang="tr-TR" sz="2000" b="1" dirty="0">
              <a:solidFill>
                <a:schemeClr val="tx1"/>
              </a:solidFill>
            </a:rPr>
            <a:t>TEDARİKÇİ TETKİKİ</a:t>
          </a:r>
        </a:p>
        <a:p>
          <a:r>
            <a:rPr lang="tr-TR" sz="2000" b="1" dirty="0">
              <a:solidFill>
                <a:schemeClr val="tx1"/>
              </a:solidFill>
            </a:rPr>
            <a:t>(2. TARAF)</a:t>
          </a:r>
        </a:p>
      </dgm:t>
    </dgm:pt>
    <dgm:pt modelId="{F98D906B-3E39-4A58-85B5-97C908896E65}" type="parTrans" cxnId="{09BA610E-F1A8-4158-8183-8C09D809F459}">
      <dgm:prSet/>
      <dgm:spPr/>
      <dgm:t>
        <a:bodyPr/>
        <a:lstStyle/>
        <a:p>
          <a:endParaRPr lang="tr-TR"/>
        </a:p>
      </dgm:t>
    </dgm:pt>
    <dgm:pt modelId="{F5A0FEFC-09C1-4705-9FD3-C121FAD74782}" type="sibTrans" cxnId="{09BA610E-F1A8-4158-8183-8C09D809F459}">
      <dgm:prSet/>
      <dgm:spPr/>
      <dgm:t>
        <a:bodyPr/>
        <a:lstStyle/>
        <a:p>
          <a:endParaRPr lang="tr-TR"/>
        </a:p>
      </dgm:t>
    </dgm:pt>
    <dgm:pt modelId="{0B73DFE9-D292-4A41-8E16-A5D6368D97E5}">
      <dgm:prSet phldrT="[Metin]" custT="1"/>
      <dgm:spPr>
        <a:solidFill>
          <a:schemeClr val="accent6">
            <a:lumMod val="40000"/>
            <a:lumOff val="60000"/>
          </a:schemeClr>
        </a:solidFill>
      </dgm:spPr>
      <dgm:t>
        <a:bodyPr/>
        <a:lstStyle/>
        <a:p>
          <a:r>
            <a:rPr lang="tr-TR" sz="2400" b="1" dirty="0">
              <a:solidFill>
                <a:schemeClr val="tx1"/>
              </a:solidFill>
            </a:rPr>
            <a:t>İÇ TETKİK</a:t>
          </a:r>
        </a:p>
      </dgm:t>
    </dgm:pt>
    <dgm:pt modelId="{458ECE0C-5F2E-40BF-B61D-2105E773ADE3}" type="parTrans" cxnId="{E9E4B686-CEB5-4762-A076-911DC36C35A2}">
      <dgm:prSet/>
      <dgm:spPr/>
      <dgm:t>
        <a:bodyPr/>
        <a:lstStyle/>
        <a:p>
          <a:endParaRPr lang="tr-TR"/>
        </a:p>
      </dgm:t>
    </dgm:pt>
    <dgm:pt modelId="{D501B946-EF5F-4657-9DCC-E2E63535BC47}" type="sibTrans" cxnId="{E9E4B686-CEB5-4762-A076-911DC36C35A2}">
      <dgm:prSet/>
      <dgm:spPr/>
      <dgm:t>
        <a:bodyPr/>
        <a:lstStyle/>
        <a:p>
          <a:endParaRPr lang="tr-TR"/>
        </a:p>
      </dgm:t>
    </dgm:pt>
    <dgm:pt modelId="{C1CCA815-06F9-4C02-AABB-00DE4A55B614}">
      <dgm:prSet phldrT="[Metin]" custT="1"/>
      <dgm:spPr>
        <a:solidFill>
          <a:schemeClr val="accent6">
            <a:lumMod val="20000"/>
            <a:lumOff val="80000"/>
          </a:schemeClr>
        </a:solidFill>
      </dgm:spPr>
      <dgm:t>
        <a:bodyPr/>
        <a:lstStyle/>
        <a:p>
          <a:r>
            <a:rPr lang="tr-TR" sz="2000" b="1" dirty="0">
              <a:solidFill>
                <a:schemeClr val="tx1"/>
              </a:solidFill>
            </a:rPr>
            <a:t>KURULUŞ İÇİ TETKİK </a:t>
          </a:r>
        </a:p>
        <a:p>
          <a:r>
            <a:rPr lang="tr-TR" sz="2000" b="1" dirty="0">
              <a:solidFill>
                <a:schemeClr val="tx1"/>
              </a:solidFill>
            </a:rPr>
            <a:t>(1. TARAF)</a:t>
          </a:r>
        </a:p>
      </dgm:t>
    </dgm:pt>
    <dgm:pt modelId="{EC33B2C2-AFB1-4F36-BFA9-5A430AD5C6E1}" type="parTrans" cxnId="{FA06C79F-060F-4682-801C-5E883E947324}">
      <dgm:prSet/>
      <dgm:spPr/>
      <dgm:t>
        <a:bodyPr/>
        <a:lstStyle/>
        <a:p>
          <a:endParaRPr lang="tr-TR"/>
        </a:p>
      </dgm:t>
    </dgm:pt>
    <dgm:pt modelId="{5BC1A7D0-3C75-4E32-9F7B-0308C35185C0}" type="sibTrans" cxnId="{FA06C79F-060F-4682-801C-5E883E947324}">
      <dgm:prSet/>
      <dgm:spPr/>
      <dgm:t>
        <a:bodyPr/>
        <a:lstStyle/>
        <a:p>
          <a:endParaRPr lang="tr-TR"/>
        </a:p>
      </dgm:t>
    </dgm:pt>
    <dgm:pt modelId="{74F7A1E9-464B-47C6-9712-3C56F25CAE4A}" type="pres">
      <dgm:prSet presAssocID="{72007A7C-7963-414A-A50A-51D508B6EAD1}" presName="mainComposite" presStyleCnt="0">
        <dgm:presLayoutVars>
          <dgm:chPref val="1"/>
          <dgm:dir/>
          <dgm:animOne val="branch"/>
          <dgm:animLvl val="lvl"/>
          <dgm:resizeHandles val="exact"/>
        </dgm:presLayoutVars>
      </dgm:prSet>
      <dgm:spPr/>
    </dgm:pt>
    <dgm:pt modelId="{8A9CE7BC-D34C-4CE0-B877-AD2C322BC82C}" type="pres">
      <dgm:prSet presAssocID="{72007A7C-7963-414A-A50A-51D508B6EAD1}" presName="hierFlow" presStyleCnt="0"/>
      <dgm:spPr/>
    </dgm:pt>
    <dgm:pt modelId="{0B831B8D-EC61-4340-894E-0B126C17096D}" type="pres">
      <dgm:prSet presAssocID="{72007A7C-7963-414A-A50A-51D508B6EAD1}" presName="hierChild1" presStyleCnt="0">
        <dgm:presLayoutVars>
          <dgm:chPref val="1"/>
          <dgm:animOne val="branch"/>
          <dgm:animLvl val="lvl"/>
        </dgm:presLayoutVars>
      </dgm:prSet>
      <dgm:spPr/>
    </dgm:pt>
    <dgm:pt modelId="{71E10466-4FE3-4F8A-8310-D5E22A78BAF3}" type="pres">
      <dgm:prSet presAssocID="{95F48E01-222B-4B8B-95D5-202F1A1F29FF}" presName="Name14" presStyleCnt="0"/>
      <dgm:spPr/>
    </dgm:pt>
    <dgm:pt modelId="{E6669314-CF66-4C2F-8C45-634FB75147F2}" type="pres">
      <dgm:prSet presAssocID="{95F48E01-222B-4B8B-95D5-202F1A1F29FF}" presName="level1Shape" presStyleLbl="node0" presStyleIdx="0" presStyleCnt="1" custScaleY="90910" custLinFactNeighborX="-6911" custLinFactNeighborY="5050">
        <dgm:presLayoutVars>
          <dgm:chPref val="3"/>
        </dgm:presLayoutVars>
      </dgm:prSet>
      <dgm:spPr/>
    </dgm:pt>
    <dgm:pt modelId="{E105DF8D-0FEE-4FD0-9E8E-727CF518FA06}" type="pres">
      <dgm:prSet presAssocID="{95F48E01-222B-4B8B-95D5-202F1A1F29FF}" presName="hierChild2" presStyleCnt="0"/>
      <dgm:spPr/>
    </dgm:pt>
    <dgm:pt modelId="{B9A396B6-C872-4A7F-8801-542F5292157C}" type="pres">
      <dgm:prSet presAssocID="{7AA511CD-E531-411C-8E4F-1756E9A0F2D0}" presName="Name19" presStyleLbl="parChTrans1D2" presStyleIdx="0" presStyleCnt="2"/>
      <dgm:spPr/>
    </dgm:pt>
    <dgm:pt modelId="{70E62A0C-186C-4BA7-BA0B-DD39A1050349}" type="pres">
      <dgm:prSet presAssocID="{0C2ED136-506B-4067-B348-636076DA163E}" presName="Name21" presStyleCnt="0"/>
      <dgm:spPr/>
    </dgm:pt>
    <dgm:pt modelId="{F6C1C3BF-9FFE-4A47-826C-F9A708F9BC14}" type="pres">
      <dgm:prSet presAssocID="{0C2ED136-506B-4067-B348-636076DA163E}" presName="level2Shape" presStyleLbl="node2" presStyleIdx="0" presStyleCnt="2" custLinFactX="40007" custLinFactNeighborX="100000" custLinFactNeighborY="-2239"/>
      <dgm:spPr/>
    </dgm:pt>
    <dgm:pt modelId="{EE3BFC4A-4045-43DA-9022-5C29D4EF51C0}" type="pres">
      <dgm:prSet presAssocID="{0C2ED136-506B-4067-B348-636076DA163E}" presName="hierChild3" presStyleCnt="0"/>
      <dgm:spPr/>
    </dgm:pt>
    <dgm:pt modelId="{2ED973C6-4DED-4017-AFB8-B4BF25406751}" type="pres">
      <dgm:prSet presAssocID="{1D8588D0-8C77-4BCE-BE32-0DEC50A24359}" presName="Name19" presStyleLbl="parChTrans1D3" presStyleIdx="0" presStyleCnt="3"/>
      <dgm:spPr/>
    </dgm:pt>
    <dgm:pt modelId="{5594F9EB-A5E0-4B84-A88D-E429B0E396AA}" type="pres">
      <dgm:prSet presAssocID="{8DFF4BB8-DF8B-4483-9445-0B2A5D0043E9}" presName="Name21" presStyleCnt="0"/>
      <dgm:spPr/>
    </dgm:pt>
    <dgm:pt modelId="{3448F574-B36F-4D48-9B1E-62761B6685AE}" type="pres">
      <dgm:prSet presAssocID="{8DFF4BB8-DF8B-4483-9445-0B2A5D0043E9}" presName="level2Shape" presStyleLbl="node3" presStyleIdx="0" presStyleCnt="3" custScaleY="116470" custLinFactX="100000" custLinFactNeighborX="166912" custLinFactNeighborY="-26065"/>
      <dgm:spPr/>
    </dgm:pt>
    <dgm:pt modelId="{A26C7946-E393-42A1-9A40-D3E6A5A4D9B5}" type="pres">
      <dgm:prSet presAssocID="{8DFF4BB8-DF8B-4483-9445-0B2A5D0043E9}" presName="hierChild3" presStyleCnt="0"/>
      <dgm:spPr/>
    </dgm:pt>
    <dgm:pt modelId="{2E0700DA-A5F7-43E1-A29F-12409C06028B}" type="pres">
      <dgm:prSet presAssocID="{F98D906B-3E39-4A58-85B5-97C908896E65}" presName="Name19" presStyleLbl="parChTrans1D3" presStyleIdx="1" presStyleCnt="3"/>
      <dgm:spPr/>
    </dgm:pt>
    <dgm:pt modelId="{3AAEDAA5-D80F-4AE3-AC34-1AB3A3EAA2D4}" type="pres">
      <dgm:prSet presAssocID="{69A18A0A-EAE9-4EC5-8870-7A0D6C96B59B}" presName="Name21" presStyleCnt="0"/>
      <dgm:spPr/>
    </dgm:pt>
    <dgm:pt modelId="{05EE9961-C6B5-4551-A6E4-71C25205950D}" type="pres">
      <dgm:prSet presAssocID="{69A18A0A-EAE9-4EC5-8870-7A0D6C96B59B}" presName="level2Shape" presStyleLbl="node3" presStyleIdx="1" presStyleCnt="3" custScaleY="100000" custLinFactNeighborX="21153" custLinFactNeighborY="-13511"/>
      <dgm:spPr/>
    </dgm:pt>
    <dgm:pt modelId="{4A93FA99-927D-4E94-920F-2DE91A23ED4D}" type="pres">
      <dgm:prSet presAssocID="{69A18A0A-EAE9-4EC5-8870-7A0D6C96B59B}" presName="hierChild3" presStyleCnt="0"/>
      <dgm:spPr/>
    </dgm:pt>
    <dgm:pt modelId="{6D6430D6-3984-4C50-BFB5-FD42AADE2FA5}" type="pres">
      <dgm:prSet presAssocID="{458ECE0C-5F2E-40BF-B61D-2105E773ADE3}" presName="Name19" presStyleLbl="parChTrans1D2" presStyleIdx="1" presStyleCnt="2"/>
      <dgm:spPr/>
    </dgm:pt>
    <dgm:pt modelId="{09A1AF80-1370-4E76-82C0-DD53234E23D5}" type="pres">
      <dgm:prSet presAssocID="{0B73DFE9-D292-4A41-8E16-A5D6368D97E5}" presName="Name21" presStyleCnt="0"/>
      <dgm:spPr/>
    </dgm:pt>
    <dgm:pt modelId="{13670885-19E1-4B74-B229-51A91BFD8604}" type="pres">
      <dgm:prSet presAssocID="{0B73DFE9-D292-4A41-8E16-A5D6368D97E5}" presName="level2Shape" presStyleLbl="node2" presStyleIdx="1" presStyleCnt="2" custLinFactX="-89627" custLinFactNeighborX="-100000" custLinFactNeighborY="-2239"/>
      <dgm:spPr/>
    </dgm:pt>
    <dgm:pt modelId="{6705C473-67BD-4C26-A248-94FB21E304A3}" type="pres">
      <dgm:prSet presAssocID="{0B73DFE9-D292-4A41-8E16-A5D6368D97E5}" presName="hierChild3" presStyleCnt="0"/>
      <dgm:spPr/>
    </dgm:pt>
    <dgm:pt modelId="{D9B24E19-C53A-444D-BDA1-BAE1BDAAA3CA}" type="pres">
      <dgm:prSet presAssocID="{EC33B2C2-AFB1-4F36-BFA9-5A430AD5C6E1}" presName="Name19" presStyleLbl="parChTrans1D3" presStyleIdx="2" presStyleCnt="3"/>
      <dgm:spPr/>
    </dgm:pt>
    <dgm:pt modelId="{274F5CFC-31CB-479D-A010-E4A8C8A46491}" type="pres">
      <dgm:prSet presAssocID="{C1CCA815-06F9-4C02-AABB-00DE4A55B614}" presName="Name21" presStyleCnt="0"/>
      <dgm:spPr/>
    </dgm:pt>
    <dgm:pt modelId="{AFFF97CB-D68B-49AC-8437-30970ABCC373}" type="pres">
      <dgm:prSet presAssocID="{C1CCA815-06F9-4C02-AABB-00DE4A55B614}" presName="level2Shape" presStyleLbl="node3" presStyleIdx="2" presStyleCnt="3" custLinFactX="-100000" custLinFactNeighborX="-131940" custLinFactNeighborY="-11723"/>
      <dgm:spPr/>
    </dgm:pt>
    <dgm:pt modelId="{BACB2843-C8AA-4431-BC66-12AADB57B4C3}" type="pres">
      <dgm:prSet presAssocID="{C1CCA815-06F9-4C02-AABB-00DE4A55B614}" presName="hierChild3" presStyleCnt="0"/>
      <dgm:spPr/>
    </dgm:pt>
    <dgm:pt modelId="{9B4527D4-DFAF-46FE-BF31-31FCC43EC64A}" type="pres">
      <dgm:prSet presAssocID="{72007A7C-7963-414A-A50A-51D508B6EAD1}" presName="bgShapesFlow" presStyleCnt="0"/>
      <dgm:spPr/>
    </dgm:pt>
  </dgm:ptLst>
  <dgm:cxnLst>
    <dgm:cxn modelId="{09BA610E-F1A8-4158-8183-8C09D809F459}" srcId="{0C2ED136-506B-4067-B348-636076DA163E}" destId="{69A18A0A-EAE9-4EC5-8870-7A0D6C96B59B}" srcOrd="1" destOrd="0" parTransId="{F98D906B-3E39-4A58-85B5-97C908896E65}" sibTransId="{F5A0FEFC-09C1-4705-9FD3-C121FAD74782}"/>
    <dgm:cxn modelId="{3567CC1C-D1AB-4EDF-8705-7B2A751D59B6}" type="presOf" srcId="{69A18A0A-EAE9-4EC5-8870-7A0D6C96B59B}" destId="{05EE9961-C6B5-4551-A6E4-71C25205950D}" srcOrd="0" destOrd="0" presId="urn:microsoft.com/office/officeart/2005/8/layout/hierarchy6"/>
    <dgm:cxn modelId="{1FB2C337-9F53-496F-8455-85A28A6B5CB3}" type="presOf" srcId="{8DFF4BB8-DF8B-4483-9445-0B2A5D0043E9}" destId="{3448F574-B36F-4D48-9B1E-62761B6685AE}" srcOrd="0" destOrd="0" presId="urn:microsoft.com/office/officeart/2005/8/layout/hierarchy6"/>
    <dgm:cxn modelId="{3A670D5B-3905-4A3F-9403-D9EF7FDEDA1F}" type="presOf" srcId="{0C2ED136-506B-4067-B348-636076DA163E}" destId="{F6C1C3BF-9FFE-4A47-826C-F9A708F9BC14}" srcOrd="0" destOrd="0" presId="urn:microsoft.com/office/officeart/2005/8/layout/hierarchy6"/>
    <dgm:cxn modelId="{947B485E-A213-4603-B8F9-9B5F6D799B34}" type="presOf" srcId="{72007A7C-7963-414A-A50A-51D508B6EAD1}" destId="{74F7A1E9-464B-47C6-9712-3C56F25CAE4A}" srcOrd="0" destOrd="0" presId="urn:microsoft.com/office/officeart/2005/8/layout/hierarchy6"/>
    <dgm:cxn modelId="{F7579D59-2E77-45F7-B697-05D72B6E19C0}" type="presOf" srcId="{F98D906B-3E39-4A58-85B5-97C908896E65}" destId="{2E0700DA-A5F7-43E1-A29F-12409C06028B}" srcOrd="0" destOrd="0" presId="urn:microsoft.com/office/officeart/2005/8/layout/hierarchy6"/>
    <dgm:cxn modelId="{E9E4B686-CEB5-4762-A076-911DC36C35A2}" srcId="{95F48E01-222B-4B8B-95D5-202F1A1F29FF}" destId="{0B73DFE9-D292-4A41-8E16-A5D6368D97E5}" srcOrd="1" destOrd="0" parTransId="{458ECE0C-5F2E-40BF-B61D-2105E773ADE3}" sibTransId="{D501B946-EF5F-4657-9DCC-E2E63535BC47}"/>
    <dgm:cxn modelId="{13677C8D-728A-4C2A-A8EF-100D48DBFD9D}" srcId="{95F48E01-222B-4B8B-95D5-202F1A1F29FF}" destId="{0C2ED136-506B-4067-B348-636076DA163E}" srcOrd="0" destOrd="0" parTransId="{7AA511CD-E531-411C-8E4F-1756E9A0F2D0}" sibTransId="{69D2F955-3D00-43DE-A213-3903599A3C71}"/>
    <dgm:cxn modelId="{6F5B2D90-B03E-47A3-81A4-F34163C732FE}" type="presOf" srcId="{95F48E01-222B-4B8B-95D5-202F1A1F29FF}" destId="{E6669314-CF66-4C2F-8C45-634FB75147F2}" srcOrd="0" destOrd="0" presId="urn:microsoft.com/office/officeart/2005/8/layout/hierarchy6"/>
    <dgm:cxn modelId="{F2B36D92-21D0-4410-9AC3-19C7213BC97E}" type="presOf" srcId="{C1CCA815-06F9-4C02-AABB-00DE4A55B614}" destId="{AFFF97CB-D68B-49AC-8437-30970ABCC373}" srcOrd="0" destOrd="0" presId="urn:microsoft.com/office/officeart/2005/8/layout/hierarchy6"/>
    <dgm:cxn modelId="{D8DB2E9A-38EC-48AC-8BD9-762B520B0307}" srcId="{0C2ED136-506B-4067-B348-636076DA163E}" destId="{8DFF4BB8-DF8B-4483-9445-0B2A5D0043E9}" srcOrd="0" destOrd="0" parTransId="{1D8588D0-8C77-4BCE-BE32-0DEC50A24359}" sibTransId="{121D454E-0F6C-4929-8CCA-1F22C391A164}"/>
    <dgm:cxn modelId="{C6DCB99A-1FC3-46F0-BD0F-8CE29957C219}" type="presOf" srcId="{EC33B2C2-AFB1-4F36-BFA9-5A430AD5C6E1}" destId="{D9B24E19-C53A-444D-BDA1-BAE1BDAAA3CA}" srcOrd="0" destOrd="0" presId="urn:microsoft.com/office/officeart/2005/8/layout/hierarchy6"/>
    <dgm:cxn modelId="{FA06C79F-060F-4682-801C-5E883E947324}" srcId="{0B73DFE9-D292-4A41-8E16-A5D6368D97E5}" destId="{C1CCA815-06F9-4C02-AABB-00DE4A55B614}" srcOrd="0" destOrd="0" parTransId="{EC33B2C2-AFB1-4F36-BFA9-5A430AD5C6E1}" sibTransId="{5BC1A7D0-3C75-4E32-9F7B-0308C35185C0}"/>
    <dgm:cxn modelId="{295917B0-41FD-4747-BBE6-8D70CDC1119D}" type="presOf" srcId="{7AA511CD-E531-411C-8E4F-1756E9A0F2D0}" destId="{B9A396B6-C872-4A7F-8801-542F5292157C}" srcOrd="0" destOrd="0" presId="urn:microsoft.com/office/officeart/2005/8/layout/hierarchy6"/>
    <dgm:cxn modelId="{25A6BFB9-93D2-4A81-8E0D-3C627D2EAE71}" type="presOf" srcId="{1D8588D0-8C77-4BCE-BE32-0DEC50A24359}" destId="{2ED973C6-4DED-4017-AFB8-B4BF25406751}" srcOrd="0" destOrd="0" presId="urn:microsoft.com/office/officeart/2005/8/layout/hierarchy6"/>
    <dgm:cxn modelId="{6CF3B0D3-B8B7-49DA-AA70-7654B99AC50D}" srcId="{72007A7C-7963-414A-A50A-51D508B6EAD1}" destId="{95F48E01-222B-4B8B-95D5-202F1A1F29FF}" srcOrd="0" destOrd="0" parTransId="{4BEF3BFA-985C-4DF6-925D-2FDC7E632704}" sibTransId="{94E5CCC2-8E2F-469F-856C-5FCBB1F677EE}"/>
    <dgm:cxn modelId="{4E3197FB-C811-43E0-BB05-7FA314D5C85C}" type="presOf" srcId="{458ECE0C-5F2E-40BF-B61D-2105E773ADE3}" destId="{6D6430D6-3984-4C50-BFB5-FD42AADE2FA5}" srcOrd="0" destOrd="0" presId="urn:microsoft.com/office/officeart/2005/8/layout/hierarchy6"/>
    <dgm:cxn modelId="{23711CFE-82EF-4FC3-9948-C488F7DEC831}" type="presOf" srcId="{0B73DFE9-D292-4A41-8E16-A5D6368D97E5}" destId="{13670885-19E1-4B74-B229-51A91BFD8604}" srcOrd="0" destOrd="0" presId="urn:microsoft.com/office/officeart/2005/8/layout/hierarchy6"/>
    <dgm:cxn modelId="{30AABED6-CA80-4636-A271-0F358526EF57}" type="presParOf" srcId="{74F7A1E9-464B-47C6-9712-3C56F25CAE4A}" destId="{8A9CE7BC-D34C-4CE0-B877-AD2C322BC82C}" srcOrd="0" destOrd="0" presId="urn:microsoft.com/office/officeart/2005/8/layout/hierarchy6"/>
    <dgm:cxn modelId="{FA33DCAC-C836-4089-86CC-A72AFF736AE9}" type="presParOf" srcId="{8A9CE7BC-D34C-4CE0-B877-AD2C322BC82C}" destId="{0B831B8D-EC61-4340-894E-0B126C17096D}" srcOrd="0" destOrd="0" presId="urn:microsoft.com/office/officeart/2005/8/layout/hierarchy6"/>
    <dgm:cxn modelId="{02942295-0436-4FFC-8E5B-E616E04EA72B}" type="presParOf" srcId="{0B831B8D-EC61-4340-894E-0B126C17096D}" destId="{71E10466-4FE3-4F8A-8310-D5E22A78BAF3}" srcOrd="0" destOrd="0" presId="urn:microsoft.com/office/officeart/2005/8/layout/hierarchy6"/>
    <dgm:cxn modelId="{A3C9AC89-09CA-4090-92A3-5FD28582E314}" type="presParOf" srcId="{71E10466-4FE3-4F8A-8310-D5E22A78BAF3}" destId="{E6669314-CF66-4C2F-8C45-634FB75147F2}" srcOrd="0" destOrd="0" presId="urn:microsoft.com/office/officeart/2005/8/layout/hierarchy6"/>
    <dgm:cxn modelId="{C8610A94-021D-4BB2-97B9-B52E0A5BAD3B}" type="presParOf" srcId="{71E10466-4FE3-4F8A-8310-D5E22A78BAF3}" destId="{E105DF8D-0FEE-4FD0-9E8E-727CF518FA06}" srcOrd="1" destOrd="0" presId="urn:microsoft.com/office/officeart/2005/8/layout/hierarchy6"/>
    <dgm:cxn modelId="{1ED37BDA-C349-477E-B0F1-F609D8A81C3F}" type="presParOf" srcId="{E105DF8D-0FEE-4FD0-9E8E-727CF518FA06}" destId="{B9A396B6-C872-4A7F-8801-542F5292157C}" srcOrd="0" destOrd="0" presId="urn:microsoft.com/office/officeart/2005/8/layout/hierarchy6"/>
    <dgm:cxn modelId="{52FF4084-3A74-448C-831E-142310AB1CE3}" type="presParOf" srcId="{E105DF8D-0FEE-4FD0-9E8E-727CF518FA06}" destId="{70E62A0C-186C-4BA7-BA0B-DD39A1050349}" srcOrd="1" destOrd="0" presId="urn:microsoft.com/office/officeart/2005/8/layout/hierarchy6"/>
    <dgm:cxn modelId="{0EAD5407-1C23-437F-88D9-149C8AF05710}" type="presParOf" srcId="{70E62A0C-186C-4BA7-BA0B-DD39A1050349}" destId="{F6C1C3BF-9FFE-4A47-826C-F9A708F9BC14}" srcOrd="0" destOrd="0" presId="urn:microsoft.com/office/officeart/2005/8/layout/hierarchy6"/>
    <dgm:cxn modelId="{B60A8CB7-080C-4539-90D8-C7A5C0D291F1}" type="presParOf" srcId="{70E62A0C-186C-4BA7-BA0B-DD39A1050349}" destId="{EE3BFC4A-4045-43DA-9022-5C29D4EF51C0}" srcOrd="1" destOrd="0" presId="urn:microsoft.com/office/officeart/2005/8/layout/hierarchy6"/>
    <dgm:cxn modelId="{168BBC49-11B0-40EF-9D98-04C00E1D0B86}" type="presParOf" srcId="{EE3BFC4A-4045-43DA-9022-5C29D4EF51C0}" destId="{2ED973C6-4DED-4017-AFB8-B4BF25406751}" srcOrd="0" destOrd="0" presId="urn:microsoft.com/office/officeart/2005/8/layout/hierarchy6"/>
    <dgm:cxn modelId="{3CB406F5-19E1-4862-A9B4-91C52BD20CC4}" type="presParOf" srcId="{EE3BFC4A-4045-43DA-9022-5C29D4EF51C0}" destId="{5594F9EB-A5E0-4B84-A88D-E429B0E396AA}" srcOrd="1" destOrd="0" presId="urn:microsoft.com/office/officeart/2005/8/layout/hierarchy6"/>
    <dgm:cxn modelId="{A920CCE8-9380-473C-9691-1D42E231645E}" type="presParOf" srcId="{5594F9EB-A5E0-4B84-A88D-E429B0E396AA}" destId="{3448F574-B36F-4D48-9B1E-62761B6685AE}" srcOrd="0" destOrd="0" presId="urn:microsoft.com/office/officeart/2005/8/layout/hierarchy6"/>
    <dgm:cxn modelId="{25D7E167-6216-402A-B358-891692327258}" type="presParOf" srcId="{5594F9EB-A5E0-4B84-A88D-E429B0E396AA}" destId="{A26C7946-E393-42A1-9A40-D3E6A5A4D9B5}" srcOrd="1" destOrd="0" presId="urn:microsoft.com/office/officeart/2005/8/layout/hierarchy6"/>
    <dgm:cxn modelId="{69BED611-7D73-443D-91A1-4EE9B6C98103}" type="presParOf" srcId="{EE3BFC4A-4045-43DA-9022-5C29D4EF51C0}" destId="{2E0700DA-A5F7-43E1-A29F-12409C06028B}" srcOrd="2" destOrd="0" presId="urn:microsoft.com/office/officeart/2005/8/layout/hierarchy6"/>
    <dgm:cxn modelId="{F339D0F9-8079-4C07-ABD3-82F0A24D572D}" type="presParOf" srcId="{EE3BFC4A-4045-43DA-9022-5C29D4EF51C0}" destId="{3AAEDAA5-D80F-4AE3-AC34-1AB3A3EAA2D4}" srcOrd="3" destOrd="0" presId="urn:microsoft.com/office/officeart/2005/8/layout/hierarchy6"/>
    <dgm:cxn modelId="{47098203-EF37-4AEF-BDAE-DA9F086EEEF6}" type="presParOf" srcId="{3AAEDAA5-D80F-4AE3-AC34-1AB3A3EAA2D4}" destId="{05EE9961-C6B5-4551-A6E4-71C25205950D}" srcOrd="0" destOrd="0" presId="urn:microsoft.com/office/officeart/2005/8/layout/hierarchy6"/>
    <dgm:cxn modelId="{58FB67D0-B637-409C-A3C3-A699CE462C93}" type="presParOf" srcId="{3AAEDAA5-D80F-4AE3-AC34-1AB3A3EAA2D4}" destId="{4A93FA99-927D-4E94-920F-2DE91A23ED4D}" srcOrd="1" destOrd="0" presId="urn:microsoft.com/office/officeart/2005/8/layout/hierarchy6"/>
    <dgm:cxn modelId="{149677C7-A8EC-4EF3-9A78-FED8613D9B65}" type="presParOf" srcId="{E105DF8D-0FEE-4FD0-9E8E-727CF518FA06}" destId="{6D6430D6-3984-4C50-BFB5-FD42AADE2FA5}" srcOrd="2" destOrd="0" presId="urn:microsoft.com/office/officeart/2005/8/layout/hierarchy6"/>
    <dgm:cxn modelId="{EA15C5C1-5A8A-45DF-A245-2B5CF9F40E6D}" type="presParOf" srcId="{E105DF8D-0FEE-4FD0-9E8E-727CF518FA06}" destId="{09A1AF80-1370-4E76-82C0-DD53234E23D5}" srcOrd="3" destOrd="0" presId="urn:microsoft.com/office/officeart/2005/8/layout/hierarchy6"/>
    <dgm:cxn modelId="{9741B44B-0B92-48F6-959B-C33CD6DEE879}" type="presParOf" srcId="{09A1AF80-1370-4E76-82C0-DD53234E23D5}" destId="{13670885-19E1-4B74-B229-51A91BFD8604}" srcOrd="0" destOrd="0" presId="urn:microsoft.com/office/officeart/2005/8/layout/hierarchy6"/>
    <dgm:cxn modelId="{F01AA32C-EE62-45C7-8E52-413E3CB16C38}" type="presParOf" srcId="{09A1AF80-1370-4E76-82C0-DD53234E23D5}" destId="{6705C473-67BD-4C26-A248-94FB21E304A3}" srcOrd="1" destOrd="0" presId="urn:microsoft.com/office/officeart/2005/8/layout/hierarchy6"/>
    <dgm:cxn modelId="{7AE2EB03-ED85-46F8-B737-393219C37FF3}" type="presParOf" srcId="{6705C473-67BD-4C26-A248-94FB21E304A3}" destId="{D9B24E19-C53A-444D-BDA1-BAE1BDAAA3CA}" srcOrd="0" destOrd="0" presId="urn:microsoft.com/office/officeart/2005/8/layout/hierarchy6"/>
    <dgm:cxn modelId="{82617BB9-F39B-418D-85F7-6A5500904104}" type="presParOf" srcId="{6705C473-67BD-4C26-A248-94FB21E304A3}" destId="{274F5CFC-31CB-479D-A010-E4A8C8A46491}" srcOrd="1" destOrd="0" presId="urn:microsoft.com/office/officeart/2005/8/layout/hierarchy6"/>
    <dgm:cxn modelId="{9EE23669-0CD8-4821-9C4C-FE081111F69D}" type="presParOf" srcId="{274F5CFC-31CB-479D-A010-E4A8C8A46491}" destId="{AFFF97CB-D68B-49AC-8437-30970ABCC373}" srcOrd="0" destOrd="0" presId="urn:microsoft.com/office/officeart/2005/8/layout/hierarchy6"/>
    <dgm:cxn modelId="{E851A26B-1722-424C-8B58-06E907AA62D2}" type="presParOf" srcId="{274F5CFC-31CB-479D-A010-E4A8C8A46491}" destId="{BACB2843-C8AA-4431-BC66-12AADB57B4C3}" srcOrd="1" destOrd="0" presId="urn:microsoft.com/office/officeart/2005/8/layout/hierarchy6"/>
    <dgm:cxn modelId="{9E56A3B9-E139-48A6-8071-695D51158202}" type="presParOf" srcId="{74F7A1E9-464B-47C6-9712-3C56F25CAE4A}" destId="{9B4527D4-DFAF-46FE-BF31-31FCC43EC64A}"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DC093-974A-4FB5-8056-0D33DFDF3BB7}">
      <dsp:nvSpPr>
        <dsp:cNvPr id="0" name=""/>
        <dsp:cNvSpPr/>
      </dsp:nvSpPr>
      <dsp:spPr>
        <a:xfrm>
          <a:off x="3346380" y="1171"/>
          <a:ext cx="1072397" cy="1072397"/>
        </a:xfrm>
        <a:prstGeom prst="ellipse">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rPr>
            <a:t>Ahlaki Davranış</a:t>
          </a:r>
        </a:p>
      </dsp:txBody>
      <dsp:txXfrm>
        <a:off x="3503429" y="158220"/>
        <a:ext cx="758299" cy="758299"/>
      </dsp:txXfrm>
    </dsp:sp>
    <dsp:sp modelId="{8BF7449D-4E37-4571-B4DA-A0950B12C614}">
      <dsp:nvSpPr>
        <dsp:cNvPr id="0" name=""/>
        <dsp:cNvSpPr/>
      </dsp:nvSpPr>
      <dsp:spPr>
        <a:xfrm rot="1800000">
          <a:off x="4430472" y="755171"/>
          <a:ext cx="285586" cy="3619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tr-TR" sz="1500" kern="1200"/>
        </a:p>
      </dsp:txBody>
      <dsp:txXfrm>
        <a:off x="4436211" y="806139"/>
        <a:ext cx="199910" cy="217160"/>
      </dsp:txXfrm>
    </dsp:sp>
    <dsp:sp modelId="{B8F60A75-2F5B-460F-8ACA-B3D424E5EC5A}">
      <dsp:nvSpPr>
        <dsp:cNvPr id="0" name=""/>
        <dsp:cNvSpPr/>
      </dsp:nvSpPr>
      <dsp:spPr>
        <a:xfrm>
          <a:off x="4741754" y="806790"/>
          <a:ext cx="1072397" cy="10723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b="1" kern="1200" dirty="0"/>
            <a:t>Dürüst Sunum</a:t>
          </a:r>
        </a:p>
      </dsp:txBody>
      <dsp:txXfrm>
        <a:off x="4898803" y="963839"/>
        <a:ext cx="758299" cy="758299"/>
      </dsp:txXfrm>
    </dsp:sp>
    <dsp:sp modelId="{40EB8B4C-C1D2-45D9-B905-B4A6D69F87B1}">
      <dsp:nvSpPr>
        <dsp:cNvPr id="0" name=""/>
        <dsp:cNvSpPr/>
      </dsp:nvSpPr>
      <dsp:spPr>
        <a:xfrm rot="5400000">
          <a:off x="5135159" y="1959559"/>
          <a:ext cx="285586" cy="3619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tr-TR" sz="1500" kern="1200"/>
        </a:p>
      </dsp:txBody>
      <dsp:txXfrm>
        <a:off x="5177997" y="1989108"/>
        <a:ext cx="199910" cy="217160"/>
      </dsp:txXfrm>
    </dsp:sp>
    <dsp:sp modelId="{BAC3718C-35B7-4304-BF1A-9FA091D7342F}">
      <dsp:nvSpPr>
        <dsp:cNvPr id="0" name=""/>
        <dsp:cNvSpPr/>
      </dsp:nvSpPr>
      <dsp:spPr>
        <a:xfrm>
          <a:off x="4700440" y="2418030"/>
          <a:ext cx="1155025" cy="1072397"/>
        </a:xfrm>
        <a:prstGeom prst="ellips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chemeClr val="tx1"/>
              </a:solidFill>
            </a:rPr>
            <a:t>Profesyonel Özen</a:t>
          </a:r>
        </a:p>
      </dsp:txBody>
      <dsp:txXfrm>
        <a:off x="4869589" y="2575079"/>
        <a:ext cx="816727" cy="758299"/>
      </dsp:txXfrm>
    </dsp:sp>
    <dsp:sp modelId="{ADAEA2DA-FD12-42E6-B832-7610F73770F7}">
      <dsp:nvSpPr>
        <dsp:cNvPr id="0" name=""/>
        <dsp:cNvSpPr/>
      </dsp:nvSpPr>
      <dsp:spPr>
        <a:xfrm rot="9000000">
          <a:off x="4439024" y="3179779"/>
          <a:ext cx="269635" cy="3619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tr-TR" sz="1500" kern="1200"/>
        </a:p>
      </dsp:txBody>
      <dsp:txXfrm rot="10800000">
        <a:off x="4514495" y="3231944"/>
        <a:ext cx="188745" cy="217160"/>
      </dsp:txXfrm>
    </dsp:sp>
    <dsp:sp modelId="{5CC056FB-0345-4280-BBC6-402AE43109B4}">
      <dsp:nvSpPr>
        <dsp:cNvPr id="0" name=""/>
        <dsp:cNvSpPr/>
      </dsp:nvSpPr>
      <dsp:spPr>
        <a:xfrm>
          <a:off x="3346380" y="3223649"/>
          <a:ext cx="1072397" cy="1072397"/>
        </a:xfrm>
        <a:prstGeom prst="ellipse">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rPr>
            <a:t>Gizlilik</a:t>
          </a:r>
        </a:p>
      </dsp:txBody>
      <dsp:txXfrm>
        <a:off x="3503429" y="3380698"/>
        <a:ext cx="758299" cy="758299"/>
      </dsp:txXfrm>
    </dsp:sp>
    <dsp:sp modelId="{E1531999-2565-4EDB-BE54-B389039C7133}">
      <dsp:nvSpPr>
        <dsp:cNvPr id="0" name=""/>
        <dsp:cNvSpPr/>
      </dsp:nvSpPr>
      <dsp:spPr>
        <a:xfrm rot="12600000">
          <a:off x="3098280" y="3197523"/>
          <a:ext cx="247533" cy="3619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tr-TR" sz="1500" kern="1200"/>
        </a:p>
      </dsp:txBody>
      <dsp:txXfrm rot="10800000">
        <a:off x="3167566" y="3288475"/>
        <a:ext cx="173273" cy="217160"/>
      </dsp:txXfrm>
    </dsp:sp>
    <dsp:sp modelId="{EC332890-F2C2-4726-AFB1-4C4013AC2145}">
      <dsp:nvSpPr>
        <dsp:cNvPr id="0" name=""/>
        <dsp:cNvSpPr/>
      </dsp:nvSpPr>
      <dsp:spPr>
        <a:xfrm>
          <a:off x="1864286" y="2385289"/>
          <a:ext cx="1245835" cy="1137877"/>
        </a:xfrm>
        <a:prstGeom prst="ellips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rPr>
            <a:t>Bağımsızlık</a:t>
          </a:r>
        </a:p>
      </dsp:txBody>
      <dsp:txXfrm>
        <a:off x="2046734" y="2551927"/>
        <a:ext cx="880939" cy="804601"/>
      </dsp:txXfrm>
    </dsp:sp>
    <dsp:sp modelId="{2EEC2615-4C73-42E9-9A57-F63422DB955A}">
      <dsp:nvSpPr>
        <dsp:cNvPr id="0" name=""/>
        <dsp:cNvSpPr/>
      </dsp:nvSpPr>
      <dsp:spPr>
        <a:xfrm rot="16200000">
          <a:off x="2355532" y="1963338"/>
          <a:ext cx="263343" cy="3619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tr-TR" sz="1500" kern="1200"/>
        </a:p>
      </dsp:txBody>
      <dsp:txXfrm>
        <a:off x="2395034" y="2075227"/>
        <a:ext cx="184340" cy="217160"/>
      </dsp:txXfrm>
    </dsp:sp>
    <dsp:sp modelId="{FD425F06-B850-41A4-9E88-ACA3896DDDFF}">
      <dsp:nvSpPr>
        <dsp:cNvPr id="0" name=""/>
        <dsp:cNvSpPr/>
      </dsp:nvSpPr>
      <dsp:spPr>
        <a:xfrm>
          <a:off x="1867594" y="797562"/>
          <a:ext cx="1239219" cy="1090853"/>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b="1" kern="1200" dirty="0"/>
            <a:t>Delile Dayalı Yaklaşım</a:t>
          </a:r>
        </a:p>
      </dsp:txBody>
      <dsp:txXfrm>
        <a:off x="2049073" y="957314"/>
        <a:ext cx="876261" cy="771349"/>
      </dsp:txXfrm>
    </dsp:sp>
    <dsp:sp modelId="{7825DFA5-8186-4098-91A6-84F4865F2329}">
      <dsp:nvSpPr>
        <dsp:cNvPr id="0" name=""/>
        <dsp:cNvSpPr/>
      </dsp:nvSpPr>
      <dsp:spPr>
        <a:xfrm rot="19800000">
          <a:off x="3079227" y="747271"/>
          <a:ext cx="252691" cy="3619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tr-TR" sz="1500" kern="1200"/>
        </a:p>
      </dsp:txBody>
      <dsp:txXfrm>
        <a:off x="3084305" y="838610"/>
        <a:ext cx="176884" cy="217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69314-CF66-4C2F-8C45-634FB75147F2}">
      <dsp:nvSpPr>
        <dsp:cNvPr id="0" name=""/>
        <dsp:cNvSpPr/>
      </dsp:nvSpPr>
      <dsp:spPr>
        <a:xfrm>
          <a:off x="3536094" y="77579"/>
          <a:ext cx="1668327" cy="1011117"/>
        </a:xfrm>
        <a:prstGeom prst="roundRect">
          <a:avLst>
            <a:gd name="adj" fmla="val 10000"/>
          </a:avLst>
        </a:prstGeom>
        <a:solidFill>
          <a:schemeClr val="accent1">
            <a:lumMod val="40000"/>
            <a:lumOff val="6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b="1" kern="1200" dirty="0">
              <a:solidFill>
                <a:schemeClr val="tx1"/>
              </a:solidFill>
            </a:rPr>
            <a:t>TETKİKLER</a:t>
          </a:r>
        </a:p>
      </dsp:txBody>
      <dsp:txXfrm>
        <a:off x="3565709" y="107194"/>
        <a:ext cx="1609097" cy="951887"/>
      </dsp:txXfrm>
    </dsp:sp>
    <dsp:sp modelId="{B9A396B6-C872-4A7F-8801-542F5292157C}">
      <dsp:nvSpPr>
        <dsp:cNvPr id="0" name=""/>
        <dsp:cNvSpPr/>
      </dsp:nvSpPr>
      <dsp:spPr>
        <a:xfrm>
          <a:off x="4370258" y="1088697"/>
          <a:ext cx="824454" cy="363817"/>
        </a:xfrm>
        <a:custGeom>
          <a:avLst/>
          <a:gdLst/>
          <a:ahLst/>
          <a:cxnLst/>
          <a:rect l="0" t="0" r="0" b="0"/>
          <a:pathLst>
            <a:path>
              <a:moveTo>
                <a:pt x="0" y="0"/>
              </a:moveTo>
              <a:lnTo>
                <a:pt x="0" y="181908"/>
              </a:lnTo>
              <a:lnTo>
                <a:pt x="824454" y="181908"/>
              </a:lnTo>
              <a:lnTo>
                <a:pt x="824454" y="363817"/>
              </a:lnTo>
            </a:path>
          </a:pathLst>
        </a:custGeom>
        <a:noFill/>
        <a:ln w="12700" cap="flat" cmpd="sng" algn="ctr">
          <a:solidFill>
            <a:schemeClr val="accent2">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F6C1C3BF-9FFE-4A47-826C-F9A708F9BC14}">
      <dsp:nvSpPr>
        <dsp:cNvPr id="0" name=""/>
        <dsp:cNvSpPr/>
      </dsp:nvSpPr>
      <dsp:spPr>
        <a:xfrm>
          <a:off x="4360548" y="1452515"/>
          <a:ext cx="1668327" cy="1112218"/>
        </a:xfrm>
        <a:prstGeom prst="roundRect">
          <a:avLst>
            <a:gd name="adj" fmla="val 10000"/>
          </a:avLst>
        </a:prstGeom>
        <a:solidFill>
          <a:schemeClr val="accent4"/>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b="1" kern="1200" dirty="0">
              <a:solidFill>
                <a:schemeClr val="tx1"/>
              </a:solidFill>
            </a:rPr>
            <a:t>DIŞ TETKİK</a:t>
          </a:r>
        </a:p>
      </dsp:txBody>
      <dsp:txXfrm>
        <a:off x="4393124" y="1485091"/>
        <a:ext cx="1603175" cy="1047066"/>
      </dsp:txXfrm>
    </dsp:sp>
    <dsp:sp modelId="{2ED973C6-4DED-4017-AFB8-B4BF25406751}">
      <dsp:nvSpPr>
        <dsp:cNvPr id="0" name=""/>
        <dsp:cNvSpPr/>
      </dsp:nvSpPr>
      <dsp:spPr>
        <a:xfrm>
          <a:off x="5194712" y="2564734"/>
          <a:ext cx="1032778" cy="179890"/>
        </a:xfrm>
        <a:custGeom>
          <a:avLst/>
          <a:gdLst/>
          <a:ahLst/>
          <a:cxnLst/>
          <a:rect l="0" t="0" r="0" b="0"/>
          <a:pathLst>
            <a:path>
              <a:moveTo>
                <a:pt x="0" y="0"/>
              </a:moveTo>
              <a:lnTo>
                <a:pt x="0" y="89945"/>
              </a:lnTo>
              <a:lnTo>
                <a:pt x="1032778" y="89945"/>
              </a:lnTo>
              <a:lnTo>
                <a:pt x="1032778" y="179890"/>
              </a:lnTo>
            </a:path>
          </a:pathLst>
        </a:custGeom>
        <a:noFill/>
        <a:ln w="12700" cap="flat" cmpd="sng" algn="ctr">
          <a:solidFill>
            <a:schemeClr val="accent3">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3448F574-B36F-4D48-9B1E-62761B6685AE}">
      <dsp:nvSpPr>
        <dsp:cNvPr id="0" name=""/>
        <dsp:cNvSpPr/>
      </dsp:nvSpPr>
      <dsp:spPr>
        <a:xfrm>
          <a:off x="5393327" y="2744624"/>
          <a:ext cx="1668327" cy="1295401"/>
        </a:xfrm>
        <a:prstGeom prst="roundRect">
          <a:avLst>
            <a:gd name="adj" fmla="val 10000"/>
          </a:avLst>
        </a:prstGeom>
        <a:solidFill>
          <a:schemeClr val="accent4">
            <a:lumMod val="20000"/>
            <a:lumOff val="8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tx1"/>
              </a:solidFill>
            </a:rPr>
            <a:t>BELGELENDİRME  TETKİKİ</a:t>
          </a:r>
        </a:p>
        <a:p>
          <a:pPr marL="0" lvl="0" indent="0" algn="ctr" defTabSz="711200">
            <a:lnSpc>
              <a:spcPct val="90000"/>
            </a:lnSpc>
            <a:spcBef>
              <a:spcPct val="0"/>
            </a:spcBef>
            <a:spcAft>
              <a:spcPct val="35000"/>
            </a:spcAft>
            <a:buNone/>
          </a:pPr>
          <a:r>
            <a:rPr lang="tr-TR" sz="1600" b="1" kern="1200" dirty="0">
              <a:solidFill>
                <a:schemeClr val="tx1"/>
              </a:solidFill>
            </a:rPr>
            <a:t>(3. TARAF)</a:t>
          </a:r>
        </a:p>
      </dsp:txBody>
      <dsp:txXfrm>
        <a:off x="5431268" y="2782565"/>
        <a:ext cx="1592445" cy="1219519"/>
      </dsp:txXfrm>
    </dsp:sp>
    <dsp:sp modelId="{2E0700DA-A5F7-43E1-A29F-12409C06028B}">
      <dsp:nvSpPr>
        <dsp:cNvPr id="0" name=""/>
        <dsp:cNvSpPr/>
      </dsp:nvSpPr>
      <dsp:spPr>
        <a:xfrm>
          <a:off x="4296251" y="2564734"/>
          <a:ext cx="898461" cy="319518"/>
        </a:xfrm>
        <a:custGeom>
          <a:avLst/>
          <a:gdLst/>
          <a:ahLst/>
          <a:cxnLst/>
          <a:rect l="0" t="0" r="0" b="0"/>
          <a:pathLst>
            <a:path>
              <a:moveTo>
                <a:pt x="898461" y="0"/>
              </a:moveTo>
              <a:lnTo>
                <a:pt x="898461" y="159759"/>
              </a:lnTo>
              <a:lnTo>
                <a:pt x="0" y="159759"/>
              </a:lnTo>
              <a:lnTo>
                <a:pt x="0" y="319518"/>
              </a:lnTo>
            </a:path>
          </a:pathLst>
        </a:custGeom>
        <a:noFill/>
        <a:ln w="12700" cap="flat" cmpd="sng" algn="ctr">
          <a:solidFill>
            <a:schemeClr val="accent3">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05EE9961-C6B5-4551-A6E4-71C25205950D}">
      <dsp:nvSpPr>
        <dsp:cNvPr id="0" name=""/>
        <dsp:cNvSpPr/>
      </dsp:nvSpPr>
      <dsp:spPr>
        <a:xfrm>
          <a:off x="3462087" y="2884252"/>
          <a:ext cx="1668327" cy="1112218"/>
        </a:xfrm>
        <a:prstGeom prst="roundRect">
          <a:avLst>
            <a:gd name="adj" fmla="val 10000"/>
          </a:avLst>
        </a:prstGeom>
        <a:solidFill>
          <a:schemeClr val="accent4">
            <a:lumMod val="40000"/>
            <a:lumOff val="6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1"/>
              </a:solidFill>
            </a:rPr>
            <a:t>TEDARİKÇİ TETKİKİ</a:t>
          </a:r>
        </a:p>
        <a:p>
          <a:pPr marL="0" lvl="0" indent="0" algn="ctr" defTabSz="889000">
            <a:lnSpc>
              <a:spcPct val="90000"/>
            </a:lnSpc>
            <a:spcBef>
              <a:spcPct val="0"/>
            </a:spcBef>
            <a:spcAft>
              <a:spcPct val="35000"/>
            </a:spcAft>
            <a:buNone/>
          </a:pPr>
          <a:r>
            <a:rPr lang="tr-TR" sz="2000" b="1" kern="1200" dirty="0">
              <a:solidFill>
                <a:schemeClr val="tx1"/>
              </a:solidFill>
            </a:rPr>
            <a:t>(2. TARAF)</a:t>
          </a:r>
        </a:p>
      </dsp:txBody>
      <dsp:txXfrm>
        <a:off x="3494663" y="2916828"/>
        <a:ext cx="1603175" cy="1047066"/>
      </dsp:txXfrm>
    </dsp:sp>
    <dsp:sp modelId="{6D6430D6-3984-4C50-BFB5-FD42AADE2FA5}">
      <dsp:nvSpPr>
        <dsp:cNvPr id="0" name=""/>
        <dsp:cNvSpPr/>
      </dsp:nvSpPr>
      <dsp:spPr>
        <a:xfrm>
          <a:off x="2948576" y="1088697"/>
          <a:ext cx="1421682" cy="363817"/>
        </a:xfrm>
        <a:custGeom>
          <a:avLst/>
          <a:gdLst/>
          <a:ahLst/>
          <a:cxnLst/>
          <a:rect l="0" t="0" r="0" b="0"/>
          <a:pathLst>
            <a:path>
              <a:moveTo>
                <a:pt x="1421682" y="0"/>
              </a:moveTo>
              <a:lnTo>
                <a:pt x="1421682" y="181908"/>
              </a:lnTo>
              <a:lnTo>
                <a:pt x="0" y="181908"/>
              </a:lnTo>
              <a:lnTo>
                <a:pt x="0" y="363817"/>
              </a:lnTo>
            </a:path>
          </a:pathLst>
        </a:custGeom>
        <a:noFill/>
        <a:ln w="12700" cap="flat" cmpd="sng" algn="ctr">
          <a:solidFill>
            <a:schemeClr val="accent2">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13670885-19E1-4B74-B229-51A91BFD8604}">
      <dsp:nvSpPr>
        <dsp:cNvPr id="0" name=""/>
        <dsp:cNvSpPr/>
      </dsp:nvSpPr>
      <dsp:spPr>
        <a:xfrm>
          <a:off x="2114412" y="1452515"/>
          <a:ext cx="1668327" cy="1112218"/>
        </a:xfrm>
        <a:prstGeom prst="roundRect">
          <a:avLst>
            <a:gd name="adj" fmla="val 10000"/>
          </a:avLst>
        </a:prstGeom>
        <a:solidFill>
          <a:schemeClr val="accent6">
            <a:lumMod val="40000"/>
            <a:lumOff val="6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b="1" kern="1200" dirty="0">
              <a:solidFill>
                <a:schemeClr val="tx1"/>
              </a:solidFill>
            </a:rPr>
            <a:t>İÇ TETKİK</a:t>
          </a:r>
        </a:p>
      </dsp:txBody>
      <dsp:txXfrm>
        <a:off x="2146988" y="1485091"/>
        <a:ext cx="1603175" cy="1047066"/>
      </dsp:txXfrm>
    </dsp:sp>
    <dsp:sp modelId="{D9B24E19-C53A-444D-BDA1-BAE1BDAAA3CA}">
      <dsp:nvSpPr>
        <dsp:cNvPr id="0" name=""/>
        <dsp:cNvSpPr/>
      </dsp:nvSpPr>
      <dsp:spPr>
        <a:xfrm>
          <a:off x="2242656" y="2564734"/>
          <a:ext cx="705919" cy="339404"/>
        </a:xfrm>
        <a:custGeom>
          <a:avLst/>
          <a:gdLst/>
          <a:ahLst/>
          <a:cxnLst/>
          <a:rect l="0" t="0" r="0" b="0"/>
          <a:pathLst>
            <a:path>
              <a:moveTo>
                <a:pt x="705919" y="0"/>
              </a:moveTo>
              <a:lnTo>
                <a:pt x="705919" y="169702"/>
              </a:lnTo>
              <a:lnTo>
                <a:pt x="0" y="169702"/>
              </a:lnTo>
              <a:lnTo>
                <a:pt x="0" y="339404"/>
              </a:lnTo>
            </a:path>
          </a:pathLst>
        </a:custGeom>
        <a:noFill/>
        <a:ln w="12700" cap="flat" cmpd="sng" algn="ctr">
          <a:solidFill>
            <a:schemeClr val="accent3">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AFFF97CB-D68B-49AC-8437-30970ABCC373}">
      <dsp:nvSpPr>
        <dsp:cNvPr id="0" name=""/>
        <dsp:cNvSpPr/>
      </dsp:nvSpPr>
      <dsp:spPr>
        <a:xfrm>
          <a:off x="1408492" y="2904138"/>
          <a:ext cx="1668327" cy="1112218"/>
        </a:xfrm>
        <a:prstGeom prst="roundRect">
          <a:avLst>
            <a:gd name="adj" fmla="val 10000"/>
          </a:avLst>
        </a:prstGeom>
        <a:solidFill>
          <a:schemeClr val="accent6">
            <a:lumMod val="20000"/>
            <a:lumOff val="8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1"/>
              </a:solidFill>
            </a:rPr>
            <a:t>KURULUŞ İÇİ TETKİK </a:t>
          </a:r>
        </a:p>
        <a:p>
          <a:pPr marL="0" lvl="0" indent="0" algn="ctr" defTabSz="889000">
            <a:lnSpc>
              <a:spcPct val="90000"/>
            </a:lnSpc>
            <a:spcBef>
              <a:spcPct val="0"/>
            </a:spcBef>
            <a:spcAft>
              <a:spcPct val="35000"/>
            </a:spcAft>
            <a:buNone/>
          </a:pPr>
          <a:r>
            <a:rPr lang="tr-TR" sz="2000" b="1" kern="1200" dirty="0">
              <a:solidFill>
                <a:schemeClr val="tx1"/>
              </a:solidFill>
            </a:rPr>
            <a:t>(1. TARAF)</a:t>
          </a:r>
        </a:p>
      </dsp:txBody>
      <dsp:txXfrm>
        <a:off x="1441068" y="2936714"/>
        <a:ext cx="1603175" cy="104706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5CE8B0-FC73-4B52-8F2F-429EC5D49241}" type="datetimeFigureOut">
              <a:rPr lang="tr-TR" smtClean="0"/>
              <a:t>9.08.2024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8C609-DDFC-4186-B5CE-CEBBEDEAAC83}" type="slidenum">
              <a:rPr lang="tr-TR" smtClean="0"/>
              <a:t>‹#›</a:t>
            </a:fld>
            <a:endParaRPr lang="tr-TR"/>
          </a:p>
        </p:txBody>
      </p:sp>
    </p:spTree>
    <p:extLst>
      <p:ext uri="{BB962C8B-B14F-4D97-AF65-F5344CB8AC3E}">
        <p14:creationId xmlns:p14="http://schemas.microsoft.com/office/powerpoint/2010/main" val="3540731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80000"/>
              </a:lnSpc>
            </a:pPr>
            <a:r>
              <a:rPr lang="tr-TR" altLang="zh-CN" b="1" dirty="0"/>
              <a:t>Not 1 – </a:t>
            </a:r>
            <a:r>
              <a:rPr lang="tr-TR" altLang="zh-CN" dirty="0"/>
              <a:t>Birinci taraf tetkiki de denilen iç tetkikler yönetim gözden geçirmesi veya diğer dahili amaçlar için kuruluş tarafından veya kuruluş adına yapılır ve bir kuruluşun kendi uyumunun beyanının esasını oluşturabilir. İç tetkikler kuruluşun uygunluk öz beyanı için esas teşkil etmektedir. Bir çok durumda, özellikle küçük kuruluşlarda, bağımsızlık tetkik edilen faaliyetten sorumlu olmamak ile gösterilebilir.</a:t>
            </a:r>
            <a:endParaRPr lang="tr-TR" altLang="zh-CN" b="1" dirty="0"/>
          </a:p>
          <a:p>
            <a:pPr>
              <a:lnSpc>
                <a:spcPct val="80000"/>
              </a:lnSpc>
            </a:pPr>
            <a:r>
              <a:rPr lang="tr-TR" altLang="zh-CN" b="1" dirty="0"/>
              <a:t>Not 2 – </a:t>
            </a:r>
            <a:r>
              <a:rPr lang="tr-TR" altLang="zh-CN" dirty="0"/>
              <a:t>Dış tetkikler</a:t>
            </a:r>
            <a:r>
              <a:rPr lang="tr-TR" altLang="zh-CN" b="1" dirty="0"/>
              <a:t> </a:t>
            </a:r>
            <a:r>
              <a:rPr lang="tr-TR" altLang="zh-CN" dirty="0"/>
              <a:t>ikinci ve üçüncü taraf tetkikleri içerir. İkinci taraf tetkikleri  müşteriler gibi kuruluşta menfaati olan taraflarca veya onların adına başka kişilerce yapılır. Üçüncü taraf tetkikleri düzenleyiciler veya belgelendirme kuruluşları gibi bağımsız denetim kuruluşlarınca gerçekleştirilir</a:t>
            </a:r>
            <a:r>
              <a:rPr lang="en-US" altLang="zh-CN" dirty="0"/>
              <a:t>.</a:t>
            </a:r>
            <a:endParaRPr lang="tr-TR" altLang="zh-CN" b="1" dirty="0"/>
          </a:p>
          <a:p>
            <a:pPr>
              <a:lnSpc>
                <a:spcPct val="80000"/>
              </a:lnSpc>
            </a:pPr>
            <a:r>
              <a:rPr lang="tr-TR" altLang="zh-CN" b="1" dirty="0"/>
              <a:t>Not 3 –</a:t>
            </a:r>
            <a:r>
              <a:rPr lang="tr-TR" altLang="zh-CN" dirty="0"/>
              <a:t>İki veya daha fazla sayıda farklı disiplinlerdeki (ör: Kalite, Çevre, İş Sağlığı ve Güvenliği) yönetim sistemlerinin tetkiki beraber yapılırsa buna kombine tetkik adı verilir. </a:t>
            </a:r>
            <a:endParaRPr lang="tr-TR" altLang="zh-CN" b="1" dirty="0"/>
          </a:p>
          <a:p>
            <a:pPr>
              <a:lnSpc>
                <a:spcPct val="80000"/>
              </a:lnSpc>
            </a:pPr>
            <a:r>
              <a:rPr lang="tr-TR" altLang="zh-CN" b="1" dirty="0"/>
              <a:t>Not 4 – </a:t>
            </a:r>
            <a:r>
              <a:rPr lang="tr-TR" altLang="zh-CN" dirty="0"/>
              <a:t>İki</a:t>
            </a:r>
            <a:r>
              <a:rPr lang="tr-TR" altLang="zh-CN" b="1" dirty="0"/>
              <a:t> </a:t>
            </a:r>
            <a:r>
              <a:rPr lang="tr-TR" altLang="zh-CN" dirty="0"/>
              <a:t>veya daha fazla sayıda tetkik kuruluşu bir tek </a:t>
            </a:r>
            <a:r>
              <a:rPr lang="tr-TR" altLang="zh-CN" b="1" dirty="0"/>
              <a:t>tetkik edileni</a:t>
            </a:r>
            <a:r>
              <a:rPr lang="tr-TR" altLang="zh-CN" dirty="0"/>
              <a:t> tetkik ettiğinde buna ortak tetkik denir.</a:t>
            </a:r>
            <a:endParaRPr lang="tr-TR" dirty="0"/>
          </a:p>
          <a:p>
            <a:endParaRPr lang="tr-TR" dirty="0"/>
          </a:p>
        </p:txBody>
      </p:sp>
      <p:sp>
        <p:nvSpPr>
          <p:cNvPr id="4" name="Slayt Numarası Yer Tutucusu 3"/>
          <p:cNvSpPr>
            <a:spLocks noGrp="1"/>
          </p:cNvSpPr>
          <p:nvPr>
            <p:ph type="sldNum" sz="quarter" idx="10"/>
          </p:nvPr>
        </p:nvSpPr>
        <p:spPr/>
        <p:txBody>
          <a:bodyPr/>
          <a:lstStyle/>
          <a:p>
            <a:fld id="{1998C609-DDFC-4186-B5CE-CEBBEDEAAC83}" type="slidenum">
              <a:rPr lang="tr-TR" smtClean="0"/>
              <a:t>22</a:t>
            </a:fld>
            <a:endParaRPr lang="tr-TR"/>
          </a:p>
        </p:txBody>
      </p:sp>
    </p:spTree>
    <p:extLst>
      <p:ext uri="{BB962C8B-B14F-4D97-AF65-F5344CB8AC3E}">
        <p14:creationId xmlns:p14="http://schemas.microsoft.com/office/powerpoint/2010/main" val="671063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998C609-DDFC-4186-B5CE-CEBBEDEAAC83}" type="slidenum">
              <a:rPr lang="tr-TR" smtClean="0"/>
              <a:t>43</a:t>
            </a:fld>
            <a:endParaRPr lang="tr-TR"/>
          </a:p>
        </p:txBody>
      </p:sp>
    </p:spTree>
    <p:extLst>
      <p:ext uri="{BB962C8B-B14F-4D97-AF65-F5344CB8AC3E}">
        <p14:creationId xmlns:p14="http://schemas.microsoft.com/office/powerpoint/2010/main" val="248372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998C609-DDFC-4186-B5CE-CEBBEDEAAC83}" type="slidenum">
              <a:rPr lang="tr-TR" smtClean="0"/>
              <a:t>44</a:t>
            </a:fld>
            <a:endParaRPr lang="tr-TR"/>
          </a:p>
        </p:txBody>
      </p:sp>
    </p:spTree>
    <p:extLst>
      <p:ext uri="{BB962C8B-B14F-4D97-AF65-F5344CB8AC3E}">
        <p14:creationId xmlns:p14="http://schemas.microsoft.com/office/powerpoint/2010/main" val="2483721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457200" indent="-457200">
              <a:spcBef>
                <a:spcPct val="0"/>
              </a:spcBef>
              <a:buFont typeface="Times New Roman Tur" charset="0"/>
              <a:buNone/>
              <a:defRPr/>
            </a:pPr>
            <a:r>
              <a:rPr lang="tr-TR" dirty="0"/>
              <a:t>TETKİKTEKİ BİLGİ KAYNAKLARI</a:t>
            </a:r>
          </a:p>
          <a:p>
            <a:pPr marL="457200" indent="-457200">
              <a:spcBef>
                <a:spcPct val="0"/>
              </a:spcBef>
              <a:buFont typeface="Times New Roman Tur" charset="0"/>
              <a:buAutoNum type="arabicPeriod"/>
              <a:defRPr/>
            </a:pPr>
            <a:r>
              <a:rPr lang="tr-TR" dirty="0"/>
              <a:t>Çalışanlar ve diğer personelle yapılan görüşmeler,</a:t>
            </a:r>
            <a:endParaRPr lang="en-GB" dirty="0"/>
          </a:p>
          <a:p>
            <a:pPr marL="457200" indent="-457200">
              <a:spcBef>
                <a:spcPct val="0"/>
              </a:spcBef>
              <a:buFont typeface="Times New Roman Tur" charset="0"/>
              <a:buAutoNum type="arabicPeriod"/>
              <a:defRPr/>
            </a:pPr>
            <a:r>
              <a:rPr lang="tr-TR" dirty="0"/>
              <a:t>Faaliyetlerin, çalışma ortamının ve çalışma şartlarının gözlemlenmesi,</a:t>
            </a:r>
            <a:endParaRPr lang="en-GB" dirty="0"/>
          </a:p>
          <a:p>
            <a:pPr marL="457200" indent="-457200">
              <a:spcBef>
                <a:spcPct val="0"/>
              </a:spcBef>
              <a:buFont typeface="Times New Roman Tur" charset="0"/>
              <a:buAutoNum type="arabicPeriod"/>
              <a:defRPr/>
            </a:pPr>
            <a:r>
              <a:rPr lang="tr-TR" dirty="0"/>
              <a:t>Politika, hedefler, planlar, prosedürler, </a:t>
            </a:r>
            <a:r>
              <a:rPr lang="tr-TR" dirty="0" err="1"/>
              <a:t>standardlar</a:t>
            </a:r>
            <a:r>
              <a:rPr lang="tr-TR" dirty="0"/>
              <a:t>, talimatlar, belge ve izinler, </a:t>
            </a:r>
            <a:r>
              <a:rPr lang="tr-TR" dirty="0" err="1"/>
              <a:t>spesifikasyonlar</a:t>
            </a:r>
            <a:r>
              <a:rPr lang="tr-TR" dirty="0"/>
              <a:t>, çizimler, </a:t>
            </a:r>
            <a:r>
              <a:rPr lang="tr-TR" dirty="0" err="1"/>
              <a:t>şözleşmeler</a:t>
            </a:r>
            <a:r>
              <a:rPr lang="tr-TR" dirty="0"/>
              <a:t> </a:t>
            </a:r>
            <a:r>
              <a:rPr lang="tr-TR" dirty="0" err="1"/>
              <a:t>v.b</a:t>
            </a:r>
            <a:r>
              <a:rPr lang="tr-TR" dirty="0"/>
              <a:t>. dokümanların incelenmesi,</a:t>
            </a:r>
            <a:endParaRPr lang="en-GB" dirty="0"/>
          </a:p>
          <a:p>
            <a:pPr marL="457200" indent="-457200">
              <a:spcBef>
                <a:spcPct val="0"/>
              </a:spcBef>
              <a:buFont typeface="Times New Roman Tur" charset="0"/>
              <a:buAutoNum type="arabicPeriod"/>
              <a:defRPr/>
            </a:pPr>
            <a:r>
              <a:rPr lang="tr-TR" dirty="0"/>
              <a:t>Muayene kayıtları, toplantı tutanakları, tetkik raporları, izleme ve ölçme sonuçları </a:t>
            </a:r>
            <a:r>
              <a:rPr lang="tr-TR" dirty="0" err="1"/>
              <a:t>v.b</a:t>
            </a:r>
            <a:r>
              <a:rPr lang="tr-TR" dirty="0"/>
              <a:t>. kayıtlar,</a:t>
            </a:r>
            <a:endParaRPr lang="en-GB" dirty="0"/>
          </a:p>
          <a:p>
            <a:pPr marL="457200" indent="-457200">
              <a:spcBef>
                <a:spcPct val="0"/>
              </a:spcBef>
              <a:buFont typeface="Times New Roman Tur" charset="0"/>
              <a:buAutoNum type="arabicPeriod"/>
              <a:defRPr/>
            </a:pPr>
            <a:r>
              <a:rPr lang="tr-TR" dirty="0"/>
              <a:t>Veri özetleri ve analizi,</a:t>
            </a:r>
            <a:endParaRPr lang="en-GB" dirty="0"/>
          </a:p>
          <a:p>
            <a:pPr marL="457200" indent="-457200">
              <a:spcBef>
                <a:spcPct val="0"/>
              </a:spcBef>
              <a:buFont typeface="Times New Roman Tur" charset="0"/>
              <a:buAutoNum type="arabicPeriod"/>
              <a:defRPr/>
            </a:pPr>
            <a:r>
              <a:rPr lang="tr-TR" dirty="0"/>
              <a:t>Tetkik edilenin örnekleme planı hakkında bilgi ile örnekleme </a:t>
            </a:r>
            <a:r>
              <a:rPr lang="tr-TR" dirty="0" err="1"/>
              <a:t>kontrolu</a:t>
            </a:r>
            <a:r>
              <a:rPr lang="tr-TR" dirty="0"/>
              <a:t> ve ölçüm prosesleri  hakkında bilgi,</a:t>
            </a:r>
            <a:endParaRPr lang="en-GB" dirty="0"/>
          </a:p>
          <a:p>
            <a:pPr marL="457200" indent="-457200">
              <a:spcBef>
                <a:spcPct val="0"/>
              </a:spcBef>
              <a:buFont typeface="Times New Roman Tur" charset="0"/>
              <a:buAutoNum type="arabicPeriod"/>
              <a:defRPr/>
            </a:pPr>
            <a:r>
              <a:rPr lang="tr-TR" dirty="0"/>
              <a:t>Müşteri geri beslemesi, diğer ilgili taraflardan gelen bilgiler, tedarikçi değerlendirme raporları </a:t>
            </a:r>
            <a:r>
              <a:rPr lang="tr-TR" dirty="0" err="1"/>
              <a:t>v.b</a:t>
            </a:r>
            <a:r>
              <a:rPr lang="tr-TR" dirty="0"/>
              <a:t>. raporlar,</a:t>
            </a:r>
            <a:endParaRPr lang="en-GB" dirty="0"/>
          </a:p>
          <a:p>
            <a:pPr marL="457200" indent="-457200">
              <a:spcBef>
                <a:spcPct val="0"/>
              </a:spcBef>
              <a:buFont typeface="Times New Roman Tur" charset="0"/>
              <a:buAutoNum type="arabicPeriod"/>
              <a:defRPr/>
            </a:pPr>
            <a:r>
              <a:rPr lang="tr-TR" dirty="0"/>
              <a:t>Bilgisayarda oluşturulmuş veri tabanları  ve internette oluşturulmuş kuruluş sitesi.  </a:t>
            </a:r>
          </a:p>
          <a:p>
            <a:endParaRPr lang="tr-TR" dirty="0"/>
          </a:p>
        </p:txBody>
      </p:sp>
      <p:sp>
        <p:nvSpPr>
          <p:cNvPr id="4" name="Slayt Numarası Yer Tutucusu 3"/>
          <p:cNvSpPr>
            <a:spLocks noGrp="1"/>
          </p:cNvSpPr>
          <p:nvPr>
            <p:ph type="sldNum" sz="quarter" idx="10"/>
          </p:nvPr>
        </p:nvSpPr>
        <p:spPr/>
        <p:txBody>
          <a:bodyPr/>
          <a:lstStyle/>
          <a:p>
            <a:fld id="{1998C609-DDFC-4186-B5CE-CEBBEDEAAC83}" type="slidenum">
              <a:rPr lang="tr-TR" smtClean="0"/>
              <a:t>45</a:t>
            </a:fld>
            <a:endParaRPr lang="tr-TR"/>
          </a:p>
        </p:txBody>
      </p:sp>
    </p:spTree>
    <p:extLst>
      <p:ext uri="{BB962C8B-B14F-4D97-AF65-F5344CB8AC3E}">
        <p14:creationId xmlns:p14="http://schemas.microsoft.com/office/powerpoint/2010/main" val="2483721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998C609-DDFC-4186-B5CE-CEBBEDEAAC83}" type="slidenum">
              <a:rPr lang="tr-TR" smtClean="0"/>
              <a:t>46</a:t>
            </a:fld>
            <a:endParaRPr lang="tr-TR"/>
          </a:p>
        </p:txBody>
      </p:sp>
    </p:spTree>
    <p:extLst>
      <p:ext uri="{BB962C8B-B14F-4D97-AF65-F5344CB8AC3E}">
        <p14:creationId xmlns:p14="http://schemas.microsoft.com/office/powerpoint/2010/main" val="2483721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998C609-DDFC-4186-B5CE-CEBBEDEAAC83}" type="slidenum">
              <a:rPr lang="tr-TR" smtClean="0"/>
              <a:t>47</a:t>
            </a:fld>
            <a:endParaRPr lang="tr-TR"/>
          </a:p>
        </p:txBody>
      </p:sp>
    </p:spTree>
    <p:extLst>
      <p:ext uri="{BB962C8B-B14F-4D97-AF65-F5344CB8AC3E}">
        <p14:creationId xmlns:p14="http://schemas.microsoft.com/office/powerpoint/2010/main" val="2483721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457200" indent="-457200">
              <a:spcBef>
                <a:spcPct val="0"/>
              </a:spcBef>
              <a:buFont typeface="Times New Roman Tur" charset="0"/>
              <a:buNone/>
              <a:defRPr/>
            </a:pPr>
            <a:r>
              <a:rPr lang="tr-TR" dirty="0"/>
              <a:t>TETKİKTEKİ BİLGİ KAYNAKLARI</a:t>
            </a:r>
          </a:p>
          <a:p>
            <a:pPr marL="457200" indent="-457200">
              <a:spcBef>
                <a:spcPct val="0"/>
              </a:spcBef>
              <a:buFont typeface="Times New Roman Tur" charset="0"/>
              <a:buAutoNum type="arabicPeriod"/>
              <a:defRPr/>
            </a:pPr>
            <a:r>
              <a:rPr lang="tr-TR" dirty="0"/>
              <a:t>Çalışanlar ve diğer personelle yapılan görüşmeler,</a:t>
            </a:r>
            <a:endParaRPr lang="en-GB" dirty="0"/>
          </a:p>
          <a:p>
            <a:pPr marL="457200" indent="-457200">
              <a:spcBef>
                <a:spcPct val="0"/>
              </a:spcBef>
              <a:buFont typeface="Times New Roman Tur" charset="0"/>
              <a:buAutoNum type="arabicPeriod"/>
              <a:defRPr/>
            </a:pPr>
            <a:r>
              <a:rPr lang="tr-TR" dirty="0"/>
              <a:t>Faaliyetlerin, çalışma ortamının ve çalışma şartlarının gözlemlenmesi,</a:t>
            </a:r>
            <a:endParaRPr lang="en-GB" dirty="0"/>
          </a:p>
          <a:p>
            <a:pPr marL="457200" indent="-457200">
              <a:spcBef>
                <a:spcPct val="0"/>
              </a:spcBef>
              <a:buFont typeface="Times New Roman Tur" charset="0"/>
              <a:buAutoNum type="arabicPeriod"/>
              <a:defRPr/>
            </a:pPr>
            <a:r>
              <a:rPr lang="tr-TR" dirty="0"/>
              <a:t>Politika, hedefler, planlar, prosedürler, </a:t>
            </a:r>
            <a:r>
              <a:rPr lang="tr-TR" dirty="0" err="1"/>
              <a:t>standardlar</a:t>
            </a:r>
            <a:r>
              <a:rPr lang="tr-TR" dirty="0"/>
              <a:t>, talimatlar, belge ve izinler, </a:t>
            </a:r>
            <a:r>
              <a:rPr lang="tr-TR" dirty="0" err="1"/>
              <a:t>spesifikasyonlar</a:t>
            </a:r>
            <a:r>
              <a:rPr lang="tr-TR" dirty="0"/>
              <a:t>, çizimler, </a:t>
            </a:r>
            <a:r>
              <a:rPr lang="tr-TR" dirty="0" err="1"/>
              <a:t>şözleşmeler</a:t>
            </a:r>
            <a:r>
              <a:rPr lang="tr-TR" dirty="0"/>
              <a:t> </a:t>
            </a:r>
            <a:r>
              <a:rPr lang="tr-TR" dirty="0" err="1"/>
              <a:t>v.b</a:t>
            </a:r>
            <a:r>
              <a:rPr lang="tr-TR" dirty="0"/>
              <a:t>. dokümanların incelenmesi,</a:t>
            </a:r>
            <a:endParaRPr lang="en-GB" dirty="0"/>
          </a:p>
          <a:p>
            <a:pPr marL="457200" indent="-457200">
              <a:spcBef>
                <a:spcPct val="0"/>
              </a:spcBef>
              <a:buFont typeface="Times New Roman Tur" charset="0"/>
              <a:buAutoNum type="arabicPeriod"/>
              <a:defRPr/>
            </a:pPr>
            <a:r>
              <a:rPr lang="tr-TR" dirty="0"/>
              <a:t>Muayene kayıtları, toplantı tutanakları, tetkik raporları, izleme ve ölçme sonuçları </a:t>
            </a:r>
            <a:r>
              <a:rPr lang="tr-TR" dirty="0" err="1"/>
              <a:t>v.b</a:t>
            </a:r>
            <a:r>
              <a:rPr lang="tr-TR" dirty="0"/>
              <a:t>. kayıtlar,</a:t>
            </a:r>
            <a:endParaRPr lang="en-GB" dirty="0"/>
          </a:p>
          <a:p>
            <a:pPr marL="457200" indent="-457200">
              <a:spcBef>
                <a:spcPct val="0"/>
              </a:spcBef>
              <a:buFont typeface="Times New Roman Tur" charset="0"/>
              <a:buAutoNum type="arabicPeriod"/>
              <a:defRPr/>
            </a:pPr>
            <a:r>
              <a:rPr lang="tr-TR" dirty="0"/>
              <a:t>Veri özetleri ve analizi,</a:t>
            </a:r>
            <a:endParaRPr lang="en-GB" dirty="0"/>
          </a:p>
          <a:p>
            <a:pPr marL="457200" indent="-457200">
              <a:spcBef>
                <a:spcPct val="0"/>
              </a:spcBef>
              <a:buFont typeface="Times New Roman Tur" charset="0"/>
              <a:buAutoNum type="arabicPeriod"/>
              <a:defRPr/>
            </a:pPr>
            <a:r>
              <a:rPr lang="tr-TR" dirty="0"/>
              <a:t>Tetkik edilenin örnekleme planı hakkında bilgi ile örnekleme </a:t>
            </a:r>
            <a:r>
              <a:rPr lang="tr-TR" dirty="0" err="1"/>
              <a:t>kontrolu</a:t>
            </a:r>
            <a:r>
              <a:rPr lang="tr-TR" dirty="0"/>
              <a:t> ve ölçüm prosesleri  hakkında bilgi,</a:t>
            </a:r>
            <a:endParaRPr lang="en-GB" dirty="0"/>
          </a:p>
          <a:p>
            <a:pPr marL="457200" indent="-457200">
              <a:spcBef>
                <a:spcPct val="0"/>
              </a:spcBef>
              <a:buFont typeface="Times New Roman Tur" charset="0"/>
              <a:buAutoNum type="arabicPeriod"/>
              <a:defRPr/>
            </a:pPr>
            <a:r>
              <a:rPr lang="tr-TR" dirty="0"/>
              <a:t>Müşteri geri beslemesi, diğer ilgili taraflardan gelen bilgiler, tedarikçi değerlendirme raporları </a:t>
            </a:r>
            <a:r>
              <a:rPr lang="tr-TR" dirty="0" err="1"/>
              <a:t>v.b</a:t>
            </a:r>
            <a:r>
              <a:rPr lang="tr-TR" dirty="0"/>
              <a:t>. raporlar,</a:t>
            </a:r>
            <a:endParaRPr lang="en-GB" dirty="0"/>
          </a:p>
          <a:p>
            <a:pPr marL="457200" indent="-457200">
              <a:spcBef>
                <a:spcPct val="0"/>
              </a:spcBef>
              <a:buFont typeface="Times New Roman Tur" charset="0"/>
              <a:buAutoNum type="arabicPeriod"/>
              <a:defRPr/>
            </a:pPr>
            <a:r>
              <a:rPr lang="tr-TR" dirty="0"/>
              <a:t>Bilgisayarda oluşturulmuş veri tabanları  ve internette oluşturulmuş kuruluş sitesi.  </a:t>
            </a:r>
          </a:p>
          <a:p>
            <a:endParaRPr lang="tr-TR" dirty="0"/>
          </a:p>
        </p:txBody>
      </p:sp>
      <p:sp>
        <p:nvSpPr>
          <p:cNvPr id="4" name="Slayt Numarası Yer Tutucusu 3"/>
          <p:cNvSpPr>
            <a:spLocks noGrp="1"/>
          </p:cNvSpPr>
          <p:nvPr>
            <p:ph type="sldNum" sz="quarter" idx="10"/>
          </p:nvPr>
        </p:nvSpPr>
        <p:spPr/>
        <p:txBody>
          <a:bodyPr/>
          <a:lstStyle/>
          <a:p>
            <a:fld id="{1998C609-DDFC-4186-B5CE-CEBBEDEAAC83}" type="slidenum">
              <a:rPr lang="tr-TR" smtClean="0"/>
              <a:t>48</a:t>
            </a:fld>
            <a:endParaRPr lang="tr-TR"/>
          </a:p>
        </p:txBody>
      </p:sp>
    </p:spTree>
    <p:extLst>
      <p:ext uri="{BB962C8B-B14F-4D97-AF65-F5344CB8AC3E}">
        <p14:creationId xmlns:p14="http://schemas.microsoft.com/office/powerpoint/2010/main" val="2483721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a:p>
        </p:txBody>
      </p:sp>
      <p:sp>
        <p:nvSpPr>
          <p:cNvPr id="4" name="Slayt Numarası Yer Tutucusu 3"/>
          <p:cNvSpPr>
            <a:spLocks noGrp="1"/>
          </p:cNvSpPr>
          <p:nvPr>
            <p:ph type="sldNum" sz="quarter" idx="10"/>
          </p:nvPr>
        </p:nvSpPr>
        <p:spPr/>
        <p:txBody>
          <a:bodyPr/>
          <a:lstStyle/>
          <a:p>
            <a:fld id="{9DA0DB14-65F0-4974-BFEB-0275EFC350EC}" type="slidenum">
              <a:rPr lang="en-GB" smtClean="0"/>
              <a:t>73</a:t>
            </a:fld>
            <a:endParaRPr lang="en-GB"/>
          </a:p>
        </p:txBody>
      </p:sp>
    </p:spTree>
    <p:extLst>
      <p:ext uri="{BB962C8B-B14F-4D97-AF65-F5344CB8AC3E}">
        <p14:creationId xmlns:p14="http://schemas.microsoft.com/office/powerpoint/2010/main" val="573919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a:solidFill>
                  <a:schemeClr val="tx2">
                    <a:lumMod val="75000"/>
                  </a:schemeClr>
                </a:solidFill>
              </a:defRPr>
            </a:lvl1pPr>
          </a:lstStyle>
          <a:p>
            <a:r>
              <a:rPr lang="tr-TR" dirty="0"/>
              <a:t>BAŞLIK</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a:solidFill>
                  <a:schemeClr val="tx2">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Alt Başlık</a:t>
            </a:r>
            <a:endParaRPr lang="en-US" dirty="0"/>
          </a:p>
        </p:txBody>
      </p:sp>
      <p:sp>
        <p:nvSpPr>
          <p:cNvPr id="6" name="Slide Number Placeholder 5"/>
          <p:cNvSpPr>
            <a:spLocks noGrp="1"/>
          </p:cNvSpPr>
          <p:nvPr>
            <p:ph type="sldNum" sz="quarter" idx="12"/>
          </p:nvPr>
        </p:nvSpPr>
        <p:spPr>
          <a:xfrm>
            <a:off x="6830812" y="6347413"/>
            <a:ext cx="2057400" cy="365125"/>
          </a:xfrm>
          <a:prstGeom prst="rect">
            <a:avLst/>
          </a:prstGeom>
        </p:spPr>
        <p:txBody>
          <a:bodyPr/>
          <a:lstStyle>
            <a:lvl1pPr algn="r">
              <a:defRPr/>
            </a:lvl1pPr>
          </a:lstStyle>
          <a:p>
            <a:fld id="{81C422F8-D82C-46DC-8B86-797CD62C8143}" type="slidenum">
              <a:rPr lang="en-GB" smtClean="0"/>
              <a:pPr/>
              <a:t>‹#›</a:t>
            </a:fld>
            <a:endParaRPr lang="en-GB"/>
          </a:p>
        </p:txBody>
      </p:sp>
    </p:spTree>
    <p:extLst>
      <p:ext uri="{BB962C8B-B14F-4D97-AF65-F5344CB8AC3E}">
        <p14:creationId xmlns:p14="http://schemas.microsoft.com/office/powerpoint/2010/main" val="342253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a:solidFill>
                  <a:schemeClr val="tx2">
                    <a:lumMod val="75000"/>
                  </a:schemeClr>
                </a:solidFill>
              </a:defRPr>
            </a:lvl1pPr>
          </a:lstStyle>
          <a:p>
            <a:r>
              <a:rPr lang="tr-TR" dirty="0"/>
              <a:t>BAŞLIK</a:t>
            </a:r>
            <a:endParaRPr lang="en-US" dirty="0"/>
          </a:p>
        </p:txBody>
      </p:sp>
      <p:sp>
        <p:nvSpPr>
          <p:cNvPr id="3" name="Content Placeholder 2"/>
          <p:cNvSpPr>
            <a:spLocks noGrp="1"/>
          </p:cNvSpPr>
          <p:nvPr>
            <p:ph idx="1" hasCustomPrompt="1"/>
          </p:nvPr>
        </p:nvSpPr>
        <p:spPr/>
        <p:txBody>
          <a:bodyPr/>
          <a:lstStyle>
            <a:lvl1pPr>
              <a:defRPr sz="2000">
                <a:solidFill>
                  <a:schemeClr val="tx2">
                    <a:lumMod val="75000"/>
                  </a:schemeClr>
                </a:solidFill>
              </a:defRPr>
            </a:lvl1pPr>
          </a:lstStyle>
          <a:p>
            <a:pPr lvl="0"/>
            <a:r>
              <a:rPr lang="tr-TR" dirty="0"/>
              <a:t>Metin</a:t>
            </a:r>
            <a:endParaRPr lang="en-US" dirty="0"/>
          </a:p>
        </p:txBody>
      </p:sp>
      <p:sp>
        <p:nvSpPr>
          <p:cNvPr id="6" name="Slide Number Placeholder 5"/>
          <p:cNvSpPr>
            <a:spLocks noGrp="1"/>
          </p:cNvSpPr>
          <p:nvPr>
            <p:ph type="sldNum" sz="quarter" idx="12"/>
          </p:nvPr>
        </p:nvSpPr>
        <p:spPr>
          <a:xfrm>
            <a:off x="6884078" y="6311899"/>
            <a:ext cx="2057400" cy="365125"/>
          </a:xfrm>
          <a:prstGeom prst="rect">
            <a:avLst/>
          </a:prstGeom>
        </p:spPr>
        <p:txBody>
          <a:bodyPr/>
          <a:lstStyle>
            <a:lvl1pPr algn="r">
              <a:defRPr/>
            </a:lvl1pPr>
          </a:lstStyle>
          <a:p>
            <a:fld id="{81C422F8-D82C-46DC-8B86-797CD62C8143}" type="slidenum">
              <a:rPr lang="en-GB" smtClean="0"/>
              <a:pPr/>
              <a:t>‹#›</a:t>
            </a:fld>
            <a:endParaRPr lang="en-GB" dirty="0"/>
          </a:p>
        </p:txBody>
      </p:sp>
    </p:spTree>
    <p:extLst>
      <p:ext uri="{BB962C8B-B14F-4D97-AF65-F5344CB8AC3E}">
        <p14:creationId xmlns:p14="http://schemas.microsoft.com/office/powerpoint/2010/main" val="41850708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994299"/>
            <a:ext cx="7886700" cy="696390"/>
          </a:xfrm>
          <a:prstGeom prst="rect">
            <a:avLst/>
          </a:prstGeom>
        </p:spPr>
        <p:txBody>
          <a:bodyPr vert="horz" lIns="91440" tIns="45720" rIns="91440" bIns="45720" rtlCol="0" anchor="ctr">
            <a:normAutofit/>
          </a:bodyPr>
          <a:lstStyle/>
          <a:p>
            <a:r>
              <a:rPr lang="tr-TR" dirty="0"/>
              <a:t>BAŞLIK</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dirty="0"/>
              <a:t>Metin</a:t>
            </a:r>
            <a:endParaRPr lang="en-US" dirty="0"/>
          </a:p>
        </p:txBody>
      </p:sp>
      <p:pic>
        <p:nvPicPr>
          <p:cNvPr id="7" name="İçerik Yer Tutucusu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928669"/>
          </a:xfrm>
          <a:prstGeom prst="rect">
            <a:avLst/>
          </a:prstGeom>
        </p:spPr>
      </p:pic>
      <p:pic>
        <p:nvPicPr>
          <p:cNvPr id="9" name="Picture 2" descr="C:\Users\saytemiz\Desktop\ortak 2.jpg"/>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1458767" y="6302341"/>
            <a:ext cx="5781405" cy="485995"/>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userDrawn="1"/>
        </p:nvSpPr>
        <p:spPr>
          <a:xfrm>
            <a:off x="7814014" y="6541862"/>
            <a:ext cx="1329986" cy="230832"/>
          </a:xfrm>
          <a:prstGeom prst="rect">
            <a:avLst/>
          </a:prstGeom>
          <a:noFill/>
        </p:spPr>
        <p:txBody>
          <a:bodyPr wrap="square" rtlCol="0">
            <a:spAutoFit/>
          </a:bodyPr>
          <a:lstStyle/>
          <a:p>
            <a:r>
              <a:rPr lang="tr-TR" sz="900" dirty="0"/>
              <a:t>Eğitim Dairesi Başkanlığı</a:t>
            </a:r>
            <a:endParaRPr lang="en-GB" sz="900" dirty="0"/>
          </a:p>
        </p:txBody>
      </p:sp>
      <p:pic>
        <p:nvPicPr>
          <p:cNvPr id="8"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462702" y="6541862"/>
            <a:ext cx="410338" cy="23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284333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lnSpc>
          <a:spcPct val="90000"/>
        </a:lnSpc>
        <a:spcBef>
          <a:spcPct val="0"/>
        </a:spcBef>
        <a:buNone/>
        <a:defRPr sz="3200" b="1" kern="1200">
          <a:solidFill>
            <a:schemeClr val="tx2">
              <a:lumMod val="75000"/>
            </a:schemeClr>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mailto:zcakil@tse.org.t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4.gif"/></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algn="ctr"/>
            <a:r>
              <a:rPr lang="tr-TR" sz="4800" b="1" dirty="0"/>
              <a:t>TS EN ISO 19011</a:t>
            </a:r>
          </a:p>
          <a:p>
            <a:endParaRPr lang="tr-TR" dirty="0"/>
          </a:p>
        </p:txBody>
      </p:sp>
      <p:pic>
        <p:nvPicPr>
          <p:cNvPr id="2050" name="Picture 2" descr="C:\Users\msezer\Desktop\hgfhdf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041" y="2846613"/>
            <a:ext cx="5429930" cy="3050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993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lnSpc>
                <a:spcPct val="80000"/>
              </a:lnSpc>
            </a:pPr>
            <a:r>
              <a:rPr lang="en-US" altLang="zh-CN" b="1" dirty="0">
                <a:ea typeface="SimSun" pitchFamily="2" charset="-122"/>
              </a:rPr>
              <a:t>RİSK</a:t>
            </a:r>
          </a:p>
          <a:p>
            <a:pPr>
              <a:lnSpc>
                <a:spcPct val="80000"/>
              </a:lnSpc>
            </a:pPr>
            <a:r>
              <a:rPr lang="tr-TR" dirty="0"/>
              <a:t>Hedeflere ulaşım hakkında belirsizliğin etkisi</a:t>
            </a:r>
          </a:p>
          <a:p>
            <a:pPr>
              <a:lnSpc>
                <a:spcPct val="80000"/>
              </a:lnSpc>
            </a:pPr>
            <a:endParaRPr lang="tr-TR" altLang="zh-CN" b="1" dirty="0"/>
          </a:p>
          <a:p>
            <a:pPr>
              <a:lnSpc>
                <a:spcPct val="80000"/>
              </a:lnSpc>
            </a:pPr>
            <a:r>
              <a:rPr lang="tr-TR" altLang="zh-CN" b="1" dirty="0"/>
              <a:t>YETERLİLİK </a:t>
            </a:r>
            <a:endParaRPr lang="tr-TR" altLang="zh-CN" dirty="0"/>
          </a:p>
          <a:p>
            <a:pPr>
              <a:lnSpc>
                <a:spcPct val="80000"/>
              </a:lnSpc>
            </a:pPr>
            <a:r>
              <a:rPr lang="tr-TR" altLang="zh-CN" dirty="0"/>
              <a:t>Amaçlanan sonuçlara ulaşabilmek için bilgi ve becerilerin kullanılabilmesi</a:t>
            </a:r>
          </a:p>
          <a:p>
            <a:pPr>
              <a:lnSpc>
                <a:spcPct val="80000"/>
              </a:lnSpc>
            </a:pPr>
            <a:endParaRPr lang="tr-TR" altLang="tr-TR" b="1" dirty="0"/>
          </a:p>
          <a:p>
            <a:pPr>
              <a:lnSpc>
                <a:spcPct val="80000"/>
              </a:lnSpc>
            </a:pPr>
            <a:r>
              <a:rPr lang="tr-TR" altLang="tr-TR" b="1" dirty="0"/>
              <a:t>UYGUNLUK</a:t>
            </a:r>
            <a:endParaRPr lang="en-US" altLang="tr-TR" b="1" dirty="0"/>
          </a:p>
          <a:p>
            <a:pPr>
              <a:lnSpc>
                <a:spcPct val="80000"/>
              </a:lnSpc>
            </a:pPr>
            <a:r>
              <a:rPr lang="tr-TR" altLang="tr-TR" dirty="0"/>
              <a:t>Bir şartın yerine getirilmesi</a:t>
            </a:r>
            <a:endParaRPr lang="en-US" altLang="tr-TR" dirty="0"/>
          </a:p>
          <a:p>
            <a:pPr>
              <a:lnSpc>
                <a:spcPct val="80000"/>
              </a:lnSpc>
            </a:pPr>
            <a:endParaRPr lang="tr-TR" altLang="tr-TR" b="1" dirty="0"/>
          </a:p>
          <a:p>
            <a:pPr>
              <a:lnSpc>
                <a:spcPct val="80000"/>
              </a:lnSpc>
            </a:pPr>
            <a:r>
              <a:rPr lang="tr-TR" altLang="tr-TR" b="1" dirty="0"/>
              <a:t>UYGUNSUZLUK</a:t>
            </a:r>
            <a:endParaRPr lang="en-US" altLang="tr-TR" b="1" dirty="0"/>
          </a:p>
          <a:p>
            <a:pPr>
              <a:lnSpc>
                <a:spcPct val="80000"/>
              </a:lnSpc>
            </a:pPr>
            <a:r>
              <a:rPr lang="tr-TR" altLang="tr-TR" dirty="0"/>
              <a:t>Bir şartın yerine getirilmemesi durumu</a:t>
            </a:r>
          </a:p>
          <a:p>
            <a:endParaRPr lang="tr-TR" dirty="0"/>
          </a:p>
        </p:txBody>
      </p:sp>
      <p:pic>
        <p:nvPicPr>
          <p:cNvPr id="4098" name="Picture 2" descr="C:\Users\msezer\Desktop\hdfhhh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3818" y="3918857"/>
            <a:ext cx="1847850" cy="2173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245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OBJEKTİF DELİL KAVRAMI</a:t>
            </a:r>
          </a:p>
        </p:txBody>
      </p:sp>
      <p:sp>
        <p:nvSpPr>
          <p:cNvPr id="3" name="İçerik Yer Tutucusu 2"/>
          <p:cNvSpPr>
            <a:spLocks noGrp="1"/>
          </p:cNvSpPr>
          <p:nvPr>
            <p:ph idx="1"/>
          </p:nvPr>
        </p:nvSpPr>
        <p:spPr/>
        <p:txBody>
          <a:bodyPr/>
          <a:lstStyle/>
          <a:p>
            <a:pPr marL="0" lvl="2" indent="0" algn="just">
              <a:spcBef>
                <a:spcPts val="1000"/>
              </a:spcBef>
              <a:buNone/>
            </a:pPr>
            <a:endParaRPr lang="tr-TR" dirty="0">
              <a:solidFill>
                <a:schemeClr val="tx2">
                  <a:lumMod val="75000"/>
                </a:schemeClr>
              </a:solidFill>
              <a:cs typeface="Arial" pitchFamily="34" charset="0"/>
            </a:endParaRPr>
          </a:p>
          <a:p>
            <a:pPr marL="0" lvl="2" indent="0" algn="just">
              <a:spcBef>
                <a:spcPts val="1000"/>
              </a:spcBef>
              <a:buNone/>
            </a:pPr>
            <a:r>
              <a:rPr lang="tr-TR" dirty="0">
                <a:solidFill>
                  <a:schemeClr val="tx2">
                    <a:lumMod val="75000"/>
                  </a:schemeClr>
                </a:solidFill>
                <a:cs typeface="Arial" pitchFamily="34" charset="0"/>
              </a:rPr>
              <a:t>Bir faaliyetin/olayın gerçekliğini veya varlığını destekleyen verilerdir.</a:t>
            </a:r>
          </a:p>
          <a:p>
            <a:pPr algn="just"/>
            <a:endParaRPr lang="tr-TR" b="1" dirty="0">
              <a:latin typeface="Arial" pitchFamily="34" charset="0"/>
              <a:cs typeface="Arial" pitchFamily="34" charset="0"/>
            </a:endParaRPr>
          </a:p>
          <a:p>
            <a:pPr marL="342900" indent="-342900" algn="just">
              <a:buFont typeface="Wingdings" panose="05000000000000000000" pitchFamily="2" charset="2"/>
              <a:buChar char="§"/>
            </a:pPr>
            <a:r>
              <a:rPr lang="tr-TR" dirty="0">
                <a:cs typeface="Arial" pitchFamily="34" charset="0"/>
              </a:rPr>
              <a:t>Gözlemler, ölçmeler, deney veya diğer araçlarla elde edilebilir.</a:t>
            </a:r>
          </a:p>
          <a:p>
            <a:pPr marL="342900" indent="-342900">
              <a:buFont typeface="Wingdings" panose="05000000000000000000" pitchFamily="2" charset="2"/>
              <a:buChar char="§"/>
            </a:pPr>
            <a:r>
              <a:rPr lang="tr-TR" dirty="0">
                <a:solidFill>
                  <a:schemeClr val="accent1">
                    <a:lumMod val="50000"/>
                  </a:schemeClr>
                </a:solidFill>
                <a:cs typeface="Arial" pitchFamily="34" charset="0"/>
              </a:rPr>
              <a:t>Duygu veya önyargıdan etkilenmez</a:t>
            </a:r>
          </a:p>
          <a:p>
            <a:pPr marL="342900" indent="-342900">
              <a:buFont typeface="Wingdings" panose="05000000000000000000" pitchFamily="2" charset="2"/>
              <a:buChar char="§"/>
            </a:pPr>
            <a:r>
              <a:rPr lang="tr-TR" dirty="0">
                <a:solidFill>
                  <a:schemeClr val="accent1">
                    <a:lumMod val="50000"/>
                  </a:schemeClr>
                </a:solidFill>
                <a:cs typeface="Arial" pitchFamily="34" charset="0"/>
              </a:rPr>
              <a:t>Belgelendirilebilir, doğrulanabilir, tekrar ulaşılabilir.</a:t>
            </a:r>
          </a:p>
          <a:p>
            <a:endParaRPr lang="tr-TR" dirty="0">
              <a:latin typeface="Arial" pitchFamily="34" charset="0"/>
              <a:cs typeface="Arial" pitchFamily="34" charset="0"/>
            </a:endParaRPr>
          </a:p>
          <a:p>
            <a:pPr algn="just"/>
            <a:endParaRPr lang="tr-TR" dirty="0">
              <a:latin typeface="Arial" pitchFamily="34" charset="0"/>
              <a:cs typeface="Arial" pitchFamily="34" charset="0"/>
            </a:endParaRPr>
          </a:p>
          <a:p>
            <a:endParaRPr lang="tr-TR" dirty="0"/>
          </a:p>
        </p:txBody>
      </p:sp>
      <p:pic>
        <p:nvPicPr>
          <p:cNvPr id="4098" name="Picture 2" descr="C:\Users\msezer\Desktop\PP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4567" y="4208000"/>
            <a:ext cx="1843346" cy="1616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749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PRATİK ÇALIŞMA</a:t>
            </a:r>
          </a:p>
        </p:txBody>
      </p:sp>
      <p:sp>
        <p:nvSpPr>
          <p:cNvPr id="3" name="İçerik Yer Tutucusu 2"/>
          <p:cNvSpPr>
            <a:spLocks noGrp="1"/>
          </p:cNvSpPr>
          <p:nvPr>
            <p:ph idx="1"/>
          </p:nvPr>
        </p:nvSpPr>
        <p:spPr>
          <a:xfrm>
            <a:off x="628650" y="1825625"/>
            <a:ext cx="2223407" cy="4351338"/>
          </a:xfrm>
        </p:spPr>
        <p:txBody>
          <a:bodyPr/>
          <a:lstStyle/>
          <a:p>
            <a:endParaRPr lang="tr-TR" dirty="0"/>
          </a:p>
          <a:p>
            <a:endParaRPr lang="tr-TR" dirty="0"/>
          </a:p>
          <a:p>
            <a:endParaRPr lang="tr-TR" dirty="0"/>
          </a:p>
          <a:p>
            <a:endParaRPr lang="tr-TR" dirty="0"/>
          </a:p>
          <a:p>
            <a:pPr algn="ctr"/>
            <a:endParaRPr lang="tr-TR" sz="3200" b="1" i="1" dirty="0">
              <a:solidFill>
                <a:schemeClr val="tx1"/>
              </a:solidFill>
              <a:latin typeface="Calibri" panose="020F0502020204030204" pitchFamily="34" charset="0"/>
            </a:endParaRPr>
          </a:p>
          <a:p>
            <a:pPr algn="ctr"/>
            <a:r>
              <a:rPr lang="tr-TR" sz="3200" b="1" i="1" dirty="0">
                <a:solidFill>
                  <a:schemeClr val="tx1"/>
                </a:solidFill>
                <a:latin typeface="Calibri" panose="020F0502020204030204" pitchFamily="34" charset="0"/>
              </a:rPr>
              <a:t>ALBATROS</a:t>
            </a:r>
          </a:p>
          <a:p>
            <a:pPr algn="ctr"/>
            <a:r>
              <a:rPr lang="tr-TR" sz="3200" b="1" dirty="0">
                <a:solidFill>
                  <a:schemeClr val="accent1">
                    <a:lumMod val="75000"/>
                  </a:schemeClr>
                </a:solidFill>
                <a:latin typeface="Comic Sans MS" panose="030F0702030302020204" pitchFamily="66" charset="0"/>
              </a:rPr>
              <a:t>		</a:t>
            </a:r>
            <a:endParaRPr lang="tr-TR" sz="3200" b="1" i="1" dirty="0">
              <a:solidFill>
                <a:schemeClr val="tx1"/>
              </a:solidFill>
              <a:latin typeface="Calibri" panose="020F0502020204030204" pitchFamily="34" charset="0"/>
            </a:endParaRPr>
          </a:p>
        </p:txBody>
      </p:sp>
      <p:pic>
        <p:nvPicPr>
          <p:cNvPr id="5122" name="Picture 2" descr="C:\Users\msezer\Desktop\imagesCA1SZQ7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598504"/>
            <a:ext cx="2669026" cy="2233267"/>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168503" y="2170488"/>
            <a:ext cx="4507411" cy="3322565"/>
          </a:xfrm>
          <a:prstGeom prst="rect">
            <a:avLst/>
          </a:prstGeom>
        </p:spPr>
      </p:pic>
    </p:spTree>
    <p:extLst>
      <p:ext uri="{BB962C8B-B14F-4D97-AF65-F5344CB8AC3E}">
        <p14:creationId xmlns:p14="http://schemas.microsoft.com/office/powerpoint/2010/main" val="3245909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TETKİK PRENSİPLERİ</a:t>
            </a:r>
          </a:p>
        </p:txBody>
      </p:sp>
      <p:sp>
        <p:nvSpPr>
          <p:cNvPr id="3" name="İçerik Yer Tutucusu 2"/>
          <p:cNvSpPr>
            <a:spLocks noGrp="1"/>
          </p:cNvSpPr>
          <p:nvPr>
            <p:ph idx="1"/>
          </p:nvPr>
        </p:nvSpPr>
        <p:spPr>
          <a:xfrm>
            <a:off x="853093" y="1833938"/>
            <a:ext cx="7886700" cy="4351338"/>
          </a:xfrm>
        </p:spPr>
        <p:txBody>
          <a:bodyPr>
            <a:normAutofit/>
          </a:bodyPr>
          <a:lstStyle/>
          <a:p>
            <a:pPr>
              <a:lnSpc>
                <a:spcPct val="80000"/>
              </a:lnSpc>
            </a:pPr>
            <a:r>
              <a:rPr lang="tr-TR" altLang="tr-TR" b="1" dirty="0"/>
              <a:t>  </a:t>
            </a:r>
          </a:p>
        </p:txBody>
      </p:sp>
      <p:graphicFrame>
        <p:nvGraphicFramePr>
          <p:cNvPr id="4" name="Diyagram 3"/>
          <p:cNvGraphicFramePr/>
          <p:nvPr>
            <p:extLst>
              <p:ext uri="{D42A27DB-BD31-4B8C-83A1-F6EECF244321}">
                <p14:modId xmlns:p14="http://schemas.microsoft.com/office/powerpoint/2010/main" val="1904298289"/>
              </p:ext>
            </p:extLst>
          </p:nvPr>
        </p:nvGraphicFramePr>
        <p:xfrm>
          <a:off x="750917" y="1671320"/>
          <a:ext cx="7719752" cy="4297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4256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707273" y="1817313"/>
            <a:ext cx="7886700" cy="4351338"/>
          </a:xfrm>
        </p:spPr>
        <p:txBody>
          <a:bodyPr/>
          <a:lstStyle/>
          <a:p>
            <a:pPr>
              <a:lnSpc>
                <a:spcPct val="80000"/>
              </a:lnSpc>
            </a:pPr>
            <a:endParaRPr lang="tr-TR" altLang="tr-TR" b="1" dirty="0"/>
          </a:p>
          <a:p>
            <a:pPr>
              <a:lnSpc>
                <a:spcPct val="80000"/>
              </a:lnSpc>
            </a:pPr>
            <a:r>
              <a:rPr lang="tr-TR" altLang="tr-TR" sz="2400" b="1" dirty="0">
                <a:solidFill>
                  <a:srgbClr val="FFC000"/>
                </a:solidFill>
              </a:rPr>
              <a:t>Ahlaki Davranış:  </a:t>
            </a:r>
          </a:p>
          <a:p>
            <a:pPr>
              <a:lnSpc>
                <a:spcPct val="80000"/>
              </a:lnSpc>
            </a:pPr>
            <a:r>
              <a:rPr lang="tr-TR" altLang="tr-TR" dirty="0"/>
              <a:t>Profesyonelliğin Temeli</a:t>
            </a:r>
          </a:p>
          <a:p>
            <a:pPr>
              <a:lnSpc>
                <a:spcPct val="80000"/>
              </a:lnSpc>
            </a:pPr>
            <a:endParaRPr lang="tr-TR" altLang="tr-TR" dirty="0"/>
          </a:p>
          <a:p>
            <a:pPr>
              <a:lnSpc>
                <a:spcPct val="80000"/>
              </a:lnSpc>
            </a:pPr>
            <a:r>
              <a:rPr lang="tr-TR" altLang="tr-TR" dirty="0"/>
              <a:t>Tetkikçiler ve bir tetkik programını yöneten kişiler</a:t>
            </a:r>
            <a:r>
              <a:rPr lang="en-US" altLang="tr-TR" dirty="0"/>
              <a:t>:</a:t>
            </a:r>
            <a:endParaRPr lang="tr-TR" altLang="tr-TR" sz="1400" dirty="0"/>
          </a:p>
          <a:p>
            <a:pPr marL="342900" indent="-342900">
              <a:lnSpc>
                <a:spcPct val="80000"/>
              </a:lnSpc>
              <a:buFont typeface="Wingdings" panose="05000000000000000000" pitchFamily="2" charset="2"/>
              <a:buChar char="Ø"/>
            </a:pPr>
            <a:r>
              <a:rPr lang="tr-TR" altLang="tr-TR" dirty="0"/>
              <a:t>İşlerini dürüstlük, özen ve sorumluluk ilkeleri çerçevesinde gerçekleştirmeli;</a:t>
            </a:r>
          </a:p>
          <a:p>
            <a:pPr marL="342900" indent="-342900">
              <a:lnSpc>
                <a:spcPct val="80000"/>
              </a:lnSpc>
              <a:buFont typeface="Wingdings" panose="05000000000000000000" pitchFamily="2" charset="2"/>
              <a:buChar char="Ø"/>
            </a:pPr>
            <a:r>
              <a:rPr lang="tr-TR" altLang="tr-TR" dirty="0"/>
              <a:t>Yürürlükteki yasal şartları gözlemlemeli ve uymalı;</a:t>
            </a:r>
          </a:p>
          <a:p>
            <a:pPr marL="342900" indent="-342900">
              <a:lnSpc>
                <a:spcPct val="80000"/>
              </a:lnSpc>
              <a:buFont typeface="Wingdings" panose="05000000000000000000" pitchFamily="2" charset="2"/>
              <a:buChar char="Ø"/>
            </a:pPr>
            <a:r>
              <a:rPr lang="tr-TR" altLang="tr-TR" dirty="0"/>
              <a:t>İşlerini gerçekleştirirken yetkinliklerini göstermeli; </a:t>
            </a:r>
          </a:p>
          <a:p>
            <a:pPr marL="342900" indent="-342900">
              <a:lnSpc>
                <a:spcPct val="80000"/>
              </a:lnSpc>
              <a:buFont typeface="Wingdings" panose="05000000000000000000" pitchFamily="2" charset="2"/>
              <a:buChar char="Ø"/>
            </a:pPr>
            <a:r>
              <a:rPr lang="tr-TR" altLang="tr-TR" dirty="0"/>
              <a:t>İşlerini tarafsız bir şekilde gerçekleştirmeli, </a:t>
            </a:r>
          </a:p>
          <a:p>
            <a:pPr marL="342900" indent="-342900">
              <a:lnSpc>
                <a:spcPct val="80000"/>
              </a:lnSpc>
              <a:buFont typeface="Wingdings" panose="05000000000000000000" pitchFamily="2" charset="2"/>
              <a:buChar char="Ø"/>
            </a:pPr>
            <a:r>
              <a:rPr lang="tr-TR" altLang="tr-TR" dirty="0"/>
              <a:t>Tetkiki gerçekleştirirken yargısını etkileyebilecek her türlü etkiye karşı duyarlı olmalıdır.</a:t>
            </a:r>
          </a:p>
          <a:p>
            <a:pPr marL="342900" indent="-342900">
              <a:lnSpc>
                <a:spcPct val="80000"/>
              </a:lnSpc>
              <a:buFont typeface="Wingdings" panose="05000000000000000000" pitchFamily="2" charset="2"/>
              <a:buChar char="Ø"/>
            </a:pPr>
            <a:endParaRPr lang="tr-TR" altLang="zh-CN" b="1" dirty="0"/>
          </a:p>
          <a:p>
            <a:pPr>
              <a:lnSpc>
                <a:spcPct val="80000"/>
              </a:lnSpc>
            </a:pPr>
            <a:endParaRPr lang="tr-TR" altLang="zh-CN" b="1" dirty="0"/>
          </a:p>
          <a:p>
            <a:endParaRPr lang="tr-TR" dirty="0"/>
          </a:p>
        </p:txBody>
      </p:sp>
      <p:pic>
        <p:nvPicPr>
          <p:cNvPr id="1027" name="Picture 3" descr="C:\Users\msezer\Desktop\n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554" y="1729047"/>
            <a:ext cx="2093420" cy="1745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074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lnSpcReduction="20000"/>
          </a:bodyPr>
          <a:lstStyle/>
          <a:p>
            <a:pPr marL="609600" indent="-609600">
              <a:lnSpc>
                <a:spcPct val="80000"/>
              </a:lnSpc>
            </a:pPr>
            <a:r>
              <a:rPr lang="tr-TR" altLang="tr-TR" sz="2200" b="1" dirty="0">
                <a:solidFill>
                  <a:schemeClr val="accent1">
                    <a:lumMod val="75000"/>
                  </a:schemeClr>
                </a:solidFill>
              </a:rPr>
              <a:t>Dürüst Sunum: </a:t>
            </a:r>
          </a:p>
          <a:p>
            <a:pPr marL="609600" indent="-609600">
              <a:lnSpc>
                <a:spcPct val="80000"/>
              </a:lnSpc>
            </a:pPr>
            <a:r>
              <a:rPr lang="tr-TR" altLang="tr-TR" dirty="0"/>
              <a:t>Gerçek ve doğru bildirim mecburiyeti</a:t>
            </a:r>
          </a:p>
          <a:p>
            <a:pPr marL="609600" indent="-609600">
              <a:lnSpc>
                <a:spcPct val="80000"/>
              </a:lnSpc>
            </a:pPr>
            <a:endParaRPr lang="tr-TR" altLang="tr-TR" b="1" dirty="0"/>
          </a:p>
          <a:p>
            <a:pPr marL="609600" indent="-609600" algn="r">
              <a:lnSpc>
                <a:spcPct val="80000"/>
              </a:lnSpc>
            </a:pPr>
            <a:endParaRPr lang="tr-TR" altLang="tr-TR" b="1" dirty="0"/>
          </a:p>
          <a:p>
            <a:pPr marL="609600" indent="-609600" algn="r">
              <a:lnSpc>
                <a:spcPct val="80000"/>
              </a:lnSpc>
            </a:pPr>
            <a:endParaRPr lang="tr-TR" altLang="tr-TR" b="1" dirty="0"/>
          </a:p>
          <a:p>
            <a:pPr marL="609600" indent="-609600" algn="r">
              <a:lnSpc>
                <a:spcPct val="80000"/>
              </a:lnSpc>
            </a:pPr>
            <a:endParaRPr lang="tr-TR" altLang="tr-TR" b="1" dirty="0"/>
          </a:p>
          <a:p>
            <a:pPr marL="609600" indent="-609600" algn="r">
              <a:lnSpc>
                <a:spcPct val="80000"/>
              </a:lnSpc>
            </a:pPr>
            <a:endParaRPr lang="tr-TR" altLang="tr-TR" b="1" dirty="0"/>
          </a:p>
          <a:p>
            <a:pPr marL="609600" indent="-609600" algn="r">
              <a:lnSpc>
                <a:spcPct val="80000"/>
              </a:lnSpc>
            </a:pPr>
            <a:r>
              <a:rPr lang="tr-TR" altLang="tr-TR" sz="2200" b="1" dirty="0">
                <a:solidFill>
                  <a:schemeClr val="accent4">
                    <a:lumMod val="75000"/>
                  </a:schemeClr>
                </a:solidFill>
              </a:rPr>
              <a:t>Profesyonel Özen: </a:t>
            </a:r>
          </a:p>
          <a:p>
            <a:pPr marL="609600" indent="-609600" algn="r">
              <a:lnSpc>
                <a:spcPct val="80000"/>
              </a:lnSpc>
            </a:pPr>
            <a:r>
              <a:rPr lang="tr-TR" altLang="tr-TR" dirty="0"/>
              <a:t>Tetkikte titizlik ve doğru karar verme</a:t>
            </a:r>
          </a:p>
          <a:p>
            <a:endParaRPr lang="tr-TR" altLang="tr-TR" b="1" dirty="0"/>
          </a:p>
          <a:p>
            <a:endParaRPr lang="tr-TR" altLang="tr-TR" b="1" dirty="0"/>
          </a:p>
          <a:p>
            <a:r>
              <a:rPr lang="tr-TR" altLang="tr-TR" sz="2200" b="1" dirty="0">
                <a:solidFill>
                  <a:schemeClr val="accent6"/>
                </a:solidFill>
              </a:rPr>
              <a:t>Gizlilik</a:t>
            </a:r>
            <a:r>
              <a:rPr lang="en-US" altLang="tr-TR" sz="2200" dirty="0">
                <a:solidFill>
                  <a:schemeClr val="accent6"/>
                </a:solidFill>
              </a:rPr>
              <a:t>: </a:t>
            </a:r>
            <a:endParaRPr lang="tr-TR" altLang="tr-TR" sz="2200" dirty="0">
              <a:solidFill>
                <a:schemeClr val="accent6"/>
              </a:solidFill>
            </a:endParaRPr>
          </a:p>
          <a:p>
            <a:r>
              <a:rPr lang="tr-TR" altLang="tr-TR" dirty="0"/>
              <a:t>Bilginin güvenliği</a:t>
            </a:r>
            <a:endParaRPr lang="en-US" altLang="tr-TR" dirty="0"/>
          </a:p>
          <a:p>
            <a:pPr>
              <a:lnSpc>
                <a:spcPct val="80000"/>
              </a:lnSpc>
            </a:pPr>
            <a:endParaRPr lang="tr-TR" altLang="zh-CN" b="1" dirty="0"/>
          </a:p>
          <a:p>
            <a:pPr>
              <a:lnSpc>
                <a:spcPct val="80000"/>
              </a:lnSpc>
            </a:pPr>
            <a:endParaRPr lang="tr-TR" altLang="zh-CN" dirty="0"/>
          </a:p>
          <a:p>
            <a:endParaRPr lang="tr-TR" dirty="0"/>
          </a:p>
        </p:txBody>
      </p:sp>
      <p:pic>
        <p:nvPicPr>
          <p:cNvPr id="2050" name="Picture 2" descr="C:\Users\msezer\Desktop\bcb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984" y="2709647"/>
            <a:ext cx="2115849" cy="144702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sezer\Desktop\mmvm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982" y="2072209"/>
            <a:ext cx="1314351" cy="15355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sezer\Desktop\nvv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5833" y="4921134"/>
            <a:ext cx="2236123" cy="139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76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pPr>
              <a:lnSpc>
                <a:spcPct val="80000"/>
              </a:lnSpc>
            </a:pPr>
            <a:r>
              <a:rPr lang="tr-TR" altLang="zh-CN" sz="2600" b="1" dirty="0">
                <a:solidFill>
                  <a:schemeClr val="bg2">
                    <a:lumMod val="50000"/>
                  </a:schemeClr>
                </a:solidFill>
              </a:rPr>
              <a:t>Bağımsızlık: </a:t>
            </a:r>
          </a:p>
          <a:p>
            <a:pPr>
              <a:lnSpc>
                <a:spcPct val="80000"/>
              </a:lnSpc>
            </a:pPr>
            <a:r>
              <a:rPr lang="tr-TR" altLang="zh-CN" dirty="0"/>
              <a:t>Tetkikin tarafsızlık ve tetkik sonuçlarının objektiflik esası.</a:t>
            </a:r>
          </a:p>
          <a:p>
            <a:pPr>
              <a:lnSpc>
                <a:spcPct val="80000"/>
              </a:lnSpc>
            </a:pPr>
            <a:endParaRPr lang="tr-TR" altLang="zh-CN" dirty="0"/>
          </a:p>
          <a:p>
            <a:pPr>
              <a:lnSpc>
                <a:spcPct val="80000"/>
              </a:lnSpc>
            </a:pPr>
            <a:r>
              <a:rPr lang="tr-TR" altLang="zh-CN" dirty="0"/>
              <a:t>Tetkikçiler uygulanabilir olduğu her yerde tetkik</a:t>
            </a:r>
          </a:p>
          <a:p>
            <a:pPr>
              <a:lnSpc>
                <a:spcPct val="80000"/>
              </a:lnSpc>
            </a:pPr>
            <a:r>
              <a:rPr lang="tr-TR" altLang="zh-CN" dirty="0"/>
              <a:t>edilmekte olan faaliyetten bağımsız olmalı.</a:t>
            </a:r>
          </a:p>
          <a:p>
            <a:pPr>
              <a:lnSpc>
                <a:spcPct val="80000"/>
              </a:lnSpc>
            </a:pPr>
            <a:r>
              <a:rPr lang="tr-TR" altLang="zh-CN" dirty="0"/>
              <a:t>Küçük kuruluşlarda, tarafsızlığı sağlamak ve</a:t>
            </a:r>
          </a:p>
          <a:p>
            <a:pPr>
              <a:lnSpc>
                <a:spcPct val="80000"/>
              </a:lnSpc>
            </a:pPr>
            <a:r>
              <a:rPr lang="tr-TR" altLang="zh-CN" dirty="0"/>
              <a:t>teşvik etmek için her türlü çaba gösterilmelidir.</a:t>
            </a:r>
          </a:p>
          <a:p>
            <a:pPr>
              <a:lnSpc>
                <a:spcPct val="80000"/>
              </a:lnSpc>
            </a:pPr>
            <a:endParaRPr lang="tr-TR" altLang="zh-CN" dirty="0"/>
          </a:p>
          <a:p>
            <a:endParaRPr lang="tr-TR" altLang="tr-TR" b="1" dirty="0"/>
          </a:p>
          <a:p>
            <a:endParaRPr lang="tr-TR" altLang="tr-TR" b="1" dirty="0"/>
          </a:p>
          <a:p>
            <a:pPr algn="r"/>
            <a:r>
              <a:rPr lang="tr-TR" altLang="tr-TR" sz="2600" b="1" dirty="0">
                <a:solidFill>
                  <a:schemeClr val="accent5">
                    <a:lumMod val="75000"/>
                  </a:schemeClr>
                </a:solidFill>
              </a:rPr>
              <a:t>Delile Dayalı Yaklaşım</a:t>
            </a:r>
            <a:r>
              <a:rPr lang="tr-TR" altLang="tr-TR" sz="2600" dirty="0">
                <a:solidFill>
                  <a:schemeClr val="accent5">
                    <a:lumMod val="75000"/>
                  </a:schemeClr>
                </a:solidFill>
              </a:rPr>
              <a:t>:</a:t>
            </a:r>
          </a:p>
          <a:p>
            <a:pPr algn="r"/>
            <a:r>
              <a:rPr lang="tr-TR" altLang="tr-TR" dirty="0"/>
              <a:t>Sistematik bir tetkik prosesinde güvenilir ve</a:t>
            </a:r>
          </a:p>
          <a:p>
            <a:pPr algn="r"/>
            <a:r>
              <a:rPr lang="tr-TR" altLang="tr-TR" dirty="0"/>
              <a:t> yeniden üretilebilir tetkik sonuçlarına ulaşabilmek için</a:t>
            </a:r>
          </a:p>
          <a:p>
            <a:pPr algn="r"/>
            <a:r>
              <a:rPr lang="tr-TR" altLang="tr-TR" dirty="0"/>
              <a:t> kullanılan makul yöntem </a:t>
            </a:r>
          </a:p>
          <a:p>
            <a:pPr algn="r"/>
            <a:r>
              <a:rPr lang="tr-TR" altLang="tr-TR" dirty="0"/>
              <a:t>Tetkik delilleri doğrulanabilir olmalıdır.</a:t>
            </a:r>
            <a:endParaRPr lang="tr-TR" dirty="0"/>
          </a:p>
          <a:p>
            <a:endParaRPr lang="tr-TR" altLang="tr-TR" dirty="0"/>
          </a:p>
        </p:txBody>
      </p:sp>
      <p:pic>
        <p:nvPicPr>
          <p:cNvPr id="3074" name="Picture 2" descr="C:\Users\msezer\Desktop\tfgty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136" y="3923176"/>
            <a:ext cx="1743075" cy="127227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sezer\Desktop\imagesCAU0GTG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704250"/>
            <a:ext cx="1626091" cy="1677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811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TETKİKÇİ ÖZELLİKLERİ</a:t>
            </a:r>
          </a:p>
        </p:txBody>
      </p:sp>
      <p:sp>
        <p:nvSpPr>
          <p:cNvPr id="3" name="İçerik Yer Tutucusu 2"/>
          <p:cNvSpPr>
            <a:spLocks noGrp="1"/>
          </p:cNvSpPr>
          <p:nvPr>
            <p:ph idx="1"/>
          </p:nvPr>
        </p:nvSpPr>
        <p:spPr>
          <a:xfrm>
            <a:off x="620337" y="1792375"/>
            <a:ext cx="7886700" cy="4351338"/>
          </a:xfrm>
        </p:spPr>
        <p:txBody>
          <a:bodyPr>
            <a:normAutofit/>
          </a:bodyPr>
          <a:lstStyle/>
          <a:p>
            <a:pPr marL="0" lvl="2" indent="0">
              <a:lnSpc>
                <a:spcPct val="60000"/>
              </a:lnSpc>
              <a:spcBef>
                <a:spcPts val="1000"/>
              </a:spcBef>
              <a:buNone/>
            </a:pPr>
            <a:r>
              <a:rPr lang="tr-TR" dirty="0">
                <a:solidFill>
                  <a:schemeClr val="tx2">
                    <a:lumMod val="75000"/>
                  </a:schemeClr>
                </a:solidFill>
              </a:rPr>
              <a:t>	</a:t>
            </a:r>
          </a:p>
          <a:p>
            <a:pPr marL="0" lvl="2" indent="0">
              <a:lnSpc>
                <a:spcPct val="60000"/>
              </a:lnSpc>
              <a:spcBef>
                <a:spcPts val="1000"/>
              </a:spcBef>
              <a:buNone/>
            </a:pPr>
            <a:r>
              <a:rPr lang="tr-TR" dirty="0">
                <a:solidFill>
                  <a:schemeClr val="tx2">
                    <a:lumMod val="75000"/>
                  </a:schemeClr>
                </a:solidFill>
              </a:rPr>
              <a:t>	Tarafsız 		Profesyonel </a:t>
            </a:r>
          </a:p>
          <a:p>
            <a:pPr marL="0" lvl="2" indent="0">
              <a:lnSpc>
                <a:spcPct val="60000"/>
              </a:lnSpc>
              <a:spcBef>
                <a:spcPts val="1000"/>
              </a:spcBef>
              <a:buNone/>
            </a:pPr>
            <a:r>
              <a:rPr lang="tr-TR" dirty="0">
                <a:solidFill>
                  <a:schemeClr val="tx2">
                    <a:lumMod val="75000"/>
                  </a:schemeClr>
                </a:solidFill>
              </a:rPr>
              <a:t>	Sabırlı		Nazik</a:t>
            </a:r>
          </a:p>
          <a:p>
            <a:pPr marL="0" lvl="2" indent="0">
              <a:lnSpc>
                <a:spcPct val="60000"/>
              </a:lnSpc>
              <a:spcBef>
                <a:spcPts val="1000"/>
              </a:spcBef>
              <a:buNone/>
            </a:pPr>
            <a:r>
              <a:rPr lang="tr-TR" dirty="0">
                <a:solidFill>
                  <a:schemeClr val="tx2">
                    <a:lumMod val="75000"/>
                  </a:schemeClr>
                </a:solidFill>
              </a:rPr>
              <a:t>	Güncel	 	Hazırlıklı</a:t>
            </a:r>
          </a:p>
          <a:p>
            <a:pPr marL="0" lvl="2" indent="0">
              <a:lnSpc>
                <a:spcPct val="60000"/>
              </a:lnSpc>
              <a:spcBef>
                <a:spcPts val="1000"/>
              </a:spcBef>
              <a:buNone/>
            </a:pPr>
            <a:r>
              <a:rPr lang="tr-TR" dirty="0">
                <a:solidFill>
                  <a:schemeClr val="tx2">
                    <a:lumMod val="75000"/>
                  </a:schemeClr>
                </a:solidFill>
              </a:rPr>
              <a:t>	Çalışkan 		Prensip sahibi </a:t>
            </a:r>
          </a:p>
          <a:p>
            <a:pPr marL="0" lvl="2" indent="0">
              <a:lnSpc>
                <a:spcPct val="60000"/>
              </a:lnSpc>
              <a:spcBef>
                <a:spcPts val="1000"/>
              </a:spcBef>
              <a:buNone/>
            </a:pPr>
            <a:r>
              <a:rPr lang="tr-TR" dirty="0">
                <a:solidFill>
                  <a:schemeClr val="tx2">
                    <a:lumMod val="75000"/>
                  </a:schemeClr>
                </a:solidFill>
              </a:rPr>
              <a:t>	Pratik		Dakik </a:t>
            </a:r>
          </a:p>
          <a:p>
            <a:pPr marL="0" lvl="2" indent="0">
              <a:lnSpc>
                <a:spcPct val="60000"/>
              </a:lnSpc>
              <a:spcBef>
                <a:spcPts val="1000"/>
              </a:spcBef>
              <a:buNone/>
            </a:pPr>
            <a:r>
              <a:rPr lang="tr-TR" dirty="0">
                <a:solidFill>
                  <a:schemeClr val="tx2">
                    <a:lumMod val="75000"/>
                  </a:schemeClr>
                </a:solidFill>
              </a:rPr>
              <a:t> 	Yapıcı  		Fayda sağlayan</a:t>
            </a:r>
          </a:p>
          <a:p>
            <a:pPr marL="0" lvl="2" indent="0">
              <a:lnSpc>
                <a:spcPct val="60000"/>
              </a:lnSpc>
              <a:spcBef>
                <a:spcPts val="1000"/>
              </a:spcBef>
              <a:buNone/>
            </a:pPr>
            <a:r>
              <a:rPr lang="tr-TR" dirty="0">
                <a:solidFill>
                  <a:schemeClr val="tx2">
                    <a:lumMod val="75000"/>
                  </a:schemeClr>
                </a:solidFill>
              </a:rPr>
              <a:t>	Uyumlu		Kontrollü</a:t>
            </a:r>
          </a:p>
          <a:p>
            <a:pPr marL="0" lvl="2" indent="0">
              <a:lnSpc>
                <a:spcPct val="60000"/>
              </a:lnSpc>
              <a:spcBef>
                <a:spcPts val="1000"/>
              </a:spcBef>
              <a:buNone/>
            </a:pPr>
            <a:r>
              <a:rPr lang="tr-TR" dirty="0">
                <a:solidFill>
                  <a:schemeClr val="tx2">
                    <a:lumMod val="75000"/>
                  </a:schemeClr>
                </a:solidFill>
              </a:rPr>
              <a:t>	</a:t>
            </a:r>
          </a:p>
          <a:p>
            <a:pPr marL="0" lvl="2" indent="0">
              <a:lnSpc>
                <a:spcPct val="60000"/>
              </a:lnSpc>
              <a:spcBef>
                <a:spcPts val="1000"/>
              </a:spcBef>
              <a:buNone/>
            </a:pPr>
            <a:r>
              <a:rPr lang="tr-TR" dirty="0">
                <a:solidFill>
                  <a:schemeClr val="tx2">
                    <a:lumMod val="75000"/>
                  </a:schemeClr>
                </a:solidFill>
              </a:rPr>
              <a:t>	Ekip çalışmasına yatkın</a:t>
            </a:r>
          </a:p>
          <a:p>
            <a:pPr marL="0" lvl="2" indent="0">
              <a:lnSpc>
                <a:spcPct val="60000"/>
              </a:lnSpc>
              <a:spcBef>
                <a:spcPts val="1000"/>
              </a:spcBef>
              <a:buNone/>
            </a:pPr>
            <a:r>
              <a:rPr lang="tr-TR" dirty="0">
                <a:solidFill>
                  <a:schemeClr val="tx2">
                    <a:lumMod val="75000"/>
                  </a:schemeClr>
                </a:solidFill>
              </a:rPr>
              <a:t>	</a:t>
            </a:r>
          </a:p>
          <a:p>
            <a:endParaRPr lang="tr-TR" dirty="0"/>
          </a:p>
        </p:txBody>
      </p:sp>
      <p:pic>
        <p:nvPicPr>
          <p:cNvPr id="4" name="Picture 2" descr="C:\Users\msezer\Desktop\imagesCA6W8W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6086" y="2190992"/>
            <a:ext cx="2189608" cy="3290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148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TETKİKÇİ KRİTERLERİ</a:t>
            </a:r>
          </a:p>
        </p:txBody>
      </p:sp>
      <p:sp>
        <p:nvSpPr>
          <p:cNvPr id="3" name="İçerik Yer Tutucusu 2"/>
          <p:cNvSpPr>
            <a:spLocks noGrp="1"/>
          </p:cNvSpPr>
          <p:nvPr>
            <p:ph idx="1"/>
          </p:nvPr>
        </p:nvSpPr>
        <p:spPr>
          <a:xfrm>
            <a:off x="620337" y="1792375"/>
            <a:ext cx="7886700" cy="4351338"/>
          </a:xfrm>
        </p:spPr>
        <p:txBody>
          <a:bodyPr>
            <a:normAutofit/>
          </a:bodyPr>
          <a:lstStyle/>
          <a:p>
            <a:pPr marL="0" lvl="2" indent="0">
              <a:lnSpc>
                <a:spcPct val="60000"/>
              </a:lnSpc>
              <a:spcBef>
                <a:spcPts val="1000"/>
              </a:spcBef>
              <a:buNone/>
            </a:pPr>
            <a:r>
              <a:rPr lang="tr-TR" dirty="0">
                <a:solidFill>
                  <a:schemeClr val="tx2">
                    <a:lumMod val="75000"/>
                  </a:schemeClr>
                </a:solidFill>
              </a:rPr>
              <a:t>	</a:t>
            </a:r>
          </a:p>
          <a:p>
            <a:pPr marL="457200" indent="-457200">
              <a:buFont typeface="Wingdings" panose="05000000000000000000" pitchFamily="2" charset="2"/>
              <a:buChar char="Ø"/>
            </a:pPr>
            <a:r>
              <a:rPr lang="tr-TR" sz="2800" b="1" dirty="0">
                <a:solidFill>
                  <a:srgbClr val="FF0000"/>
                </a:solidFill>
              </a:rPr>
              <a:t>N</a:t>
            </a:r>
            <a:r>
              <a:rPr lang="tr-TR" altLang="tr-TR" sz="3200" b="1" dirty="0">
                <a:solidFill>
                  <a:srgbClr val="FF0000"/>
                </a:solidFill>
              </a:rPr>
              <a:t>itel</a:t>
            </a:r>
            <a:r>
              <a:rPr lang="tr-TR" altLang="tr-TR" sz="2400" dirty="0">
                <a:solidFill>
                  <a:srgbClr val="FF0000"/>
                </a:solidFill>
              </a:rPr>
              <a:t> </a:t>
            </a:r>
            <a:r>
              <a:rPr lang="tr-TR" altLang="tr-TR" sz="2400" dirty="0"/>
              <a:t>(iş yerinde veya eğitimde kanıtlanmış kişisel özelliklere, bilgiye veya becerilerin sergilenmesine sahip olmak gibi) </a:t>
            </a:r>
          </a:p>
          <a:p>
            <a:pPr algn="ctr"/>
            <a:r>
              <a:rPr lang="tr-TR" altLang="tr-TR" sz="2400" dirty="0"/>
              <a:t>veya </a:t>
            </a:r>
          </a:p>
          <a:p>
            <a:pPr marL="457200" indent="-457200">
              <a:buFont typeface="Wingdings" panose="05000000000000000000" pitchFamily="2" charset="2"/>
              <a:buChar char="Ø"/>
            </a:pPr>
            <a:r>
              <a:rPr lang="tr-TR" altLang="tr-TR" sz="2800" b="1" dirty="0">
                <a:solidFill>
                  <a:srgbClr val="FF0000"/>
                </a:solidFill>
              </a:rPr>
              <a:t>Nicel </a:t>
            </a:r>
            <a:r>
              <a:rPr lang="tr-TR" altLang="tr-TR" sz="2400" dirty="0"/>
              <a:t>(iş tecrübesi ve öğrenim süresi, gerçekleştirilen tetkik sayısı ve tetkikçi eğitimi saati gibi)</a:t>
            </a:r>
          </a:p>
          <a:p>
            <a:pPr algn="ctr"/>
            <a:r>
              <a:rPr lang="tr-TR" altLang="tr-TR" sz="2400" dirty="0"/>
              <a:t>olmalıdır.</a:t>
            </a:r>
          </a:p>
          <a:p>
            <a:pPr marL="0" lvl="2" indent="0">
              <a:lnSpc>
                <a:spcPct val="60000"/>
              </a:lnSpc>
              <a:spcBef>
                <a:spcPts val="1000"/>
              </a:spcBef>
              <a:buNone/>
            </a:pPr>
            <a:r>
              <a:rPr lang="tr-TR" dirty="0">
                <a:solidFill>
                  <a:schemeClr val="tx2">
                    <a:lumMod val="75000"/>
                  </a:schemeClr>
                </a:solidFill>
              </a:rPr>
              <a:t>	</a:t>
            </a:r>
          </a:p>
          <a:p>
            <a:endParaRPr lang="tr-TR" dirty="0"/>
          </a:p>
        </p:txBody>
      </p:sp>
      <p:pic>
        <p:nvPicPr>
          <p:cNvPr id="2050" name="Picture 2" descr="C:\Users\msezer\Desktop\fh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5371" y="4963585"/>
            <a:ext cx="2093460" cy="1041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317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BAŞ TETKİK GÖREVLİSİ SORUMLULUKLARI</a:t>
            </a:r>
          </a:p>
        </p:txBody>
      </p:sp>
      <p:sp>
        <p:nvSpPr>
          <p:cNvPr id="3" name="İçerik Yer Tutucusu 2"/>
          <p:cNvSpPr>
            <a:spLocks noGrp="1"/>
          </p:cNvSpPr>
          <p:nvPr>
            <p:ph idx="1"/>
          </p:nvPr>
        </p:nvSpPr>
        <p:spPr/>
        <p:txBody>
          <a:bodyPr>
            <a:normAutofit/>
          </a:bodyPr>
          <a:lstStyle/>
          <a:p>
            <a:pPr marL="0" lvl="2" indent="0">
              <a:lnSpc>
                <a:spcPct val="60000"/>
              </a:lnSpc>
              <a:spcBef>
                <a:spcPts val="1000"/>
              </a:spcBef>
              <a:spcAft>
                <a:spcPts val="500"/>
              </a:spcAft>
              <a:buClr>
                <a:srgbClr val="00B0F0"/>
              </a:buClr>
              <a:buNone/>
            </a:pPr>
            <a:endParaRPr lang="tr-TR" dirty="0">
              <a:solidFill>
                <a:schemeClr val="tx2">
                  <a:lumMod val="75000"/>
                </a:schemeClr>
              </a:solidFill>
            </a:endParaRPr>
          </a:p>
          <a:p>
            <a:pPr marL="342900" lvl="2" indent="-342900">
              <a:lnSpc>
                <a:spcPct val="60000"/>
              </a:lnSpc>
              <a:spcBef>
                <a:spcPts val="1000"/>
              </a:spcBef>
              <a:spcAft>
                <a:spcPts val="500"/>
              </a:spcAft>
            </a:pPr>
            <a:r>
              <a:rPr lang="tr-TR" dirty="0">
                <a:solidFill>
                  <a:schemeClr val="tx2">
                    <a:lumMod val="75000"/>
                  </a:schemeClr>
                </a:solidFill>
              </a:rPr>
              <a:t>Tetkik programının oluşturulması</a:t>
            </a:r>
          </a:p>
          <a:p>
            <a:pPr marL="342900" lvl="2" indent="-342900">
              <a:lnSpc>
                <a:spcPct val="60000"/>
              </a:lnSpc>
              <a:spcBef>
                <a:spcPts val="1000"/>
              </a:spcBef>
              <a:spcAft>
                <a:spcPts val="500"/>
              </a:spcAft>
            </a:pPr>
            <a:r>
              <a:rPr lang="tr-TR" dirty="0">
                <a:solidFill>
                  <a:schemeClr val="tx2">
                    <a:lumMod val="75000"/>
                  </a:schemeClr>
                </a:solidFill>
              </a:rPr>
              <a:t>Tetkik zamanının yönetimi</a:t>
            </a:r>
          </a:p>
          <a:p>
            <a:pPr marL="342900" lvl="2" indent="-342900">
              <a:lnSpc>
                <a:spcPct val="60000"/>
              </a:lnSpc>
              <a:spcBef>
                <a:spcPts val="1000"/>
              </a:spcBef>
              <a:spcAft>
                <a:spcPts val="500"/>
              </a:spcAft>
            </a:pPr>
            <a:r>
              <a:rPr lang="tr-TR" dirty="0">
                <a:solidFill>
                  <a:schemeClr val="tx2">
                    <a:lumMod val="75000"/>
                  </a:schemeClr>
                </a:solidFill>
              </a:rPr>
              <a:t>Tetkikin yönetimi</a:t>
            </a:r>
          </a:p>
          <a:p>
            <a:pPr marL="342900" lvl="2" indent="-342900">
              <a:lnSpc>
                <a:spcPct val="60000"/>
              </a:lnSpc>
              <a:spcBef>
                <a:spcPts val="1000"/>
              </a:spcBef>
              <a:spcAft>
                <a:spcPts val="500"/>
              </a:spcAft>
            </a:pPr>
            <a:r>
              <a:rPr lang="tr-TR" dirty="0">
                <a:solidFill>
                  <a:schemeClr val="tx2">
                    <a:lumMod val="75000"/>
                  </a:schemeClr>
                </a:solidFill>
              </a:rPr>
              <a:t>Tetkik kurallarının belirlenmesi ve uyumun sağlanması</a:t>
            </a:r>
          </a:p>
          <a:p>
            <a:pPr marL="342900" lvl="2" indent="-342900">
              <a:lnSpc>
                <a:spcPct val="60000"/>
              </a:lnSpc>
              <a:spcBef>
                <a:spcPts val="1000"/>
              </a:spcBef>
              <a:spcAft>
                <a:spcPts val="500"/>
              </a:spcAft>
            </a:pPr>
            <a:r>
              <a:rPr lang="tr-TR" dirty="0">
                <a:solidFill>
                  <a:schemeClr val="tx2">
                    <a:lumMod val="75000"/>
                  </a:schemeClr>
                </a:solidFill>
              </a:rPr>
              <a:t>Gizliliğin sağlanması</a:t>
            </a:r>
          </a:p>
          <a:p>
            <a:pPr marL="342900" lvl="2" indent="-342900">
              <a:lnSpc>
                <a:spcPct val="60000"/>
              </a:lnSpc>
              <a:spcBef>
                <a:spcPts val="1000"/>
              </a:spcBef>
              <a:spcAft>
                <a:spcPts val="500"/>
              </a:spcAft>
            </a:pPr>
            <a:r>
              <a:rPr lang="tr-TR" dirty="0">
                <a:solidFill>
                  <a:schemeClr val="tx2">
                    <a:lumMod val="75000"/>
                  </a:schemeClr>
                </a:solidFill>
              </a:rPr>
              <a:t>Ara değerlendirmelerin yapılması</a:t>
            </a:r>
          </a:p>
          <a:p>
            <a:pPr marL="342900" lvl="2" indent="-342900">
              <a:lnSpc>
                <a:spcPct val="60000"/>
              </a:lnSpc>
              <a:spcBef>
                <a:spcPts val="1000"/>
              </a:spcBef>
              <a:spcAft>
                <a:spcPts val="500"/>
              </a:spcAft>
            </a:pPr>
            <a:r>
              <a:rPr lang="tr-TR" dirty="0">
                <a:solidFill>
                  <a:schemeClr val="tx2">
                    <a:lumMod val="75000"/>
                  </a:schemeClr>
                </a:solidFill>
              </a:rPr>
              <a:t>Bulguların derlenmesi</a:t>
            </a:r>
          </a:p>
          <a:p>
            <a:pPr marL="342900" lvl="2" indent="-342900">
              <a:lnSpc>
                <a:spcPct val="60000"/>
              </a:lnSpc>
              <a:spcBef>
                <a:spcPts val="1000"/>
              </a:spcBef>
              <a:spcAft>
                <a:spcPts val="500"/>
              </a:spcAft>
            </a:pPr>
            <a:r>
              <a:rPr lang="tr-TR" dirty="0">
                <a:solidFill>
                  <a:schemeClr val="tx2">
                    <a:lumMod val="75000"/>
                  </a:schemeClr>
                </a:solidFill>
              </a:rPr>
              <a:t>Tetkik raporunun hazırlanması</a:t>
            </a:r>
          </a:p>
          <a:p>
            <a:pPr marL="342900" lvl="2" indent="-342900">
              <a:lnSpc>
                <a:spcPct val="60000"/>
              </a:lnSpc>
              <a:spcBef>
                <a:spcPts val="1000"/>
              </a:spcBef>
              <a:spcAft>
                <a:spcPts val="500"/>
              </a:spcAft>
            </a:pPr>
            <a:r>
              <a:rPr lang="tr-TR" dirty="0">
                <a:solidFill>
                  <a:schemeClr val="tx2">
                    <a:lumMod val="75000"/>
                  </a:schemeClr>
                </a:solidFill>
              </a:rPr>
              <a:t>Tetkik sonucunun bildirilmesi</a:t>
            </a:r>
          </a:p>
          <a:p>
            <a:pPr>
              <a:lnSpc>
                <a:spcPct val="60000"/>
              </a:lnSpc>
            </a:pPr>
            <a:endParaRPr lang="tr-TR" dirty="0"/>
          </a:p>
        </p:txBody>
      </p:sp>
      <p:pic>
        <p:nvPicPr>
          <p:cNvPr id="4" name="Picture 2" descr="C:\Users\msezer\Desktop\imagesCAEWPZZ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736" y="4004816"/>
            <a:ext cx="2647950" cy="1724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227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TERİMLER VE TARİFLER</a:t>
            </a:r>
            <a:endParaRPr lang="en-GB"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3342" y="2052390"/>
            <a:ext cx="4637315" cy="4071563"/>
          </a:xfrm>
          <a:prstGeom prst="rect">
            <a:avLst/>
          </a:prstGeom>
        </p:spPr>
      </p:pic>
    </p:spTree>
    <p:extLst>
      <p:ext uri="{BB962C8B-B14F-4D97-AF65-F5344CB8AC3E}">
        <p14:creationId xmlns:p14="http://schemas.microsoft.com/office/powerpoint/2010/main" val="2118717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TETKİK GÖREVLİSİ SORUMLULUKLARI</a:t>
            </a:r>
          </a:p>
        </p:txBody>
      </p:sp>
      <p:sp>
        <p:nvSpPr>
          <p:cNvPr id="3" name="İçerik Yer Tutucusu 2"/>
          <p:cNvSpPr>
            <a:spLocks noGrp="1"/>
          </p:cNvSpPr>
          <p:nvPr>
            <p:ph idx="1"/>
          </p:nvPr>
        </p:nvSpPr>
        <p:spPr/>
        <p:txBody>
          <a:bodyPr/>
          <a:lstStyle/>
          <a:p>
            <a:pPr marL="342900" lvl="2" indent="-342900">
              <a:lnSpc>
                <a:spcPct val="60000"/>
              </a:lnSpc>
              <a:spcBef>
                <a:spcPts val="1000"/>
              </a:spcBef>
              <a:spcAft>
                <a:spcPts val="500"/>
              </a:spcAft>
            </a:pPr>
            <a:endParaRPr lang="tr-TR" dirty="0">
              <a:solidFill>
                <a:schemeClr val="tx2">
                  <a:lumMod val="75000"/>
                </a:schemeClr>
              </a:solidFill>
            </a:endParaRPr>
          </a:p>
          <a:p>
            <a:pPr marL="342900" lvl="2" indent="-342900">
              <a:lnSpc>
                <a:spcPct val="60000"/>
              </a:lnSpc>
              <a:spcBef>
                <a:spcPts val="1000"/>
              </a:spcBef>
              <a:spcAft>
                <a:spcPts val="500"/>
              </a:spcAft>
            </a:pPr>
            <a:r>
              <a:rPr lang="tr-TR" dirty="0">
                <a:solidFill>
                  <a:schemeClr val="tx2">
                    <a:lumMod val="75000"/>
                  </a:schemeClr>
                </a:solidFill>
              </a:rPr>
              <a:t>Tetkike hazırlık yapmak</a:t>
            </a:r>
          </a:p>
          <a:p>
            <a:pPr marL="342900" lvl="2" indent="-342900">
              <a:lnSpc>
                <a:spcPct val="60000"/>
              </a:lnSpc>
              <a:spcBef>
                <a:spcPts val="1000"/>
              </a:spcBef>
              <a:spcAft>
                <a:spcPts val="500"/>
              </a:spcAft>
            </a:pPr>
            <a:r>
              <a:rPr lang="tr-TR" dirty="0">
                <a:solidFill>
                  <a:schemeClr val="tx2">
                    <a:lumMod val="75000"/>
                  </a:schemeClr>
                </a:solidFill>
              </a:rPr>
              <a:t>Ekip liderini desteklemek</a:t>
            </a:r>
          </a:p>
          <a:p>
            <a:pPr marL="342900" lvl="2" indent="-342900">
              <a:lnSpc>
                <a:spcPct val="60000"/>
              </a:lnSpc>
              <a:spcBef>
                <a:spcPts val="1000"/>
              </a:spcBef>
              <a:spcAft>
                <a:spcPts val="500"/>
              </a:spcAft>
            </a:pPr>
            <a:r>
              <a:rPr lang="tr-TR" dirty="0">
                <a:solidFill>
                  <a:schemeClr val="tx2">
                    <a:lumMod val="75000"/>
                  </a:schemeClr>
                </a:solidFill>
              </a:rPr>
              <a:t>Tetkik zamanına, uymak</a:t>
            </a:r>
          </a:p>
          <a:p>
            <a:pPr marL="342900" lvl="2" indent="-342900">
              <a:lnSpc>
                <a:spcPct val="60000"/>
              </a:lnSpc>
              <a:spcBef>
                <a:spcPts val="1000"/>
              </a:spcBef>
              <a:spcAft>
                <a:spcPts val="500"/>
              </a:spcAft>
            </a:pPr>
            <a:r>
              <a:rPr lang="tr-TR" dirty="0">
                <a:solidFill>
                  <a:schemeClr val="tx2">
                    <a:lumMod val="75000"/>
                  </a:schemeClr>
                </a:solidFill>
              </a:rPr>
              <a:t>Verilen görevleri yürütmek</a:t>
            </a:r>
          </a:p>
          <a:p>
            <a:pPr marL="342900" lvl="2" indent="-342900">
              <a:lnSpc>
                <a:spcPct val="60000"/>
              </a:lnSpc>
              <a:spcBef>
                <a:spcPts val="1000"/>
              </a:spcBef>
              <a:spcAft>
                <a:spcPts val="500"/>
              </a:spcAft>
            </a:pPr>
            <a:r>
              <a:rPr lang="tr-TR" dirty="0">
                <a:solidFill>
                  <a:schemeClr val="tx2">
                    <a:lumMod val="75000"/>
                  </a:schemeClr>
                </a:solidFill>
              </a:rPr>
              <a:t>Gizliliği sürdürmek</a:t>
            </a:r>
          </a:p>
          <a:p>
            <a:pPr marL="342900" lvl="2" indent="-342900">
              <a:lnSpc>
                <a:spcPct val="60000"/>
              </a:lnSpc>
              <a:spcBef>
                <a:spcPts val="1000"/>
              </a:spcBef>
              <a:spcAft>
                <a:spcPts val="500"/>
              </a:spcAft>
            </a:pPr>
            <a:r>
              <a:rPr lang="tr-TR" dirty="0">
                <a:solidFill>
                  <a:schemeClr val="tx2">
                    <a:lumMod val="75000"/>
                  </a:schemeClr>
                </a:solidFill>
              </a:rPr>
              <a:t>Tetkik delillerini toplayıp ekiple paylaşmak</a:t>
            </a:r>
          </a:p>
          <a:p>
            <a:endParaRPr lang="tr-TR" dirty="0"/>
          </a:p>
        </p:txBody>
      </p:sp>
      <p:pic>
        <p:nvPicPr>
          <p:cNvPr id="4" name="Picture 2" descr="C:\Users\msezer\Desktop\imagesCAD3YO4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874" y="3458000"/>
            <a:ext cx="2276475" cy="20097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868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7765" y="983413"/>
            <a:ext cx="7886700" cy="696390"/>
          </a:xfrm>
        </p:spPr>
        <p:txBody>
          <a:bodyPr/>
          <a:lstStyle/>
          <a:p>
            <a:r>
              <a:rPr lang="tr-TR" dirty="0"/>
              <a:t>TETKİK EDİLENİN SORUMLULUKLARI</a:t>
            </a:r>
          </a:p>
        </p:txBody>
      </p:sp>
      <p:sp>
        <p:nvSpPr>
          <p:cNvPr id="3" name="İçerik Yer Tutucusu 2"/>
          <p:cNvSpPr>
            <a:spLocks noGrp="1"/>
          </p:cNvSpPr>
          <p:nvPr>
            <p:ph idx="1"/>
          </p:nvPr>
        </p:nvSpPr>
        <p:spPr>
          <a:xfrm>
            <a:off x="595992" y="1825625"/>
            <a:ext cx="7886700" cy="4351338"/>
          </a:xfrm>
        </p:spPr>
        <p:txBody>
          <a:bodyPr/>
          <a:lstStyle/>
          <a:p>
            <a:pPr marL="342900" lvl="2" indent="-342900">
              <a:lnSpc>
                <a:spcPct val="60000"/>
              </a:lnSpc>
              <a:spcBef>
                <a:spcPts val="1000"/>
              </a:spcBef>
              <a:spcAft>
                <a:spcPts val="500"/>
              </a:spcAft>
              <a:buClr>
                <a:srgbClr val="00B0F0"/>
              </a:buClr>
            </a:pPr>
            <a:endParaRPr lang="tr-TR" dirty="0">
              <a:solidFill>
                <a:schemeClr val="tx2">
                  <a:lumMod val="75000"/>
                </a:schemeClr>
              </a:solidFill>
            </a:endParaRPr>
          </a:p>
          <a:p>
            <a:pPr marL="342900" lvl="2" indent="-342900">
              <a:lnSpc>
                <a:spcPct val="60000"/>
              </a:lnSpc>
              <a:spcBef>
                <a:spcPts val="1000"/>
              </a:spcBef>
              <a:spcAft>
                <a:spcPts val="500"/>
              </a:spcAft>
            </a:pPr>
            <a:r>
              <a:rPr lang="tr-TR" dirty="0">
                <a:solidFill>
                  <a:schemeClr val="tx2">
                    <a:lumMod val="75000"/>
                  </a:schemeClr>
                </a:solidFill>
              </a:rPr>
              <a:t>Tetkike hazırlık</a:t>
            </a:r>
          </a:p>
          <a:p>
            <a:pPr marL="342900" lvl="2" indent="-342900">
              <a:lnSpc>
                <a:spcPct val="60000"/>
              </a:lnSpc>
              <a:spcBef>
                <a:spcPts val="1000"/>
              </a:spcBef>
              <a:spcAft>
                <a:spcPts val="500"/>
              </a:spcAft>
            </a:pPr>
            <a:r>
              <a:rPr lang="tr-TR" dirty="0">
                <a:solidFill>
                  <a:schemeClr val="tx2">
                    <a:lumMod val="75000"/>
                  </a:schemeClr>
                </a:solidFill>
              </a:rPr>
              <a:t>Bölüm / Proses bilgilendirmesi</a:t>
            </a:r>
          </a:p>
          <a:p>
            <a:pPr marL="342900" lvl="2" indent="-342900">
              <a:lnSpc>
                <a:spcPct val="60000"/>
              </a:lnSpc>
              <a:spcBef>
                <a:spcPts val="1000"/>
              </a:spcBef>
              <a:spcAft>
                <a:spcPts val="500"/>
              </a:spcAft>
            </a:pPr>
            <a:r>
              <a:rPr lang="tr-TR" dirty="0">
                <a:solidFill>
                  <a:schemeClr val="tx2">
                    <a:lumMod val="75000"/>
                  </a:schemeClr>
                </a:solidFill>
              </a:rPr>
              <a:t>Sorulan sorulara doğru ve hızlı cevap verilmesi</a:t>
            </a:r>
          </a:p>
          <a:p>
            <a:pPr marL="342900" lvl="2" indent="-342900">
              <a:lnSpc>
                <a:spcPct val="60000"/>
              </a:lnSpc>
              <a:spcBef>
                <a:spcPts val="1000"/>
              </a:spcBef>
              <a:spcAft>
                <a:spcPts val="500"/>
              </a:spcAft>
            </a:pPr>
            <a:r>
              <a:rPr lang="tr-TR" dirty="0">
                <a:solidFill>
                  <a:schemeClr val="tx2">
                    <a:lumMod val="75000"/>
                  </a:schemeClr>
                </a:solidFill>
              </a:rPr>
              <a:t>Etkin iletişim yöntemlerini uygulaması</a:t>
            </a:r>
          </a:p>
          <a:p>
            <a:pPr marL="342900" lvl="2" indent="-342900">
              <a:lnSpc>
                <a:spcPct val="60000"/>
              </a:lnSpc>
              <a:spcBef>
                <a:spcPts val="1000"/>
              </a:spcBef>
              <a:spcAft>
                <a:spcPts val="500"/>
              </a:spcAft>
            </a:pPr>
            <a:r>
              <a:rPr lang="tr-TR" dirty="0">
                <a:solidFill>
                  <a:schemeClr val="tx2">
                    <a:lumMod val="75000"/>
                  </a:schemeClr>
                </a:solidFill>
              </a:rPr>
              <a:t>Uygunsuzlukları gidermek için düzeltici faaliyetlerin hemen  başlatılması ve etkinliğinin sağlanması</a:t>
            </a:r>
          </a:p>
          <a:p>
            <a:endParaRPr lang="tr-TR" dirty="0"/>
          </a:p>
        </p:txBody>
      </p:sp>
      <p:pic>
        <p:nvPicPr>
          <p:cNvPr id="1026" name="Picture 2" descr="C:\Users\msezer\Desktop\VHFFHDH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1596" y="4056288"/>
            <a:ext cx="2009775"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835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TETKİK TÜRLERİ</a:t>
            </a:r>
          </a:p>
        </p:txBody>
      </p:sp>
      <p:graphicFrame>
        <p:nvGraphicFramePr>
          <p:cNvPr id="4" name="İçerik Yer Tutucusu 8"/>
          <p:cNvGraphicFramePr>
            <a:graphicFrameLocks noGrp="1"/>
          </p:cNvGraphicFramePr>
          <p:nvPr>
            <p:ph idx="1"/>
            <p:extLst>
              <p:ext uri="{D42A27DB-BD31-4B8C-83A1-F6EECF244321}">
                <p14:modId xmlns:p14="http://schemas.microsoft.com/office/powerpoint/2010/main" val="2944035269"/>
              </p:ext>
            </p:extLst>
          </p:nvPr>
        </p:nvGraphicFramePr>
        <p:xfrm>
          <a:off x="345621" y="1869168"/>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8966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TETKİK PROSES AKIM ŞEMASI</a:t>
            </a:r>
          </a:p>
        </p:txBody>
      </p:sp>
      <p:grpSp>
        <p:nvGrpSpPr>
          <p:cNvPr id="5" name="Grup 74"/>
          <p:cNvGrpSpPr>
            <a:grpSpLocks/>
          </p:cNvGrpSpPr>
          <p:nvPr/>
        </p:nvGrpSpPr>
        <p:grpSpPr bwMode="auto">
          <a:xfrm>
            <a:off x="477246" y="1534886"/>
            <a:ext cx="8436429" cy="4923389"/>
            <a:chOff x="685801" y="637210"/>
            <a:chExt cx="8257513" cy="5458794"/>
          </a:xfrm>
        </p:grpSpPr>
        <p:sp>
          <p:nvSpPr>
            <p:cNvPr id="6" name="Dikdörtgen 5"/>
            <p:cNvSpPr>
              <a:spLocks noChangeArrowheads="1"/>
            </p:cNvSpPr>
            <p:nvPr/>
          </p:nvSpPr>
          <p:spPr bwMode="auto">
            <a:xfrm>
              <a:off x="695609" y="637210"/>
              <a:ext cx="4419600" cy="279903"/>
            </a:xfrm>
            <a:prstGeom prst="rect">
              <a:avLst/>
            </a:prstGeom>
            <a:solidFill>
              <a:schemeClr val="accent6">
                <a:lumMod val="20000"/>
                <a:lumOff val="80000"/>
              </a:scheme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100000"/>
                </a:lnSpc>
                <a:spcBef>
                  <a:spcPct val="20000"/>
                </a:spcBef>
              </a:pPr>
              <a:r>
                <a:rPr lang="tr-TR" altLang="tr-TR" sz="1200" b="1" dirty="0">
                  <a:latin typeface="Times New Roman" pitchFamily="18" charset="0"/>
                </a:rPr>
                <a:t>Tetkik programı amaçlarının oluşturulması</a:t>
              </a:r>
            </a:p>
          </p:txBody>
        </p:sp>
        <p:sp>
          <p:nvSpPr>
            <p:cNvPr id="7" name="Dikdörtgen 6"/>
            <p:cNvSpPr>
              <a:spLocks noChangeArrowheads="1"/>
            </p:cNvSpPr>
            <p:nvPr/>
          </p:nvSpPr>
          <p:spPr bwMode="auto">
            <a:xfrm>
              <a:off x="695609" y="1143000"/>
              <a:ext cx="4429408" cy="1802016"/>
            </a:xfrm>
            <a:prstGeom prst="rect">
              <a:avLst/>
            </a:prstGeom>
            <a:solidFill>
              <a:schemeClr val="accent1">
                <a:lumMod val="20000"/>
                <a:lumOff val="80000"/>
              </a:scheme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100000"/>
                </a:lnSpc>
                <a:spcBef>
                  <a:spcPct val="20000"/>
                </a:spcBef>
              </a:pPr>
              <a:r>
                <a:rPr lang="tr-TR" altLang="tr-TR" sz="1200" b="1" dirty="0">
                  <a:latin typeface="Times New Roman" pitchFamily="18" charset="0"/>
                </a:rPr>
                <a:t>Tetkik programının oluşturulması</a:t>
              </a:r>
              <a:endParaRPr lang="en-US" altLang="tr-TR" sz="1200" b="1" dirty="0">
                <a:latin typeface="Times New Roman" pitchFamily="18" charset="0"/>
              </a:endParaRPr>
            </a:p>
            <a:p>
              <a:pPr algn="ctr">
                <a:lnSpc>
                  <a:spcPct val="100000"/>
                </a:lnSpc>
                <a:spcBef>
                  <a:spcPct val="20000"/>
                </a:spcBef>
              </a:pPr>
              <a:r>
                <a:rPr lang="tr-TR" altLang="tr-TR" sz="1200" b="1" dirty="0">
                  <a:latin typeface="Times New Roman" pitchFamily="18" charset="0"/>
                </a:rPr>
                <a:t>Tetkik programını yöneten kişinin görevi ve sorumlulukları</a:t>
              </a:r>
            </a:p>
            <a:p>
              <a:pPr algn="ctr">
                <a:lnSpc>
                  <a:spcPct val="100000"/>
                </a:lnSpc>
                <a:spcBef>
                  <a:spcPct val="20000"/>
                </a:spcBef>
              </a:pPr>
              <a:r>
                <a:rPr lang="tr-TR" altLang="tr-TR" sz="1200" b="1" dirty="0">
                  <a:latin typeface="Times New Roman" pitchFamily="18" charset="0"/>
                </a:rPr>
                <a:t>Tetkik programını yöneten kişinin yetkinlikleri</a:t>
              </a:r>
            </a:p>
            <a:p>
              <a:pPr algn="ctr">
                <a:lnSpc>
                  <a:spcPct val="100000"/>
                </a:lnSpc>
                <a:spcBef>
                  <a:spcPct val="20000"/>
                </a:spcBef>
              </a:pPr>
              <a:r>
                <a:rPr lang="tr-TR" altLang="tr-TR" sz="1200" b="1" dirty="0">
                  <a:latin typeface="Times New Roman" pitchFamily="18" charset="0"/>
                </a:rPr>
                <a:t>Tetkik programının genişliğinin oluşturulması </a:t>
              </a:r>
            </a:p>
            <a:p>
              <a:pPr algn="ctr">
                <a:lnSpc>
                  <a:spcPct val="100000"/>
                </a:lnSpc>
                <a:spcBef>
                  <a:spcPct val="20000"/>
                </a:spcBef>
              </a:pPr>
              <a:r>
                <a:rPr lang="tr-TR" altLang="tr-TR" sz="1200" b="1" dirty="0">
                  <a:latin typeface="Times New Roman" pitchFamily="18" charset="0"/>
                </a:rPr>
                <a:t>Tetkik programı risklerinin belirlenmesi ve değerlendirilmesi</a:t>
              </a:r>
            </a:p>
            <a:p>
              <a:pPr algn="ctr">
                <a:lnSpc>
                  <a:spcPct val="100000"/>
                </a:lnSpc>
                <a:spcBef>
                  <a:spcPct val="20000"/>
                </a:spcBef>
              </a:pPr>
              <a:r>
                <a:rPr lang="tr-TR" altLang="tr-TR" sz="1200" b="1" dirty="0">
                  <a:latin typeface="Times New Roman" pitchFamily="18" charset="0"/>
                </a:rPr>
                <a:t>Tetkik programı prosedürlerinin oluşturulması</a:t>
              </a:r>
            </a:p>
            <a:p>
              <a:pPr algn="ctr">
                <a:lnSpc>
                  <a:spcPct val="100000"/>
                </a:lnSpc>
                <a:spcBef>
                  <a:spcPct val="20000"/>
                </a:spcBef>
              </a:pPr>
              <a:r>
                <a:rPr lang="tr-TR" altLang="tr-TR" sz="1200" b="1" dirty="0">
                  <a:latin typeface="Times New Roman" pitchFamily="18" charset="0"/>
                </a:rPr>
                <a:t>Tetkik programı kaynaklarının belirlenmesi</a:t>
              </a:r>
            </a:p>
          </p:txBody>
        </p:sp>
        <p:sp>
          <p:nvSpPr>
            <p:cNvPr id="8" name="Dikdörtgen 7"/>
            <p:cNvSpPr>
              <a:spLocks noChangeArrowheads="1"/>
            </p:cNvSpPr>
            <p:nvPr/>
          </p:nvSpPr>
          <p:spPr bwMode="auto">
            <a:xfrm>
              <a:off x="695609" y="3170189"/>
              <a:ext cx="4429408" cy="1814009"/>
            </a:xfrm>
            <a:prstGeom prst="rect">
              <a:avLst/>
            </a:prstGeom>
            <a:solidFill>
              <a:schemeClr val="accent2">
                <a:lumMod val="20000"/>
                <a:lumOff val="80000"/>
              </a:scheme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100000"/>
                </a:lnSpc>
                <a:spcBef>
                  <a:spcPct val="20000"/>
                </a:spcBef>
              </a:pPr>
              <a:r>
                <a:rPr lang="tr-TR" altLang="tr-TR" sz="1200" b="1" dirty="0">
                  <a:latin typeface="Times New Roman" pitchFamily="18" charset="0"/>
                </a:rPr>
                <a:t>Tetkik Programının Uygulanması</a:t>
              </a:r>
              <a:endParaRPr lang="en-US" altLang="tr-TR" sz="1200" b="1" dirty="0">
                <a:latin typeface="Times New Roman" pitchFamily="18" charset="0"/>
              </a:endParaRPr>
            </a:p>
            <a:p>
              <a:pPr algn="ctr">
                <a:lnSpc>
                  <a:spcPct val="100000"/>
                </a:lnSpc>
                <a:spcBef>
                  <a:spcPct val="20000"/>
                </a:spcBef>
              </a:pPr>
              <a:r>
                <a:rPr lang="tr-TR" altLang="tr-TR" sz="1200" b="1" dirty="0">
                  <a:latin typeface="Times New Roman" pitchFamily="18" charset="0"/>
                </a:rPr>
                <a:t>Her bir tetkik için amaçlar, kapsam ve kriterlerin tanımlanması</a:t>
              </a:r>
            </a:p>
            <a:p>
              <a:pPr algn="ctr">
                <a:lnSpc>
                  <a:spcPct val="100000"/>
                </a:lnSpc>
                <a:spcBef>
                  <a:spcPct val="20000"/>
                </a:spcBef>
              </a:pPr>
              <a:r>
                <a:rPr lang="tr-TR" altLang="tr-TR" sz="1200" b="1" dirty="0">
                  <a:latin typeface="Times New Roman" pitchFamily="18" charset="0"/>
                </a:rPr>
                <a:t>Tetkik yöntemlerinin seçilmesi</a:t>
              </a:r>
              <a:endParaRPr lang="en-US" altLang="tr-TR" sz="1200" b="1" dirty="0">
                <a:latin typeface="Times New Roman" pitchFamily="18" charset="0"/>
              </a:endParaRPr>
            </a:p>
            <a:p>
              <a:pPr algn="ctr">
                <a:lnSpc>
                  <a:spcPct val="100000"/>
                </a:lnSpc>
                <a:spcBef>
                  <a:spcPct val="20000"/>
                </a:spcBef>
              </a:pPr>
              <a:r>
                <a:rPr lang="tr-TR" altLang="tr-TR" sz="1200" b="1" dirty="0">
                  <a:latin typeface="Times New Roman" pitchFamily="18" charset="0"/>
                </a:rPr>
                <a:t>Tetkik ekibi üyelerinin seçilmesi</a:t>
              </a:r>
              <a:endParaRPr lang="en-US" altLang="tr-TR" sz="1200" b="1" dirty="0">
                <a:latin typeface="Times New Roman" pitchFamily="18" charset="0"/>
              </a:endParaRPr>
            </a:p>
            <a:p>
              <a:pPr algn="ctr">
                <a:lnSpc>
                  <a:spcPct val="100000"/>
                </a:lnSpc>
                <a:spcBef>
                  <a:spcPct val="20000"/>
                </a:spcBef>
              </a:pPr>
              <a:r>
                <a:rPr lang="tr-TR" altLang="tr-TR" sz="1200" b="1" dirty="0">
                  <a:latin typeface="Times New Roman" pitchFamily="18" charset="0"/>
                </a:rPr>
                <a:t>Tetkik ekibi liderine sorumluluğun atanması</a:t>
              </a:r>
              <a:endParaRPr lang="en-US" altLang="tr-TR" sz="1200" b="1" dirty="0">
                <a:latin typeface="Times New Roman" pitchFamily="18" charset="0"/>
              </a:endParaRPr>
            </a:p>
            <a:p>
              <a:pPr algn="ctr">
                <a:lnSpc>
                  <a:spcPct val="100000"/>
                </a:lnSpc>
                <a:spcBef>
                  <a:spcPct val="20000"/>
                </a:spcBef>
              </a:pPr>
              <a:r>
                <a:rPr lang="tr-TR" altLang="tr-TR" sz="1200" b="1" dirty="0">
                  <a:latin typeface="Times New Roman" pitchFamily="18" charset="0"/>
                </a:rPr>
                <a:t>Tetkik programı çıktısının yönetilmesi</a:t>
              </a:r>
              <a:endParaRPr lang="en-US" altLang="tr-TR" sz="1200" b="1" dirty="0">
                <a:latin typeface="Times New Roman" pitchFamily="18" charset="0"/>
              </a:endParaRPr>
            </a:p>
            <a:p>
              <a:pPr algn="ctr">
                <a:lnSpc>
                  <a:spcPct val="100000"/>
                </a:lnSpc>
                <a:spcBef>
                  <a:spcPct val="20000"/>
                </a:spcBef>
              </a:pPr>
              <a:r>
                <a:rPr lang="tr-TR" altLang="tr-TR" sz="1200" b="1" dirty="0">
                  <a:latin typeface="Times New Roman" pitchFamily="18" charset="0"/>
                </a:rPr>
                <a:t>Tetkik programı kayıtlarının yönetilmesi ve muhafaza edilmesi</a:t>
              </a:r>
            </a:p>
          </p:txBody>
        </p:sp>
        <p:sp>
          <p:nvSpPr>
            <p:cNvPr id="9" name="Dikdörtgen 8"/>
            <p:cNvSpPr>
              <a:spLocks noChangeArrowheads="1"/>
            </p:cNvSpPr>
            <p:nvPr/>
          </p:nvSpPr>
          <p:spPr bwMode="auto">
            <a:xfrm>
              <a:off x="685801" y="5190058"/>
              <a:ext cx="4429408" cy="304800"/>
            </a:xfrm>
            <a:prstGeom prst="rect">
              <a:avLst/>
            </a:prstGeom>
            <a:solidFill>
              <a:schemeClr val="accent4">
                <a:lumMod val="20000"/>
                <a:lumOff val="80000"/>
              </a:scheme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100000"/>
                </a:lnSpc>
                <a:spcBef>
                  <a:spcPct val="20000"/>
                </a:spcBef>
              </a:pPr>
              <a:r>
                <a:rPr lang="tr-TR" altLang="tr-TR" sz="1200" b="1" dirty="0">
                  <a:latin typeface="Times New Roman" pitchFamily="18" charset="0"/>
                </a:rPr>
                <a:t>Tetkik programının izlenmesi</a:t>
              </a:r>
            </a:p>
          </p:txBody>
        </p:sp>
        <p:sp>
          <p:nvSpPr>
            <p:cNvPr id="10" name="Dikdörtgen 10"/>
            <p:cNvSpPr>
              <a:spLocks noChangeArrowheads="1"/>
            </p:cNvSpPr>
            <p:nvPr/>
          </p:nvSpPr>
          <p:spPr bwMode="auto">
            <a:xfrm>
              <a:off x="685801" y="5682549"/>
              <a:ext cx="4429408" cy="304800"/>
            </a:xfrm>
            <a:prstGeom prst="rect">
              <a:avLst/>
            </a:prstGeom>
            <a:solidFill>
              <a:schemeClr val="bg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100000"/>
                </a:lnSpc>
                <a:spcBef>
                  <a:spcPct val="20000"/>
                </a:spcBef>
              </a:pPr>
              <a:r>
                <a:rPr lang="tr-TR" altLang="tr-TR" sz="1200" b="1">
                  <a:latin typeface="Times New Roman" pitchFamily="18" charset="0"/>
                </a:rPr>
                <a:t>Tetkik programının gözden geçirilmesi ve iyileştirilmesi</a:t>
              </a:r>
            </a:p>
          </p:txBody>
        </p:sp>
        <p:cxnSp>
          <p:nvCxnSpPr>
            <p:cNvPr id="11" name="Dirsek Bağlayıcısı 12"/>
            <p:cNvCxnSpPr>
              <a:cxnSpLocks noChangeShapeType="1"/>
              <a:stCxn id="6" idx="2"/>
            </p:cNvCxnSpPr>
            <p:nvPr/>
          </p:nvCxnSpPr>
          <p:spPr bwMode="auto">
            <a:xfrm>
              <a:off x="2905409" y="917114"/>
              <a:ext cx="914400" cy="914399"/>
            </a:xfrm>
            <a:prstGeom prst="bent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Dirsek Bağlayıcısı 35"/>
            <p:cNvCxnSpPr>
              <a:cxnSpLocks noChangeShapeType="1"/>
              <a:stCxn id="6" idx="1"/>
              <a:endCxn id="10" idx="1"/>
            </p:cNvCxnSpPr>
            <p:nvPr/>
          </p:nvCxnSpPr>
          <p:spPr bwMode="auto">
            <a:xfrm rot="10800000" flipV="1">
              <a:off x="685802" y="777162"/>
              <a:ext cx="9808" cy="5057788"/>
            </a:xfrm>
            <a:prstGeom prst="bentConnector3">
              <a:avLst>
                <a:gd name="adj1" fmla="val 2430514"/>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Dikdörtgen 38"/>
            <p:cNvSpPr>
              <a:spLocks noChangeArrowheads="1"/>
            </p:cNvSpPr>
            <p:nvPr/>
          </p:nvSpPr>
          <p:spPr bwMode="auto">
            <a:xfrm>
              <a:off x="5420009" y="3145088"/>
              <a:ext cx="1524000" cy="741113"/>
            </a:xfrm>
            <a:prstGeom prst="rect">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100000"/>
                </a:lnSpc>
                <a:spcBef>
                  <a:spcPct val="20000"/>
                </a:spcBef>
              </a:pPr>
              <a:r>
                <a:rPr lang="tr-TR" altLang="tr-TR" sz="1200" b="1" dirty="0">
                  <a:latin typeface="Times New Roman" pitchFamily="18" charset="0"/>
                </a:rPr>
                <a:t>Tetkikçilerin yetkinlikleri ve değerlendirilmesi</a:t>
              </a:r>
            </a:p>
          </p:txBody>
        </p:sp>
        <p:sp>
          <p:nvSpPr>
            <p:cNvPr id="14" name="Dikdörtgen 39"/>
            <p:cNvSpPr>
              <a:spLocks noChangeArrowheads="1"/>
            </p:cNvSpPr>
            <p:nvPr/>
          </p:nvSpPr>
          <p:spPr bwMode="auto">
            <a:xfrm>
              <a:off x="5420009" y="3994089"/>
              <a:ext cx="1524000" cy="641478"/>
            </a:xfrm>
            <a:prstGeom prst="rect">
              <a:avLst/>
            </a:prstGeom>
            <a:solidFill>
              <a:schemeClr val="accent5">
                <a:lumMod val="20000"/>
                <a:lumOff val="80000"/>
              </a:scheme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100000"/>
                </a:lnSpc>
                <a:spcBef>
                  <a:spcPct val="20000"/>
                </a:spcBef>
              </a:pPr>
              <a:r>
                <a:rPr lang="tr-TR" altLang="tr-TR" sz="1200" b="1" dirty="0">
                  <a:latin typeface="Times New Roman" pitchFamily="18" charset="0"/>
                </a:rPr>
                <a:t>Tetkikin gerçekleştirilmesi</a:t>
              </a:r>
            </a:p>
          </p:txBody>
        </p:sp>
        <p:cxnSp>
          <p:nvCxnSpPr>
            <p:cNvPr id="15" name="Dirsek Bağlayıcısı 40"/>
            <p:cNvCxnSpPr>
              <a:cxnSpLocks noChangeShapeType="1"/>
              <a:stCxn id="8" idx="3"/>
              <a:endCxn id="13" idx="1"/>
            </p:cNvCxnSpPr>
            <p:nvPr/>
          </p:nvCxnSpPr>
          <p:spPr bwMode="auto">
            <a:xfrm flipV="1">
              <a:off x="5125018" y="3515645"/>
              <a:ext cx="294991" cy="561549"/>
            </a:xfrm>
            <a:prstGeom prst="bentConnector3">
              <a:avLst>
                <a:gd name="adj1" fmla="val 50000"/>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Dirsek Bağlayıcısı 43"/>
            <p:cNvCxnSpPr>
              <a:cxnSpLocks noChangeShapeType="1"/>
              <a:stCxn id="8" idx="3"/>
              <a:endCxn id="14" idx="1"/>
            </p:cNvCxnSpPr>
            <p:nvPr/>
          </p:nvCxnSpPr>
          <p:spPr bwMode="auto">
            <a:xfrm>
              <a:off x="5125018" y="4077194"/>
              <a:ext cx="294991" cy="237634"/>
            </a:xfrm>
            <a:prstGeom prst="bentConnector3">
              <a:avLst>
                <a:gd name="adj1" fmla="val 50000"/>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Dirsek Bağlayıcısı 46"/>
            <p:cNvCxnSpPr>
              <a:cxnSpLocks noChangeShapeType="1"/>
            </p:cNvCxnSpPr>
            <p:nvPr/>
          </p:nvCxnSpPr>
          <p:spPr bwMode="auto">
            <a:xfrm rot="16200000" flipV="1">
              <a:off x="4556160" y="3403349"/>
              <a:ext cx="5385306" cy="4"/>
            </a:xfrm>
            <a:prstGeom prst="bentConnector3">
              <a:avLst>
                <a:gd name="adj1" fmla="val 50000"/>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Düz Bağlayıcı 57"/>
            <p:cNvCxnSpPr>
              <a:cxnSpLocks noChangeShapeType="1"/>
            </p:cNvCxnSpPr>
            <p:nvPr/>
          </p:nvCxnSpPr>
          <p:spPr bwMode="auto">
            <a:xfrm>
              <a:off x="5420009" y="637210"/>
              <a:ext cx="1752600" cy="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Düz Bağlayıcı 60"/>
            <p:cNvCxnSpPr>
              <a:cxnSpLocks noChangeShapeType="1"/>
            </p:cNvCxnSpPr>
            <p:nvPr/>
          </p:nvCxnSpPr>
          <p:spPr bwMode="auto">
            <a:xfrm>
              <a:off x="5420009" y="3061491"/>
              <a:ext cx="1752600" cy="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Düz Bağlayıcı 61"/>
            <p:cNvCxnSpPr>
              <a:cxnSpLocks noChangeShapeType="1"/>
            </p:cNvCxnSpPr>
            <p:nvPr/>
          </p:nvCxnSpPr>
          <p:spPr bwMode="auto">
            <a:xfrm>
              <a:off x="5420009" y="5102383"/>
              <a:ext cx="1752600" cy="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Düz Bağlayıcı 62"/>
            <p:cNvCxnSpPr>
              <a:cxnSpLocks noChangeShapeType="1"/>
            </p:cNvCxnSpPr>
            <p:nvPr/>
          </p:nvCxnSpPr>
          <p:spPr bwMode="auto">
            <a:xfrm>
              <a:off x="5420009" y="5569368"/>
              <a:ext cx="1752600" cy="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Düz Bağlayıcı 63"/>
            <p:cNvCxnSpPr>
              <a:cxnSpLocks noChangeShapeType="1"/>
            </p:cNvCxnSpPr>
            <p:nvPr/>
          </p:nvCxnSpPr>
          <p:spPr bwMode="auto">
            <a:xfrm>
              <a:off x="5420009" y="6070945"/>
              <a:ext cx="1752600" cy="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Dikdörtgen 67"/>
            <p:cNvSpPr>
              <a:spLocks noChangeArrowheads="1"/>
            </p:cNvSpPr>
            <p:nvPr/>
          </p:nvSpPr>
          <p:spPr bwMode="auto">
            <a:xfrm>
              <a:off x="7419314" y="1447800"/>
              <a:ext cx="1524000" cy="32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100000"/>
                </a:lnSpc>
                <a:spcBef>
                  <a:spcPct val="20000"/>
                </a:spcBef>
              </a:pPr>
              <a:r>
                <a:rPr lang="tr-TR" altLang="tr-TR" sz="2000" b="1" dirty="0">
                  <a:solidFill>
                    <a:schemeClr val="accent1">
                      <a:lumMod val="75000"/>
                    </a:schemeClr>
                  </a:solidFill>
                  <a:latin typeface="Times New Roman" pitchFamily="18" charset="0"/>
                </a:rPr>
                <a:t>Planla</a:t>
              </a:r>
            </a:p>
          </p:txBody>
        </p:sp>
        <p:sp>
          <p:nvSpPr>
            <p:cNvPr id="24" name="Dikdörtgen 71"/>
            <p:cNvSpPr>
              <a:spLocks noChangeArrowheads="1"/>
            </p:cNvSpPr>
            <p:nvPr/>
          </p:nvSpPr>
          <p:spPr bwMode="auto">
            <a:xfrm>
              <a:off x="7411769" y="3619216"/>
              <a:ext cx="1524000" cy="32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100000"/>
                </a:lnSpc>
                <a:spcBef>
                  <a:spcPct val="20000"/>
                </a:spcBef>
              </a:pPr>
              <a:r>
                <a:rPr lang="tr-TR" altLang="tr-TR" sz="2000" b="1" dirty="0">
                  <a:solidFill>
                    <a:schemeClr val="accent2">
                      <a:lumMod val="75000"/>
                    </a:schemeClr>
                  </a:solidFill>
                  <a:latin typeface="Times New Roman" pitchFamily="18" charset="0"/>
                </a:rPr>
                <a:t>Uygula</a:t>
              </a:r>
              <a:endParaRPr lang="tr-TR" altLang="tr-TR" b="1" dirty="0">
                <a:solidFill>
                  <a:schemeClr val="accent2">
                    <a:lumMod val="75000"/>
                  </a:schemeClr>
                </a:solidFill>
                <a:latin typeface="Times New Roman" pitchFamily="18" charset="0"/>
              </a:endParaRPr>
            </a:p>
          </p:txBody>
        </p:sp>
        <p:sp>
          <p:nvSpPr>
            <p:cNvPr id="25" name="Dikdörtgen 72"/>
            <p:cNvSpPr>
              <a:spLocks noChangeArrowheads="1"/>
            </p:cNvSpPr>
            <p:nvPr/>
          </p:nvSpPr>
          <p:spPr bwMode="auto">
            <a:xfrm>
              <a:off x="7411769" y="5229790"/>
              <a:ext cx="1524000" cy="32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100000"/>
                </a:lnSpc>
                <a:spcBef>
                  <a:spcPct val="20000"/>
                </a:spcBef>
              </a:pPr>
              <a:r>
                <a:rPr lang="tr-TR" altLang="tr-TR" sz="2000" b="1" dirty="0">
                  <a:solidFill>
                    <a:schemeClr val="accent4">
                      <a:lumMod val="75000"/>
                    </a:schemeClr>
                  </a:solidFill>
                  <a:latin typeface="Times New Roman" pitchFamily="18" charset="0"/>
                </a:rPr>
                <a:t>Kontrol</a:t>
              </a:r>
              <a:r>
                <a:rPr lang="tr-TR" altLang="tr-TR" b="1" dirty="0">
                  <a:solidFill>
                    <a:schemeClr val="accent4">
                      <a:lumMod val="75000"/>
                    </a:schemeClr>
                  </a:solidFill>
                  <a:latin typeface="Times New Roman" pitchFamily="18" charset="0"/>
                </a:rPr>
                <a:t> et</a:t>
              </a:r>
            </a:p>
          </p:txBody>
        </p:sp>
        <p:sp>
          <p:nvSpPr>
            <p:cNvPr id="26" name="Dikdörtgen 73"/>
            <p:cNvSpPr>
              <a:spLocks noChangeArrowheads="1"/>
            </p:cNvSpPr>
            <p:nvPr/>
          </p:nvSpPr>
          <p:spPr bwMode="auto">
            <a:xfrm>
              <a:off x="7401961" y="5682550"/>
              <a:ext cx="1524000" cy="413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100000"/>
                </a:lnSpc>
                <a:spcBef>
                  <a:spcPct val="20000"/>
                </a:spcBef>
              </a:pPr>
              <a:r>
                <a:rPr lang="tr-TR" altLang="tr-TR" sz="2000" b="1" dirty="0">
                  <a:latin typeface="Times New Roman" pitchFamily="18" charset="0"/>
                </a:rPr>
                <a:t>Önlem</a:t>
              </a:r>
              <a:r>
                <a:rPr lang="tr-TR" altLang="tr-TR" b="1" dirty="0">
                  <a:latin typeface="Times New Roman" pitchFamily="18" charset="0"/>
                </a:rPr>
                <a:t> al</a:t>
              </a:r>
            </a:p>
          </p:txBody>
        </p:sp>
      </p:grpSp>
    </p:spTree>
    <p:extLst>
      <p:ext uri="{BB962C8B-B14F-4D97-AF65-F5344CB8AC3E}">
        <p14:creationId xmlns:p14="http://schemas.microsoft.com/office/powerpoint/2010/main" val="3716852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TETKİK AŞAMALARI</a:t>
            </a:r>
          </a:p>
        </p:txBody>
      </p:sp>
      <p:sp>
        <p:nvSpPr>
          <p:cNvPr id="3" name="İçerik Yer Tutucusu 2"/>
          <p:cNvSpPr>
            <a:spLocks noGrp="1"/>
          </p:cNvSpPr>
          <p:nvPr>
            <p:ph idx="1"/>
          </p:nvPr>
        </p:nvSpPr>
        <p:spPr/>
        <p:txBody>
          <a:bodyPr/>
          <a:lstStyle/>
          <a:p>
            <a:pPr marL="0" lvl="2" indent="0">
              <a:lnSpc>
                <a:spcPct val="70000"/>
              </a:lnSpc>
              <a:spcBef>
                <a:spcPts val="1000"/>
              </a:spcBef>
              <a:spcAft>
                <a:spcPts val="500"/>
              </a:spcAft>
              <a:buClr>
                <a:srgbClr val="00B0F0"/>
              </a:buClr>
              <a:buNone/>
            </a:pPr>
            <a:endParaRPr lang="tr-TR" sz="1900" dirty="0">
              <a:solidFill>
                <a:schemeClr val="tx2">
                  <a:lumMod val="75000"/>
                </a:schemeClr>
              </a:solidFill>
            </a:endParaRPr>
          </a:p>
          <a:p>
            <a:pPr marL="800100" lvl="3" indent="-342900">
              <a:lnSpc>
                <a:spcPct val="70000"/>
              </a:lnSpc>
              <a:spcBef>
                <a:spcPts val="1000"/>
              </a:spcBef>
              <a:spcAft>
                <a:spcPts val="500"/>
              </a:spcAft>
              <a:buFont typeface="Wingdings" panose="05000000000000000000" pitchFamily="2" charset="2"/>
              <a:buChar char="Ø"/>
            </a:pPr>
            <a:r>
              <a:rPr lang="tr-TR" sz="2400" dirty="0">
                <a:solidFill>
                  <a:schemeClr val="tx2">
                    <a:lumMod val="75000"/>
                  </a:schemeClr>
                </a:solidFill>
              </a:rPr>
              <a:t>Planlama</a:t>
            </a:r>
          </a:p>
          <a:p>
            <a:pPr marL="800100" lvl="3" indent="-342900">
              <a:lnSpc>
                <a:spcPct val="70000"/>
              </a:lnSpc>
              <a:spcBef>
                <a:spcPts val="1000"/>
              </a:spcBef>
              <a:spcAft>
                <a:spcPts val="500"/>
              </a:spcAft>
              <a:buFont typeface="Wingdings" panose="05000000000000000000" pitchFamily="2" charset="2"/>
              <a:buChar char="Ø"/>
            </a:pPr>
            <a:r>
              <a:rPr lang="tr-TR" sz="2400" dirty="0">
                <a:solidFill>
                  <a:schemeClr val="tx2">
                    <a:lumMod val="75000"/>
                  </a:schemeClr>
                </a:solidFill>
              </a:rPr>
              <a:t> Hazırlık</a:t>
            </a:r>
          </a:p>
          <a:p>
            <a:pPr marL="800100" lvl="3" indent="-342900">
              <a:lnSpc>
                <a:spcPct val="70000"/>
              </a:lnSpc>
              <a:spcBef>
                <a:spcPts val="1000"/>
              </a:spcBef>
              <a:spcAft>
                <a:spcPts val="500"/>
              </a:spcAft>
              <a:buFont typeface="Wingdings" panose="05000000000000000000" pitchFamily="2" charset="2"/>
              <a:buChar char="Ø"/>
            </a:pPr>
            <a:r>
              <a:rPr lang="tr-TR" sz="2400" dirty="0">
                <a:solidFill>
                  <a:schemeClr val="tx2">
                    <a:lumMod val="75000"/>
                  </a:schemeClr>
                </a:solidFill>
              </a:rPr>
              <a:t> Uygulama</a:t>
            </a:r>
          </a:p>
          <a:p>
            <a:pPr marL="800100" lvl="3" indent="-342900">
              <a:lnSpc>
                <a:spcPct val="70000"/>
              </a:lnSpc>
              <a:spcBef>
                <a:spcPts val="1000"/>
              </a:spcBef>
              <a:spcAft>
                <a:spcPts val="500"/>
              </a:spcAft>
              <a:buFont typeface="Wingdings" panose="05000000000000000000" pitchFamily="2" charset="2"/>
              <a:buChar char="Ø"/>
            </a:pPr>
            <a:r>
              <a:rPr lang="tr-TR" sz="2400" dirty="0">
                <a:solidFill>
                  <a:schemeClr val="tx2">
                    <a:lumMod val="75000"/>
                  </a:schemeClr>
                </a:solidFill>
              </a:rPr>
              <a:t> Raporlama</a:t>
            </a:r>
          </a:p>
          <a:p>
            <a:pPr marL="800100" lvl="3" indent="-342900">
              <a:lnSpc>
                <a:spcPct val="70000"/>
              </a:lnSpc>
              <a:spcBef>
                <a:spcPts val="1000"/>
              </a:spcBef>
              <a:spcAft>
                <a:spcPts val="500"/>
              </a:spcAft>
              <a:buFont typeface="Wingdings" panose="05000000000000000000" pitchFamily="2" charset="2"/>
              <a:buChar char="Ø"/>
            </a:pPr>
            <a:r>
              <a:rPr lang="tr-TR" sz="2400" dirty="0">
                <a:solidFill>
                  <a:schemeClr val="tx2">
                    <a:lumMod val="75000"/>
                  </a:schemeClr>
                </a:solidFill>
              </a:rPr>
              <a:t> Takip</a:t>
            </a:r>
          </a:p>
          <a:p>
            <a:endParaRPr lang="tr-TR" dirty="0"/>
          </a:p>
        </p:txBody>
      </p:sp>
      <p:pic>
        <p:nvPicPr>
          <p:cNvPr id="6146" name="Picture 2" descr="C:\Users\msezer\Desktop\imagesCA6OA0J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657474"/>
            <a:ext cx="3588624" cy="2382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555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TETKİK HEDEFLERİ</a:t>
            </a:r>
          </a:p>
        </p:txBody>
      </p:sp>
      <p:sp>
        <p:nvSpPr>
          <p:cNvPr id="3" name="İçerik Yer Tutucusu 2"/>
          <p:cNvSpPr>
            <a:spLocks noGrp="1"/>
          </p:cNvSpPr>
          <p:nvPr>
            <p:ph idx="1"/>
          </p:nvPr>
        </p:nvSpPr>
        <p:spPr/>
        <p:txBody>
          <a:bodyPr>
            <a:normAutofit/>
          </a:bodyPr>
          <a:lstStyle/>
          <a:p>
            <a:pPr>
              <a:lnSpc>
                <a:spcPct val="80000"/>
              </a:lnSpc>
            </a:pPr>
            <a:endParaRPr lang="tr-TR" altLang="tr-TR" dirty="0"/>
          </a:p>
          <a:p>
            <a:pPr>
              <a:lnSpc>
                <a:spcPct val="80000"/>
              </a:lnSpc>
            </a:pPr>
            <a:r>
              <a:rPr lang="tr-TR" altLang="tr-TR" dirty="0"/>
              <a:t>Üst Yönetim tetkiklerin planlanması ve gerçekleştirilmesini yönlendirmek için tetkik programı hedeflerinin oluşturulmasını ve tetkik programının etkin bir şekilde uygulanmasını sağlamalıdır. </a:t>
            </a:r>
          </a:p>
          <a:p>
            <a:pPr>
              <a:lnSpc>
                <a:spcPct val="80000"/>
              </a:lnSpc>
            </a:pPr>
            <a:endParaRPr lang="tr-TR" altLang="tr-TR" dirty="0"/>
          </a:p>
          <a:p>
            <a:pPr>
              <a:lnSpc>
                <a:spcPct val="80000"/>
              </a:lnSpc>
            </a:pPr>
            <a:r>
              <a:rPr lang="tr-TR" altLang="tr-TR" dirty="0"/>
              <a:t>Tetkik programı hedefleri yönetim sistemi politikası ve hedefleri ile uyumlu olmalı ve bunları desteklemelidir.</a:t>
            </a:r>
          </a:p>
          <a:p>
            <a:pPr>
              <a:lnSpc>
                <a:spcPct val="80000"/>
              </a:lnSpc>
            </a:pPr>
            <a:endParaRPr lang="tr-TR" altLang="tr-TR" dirty="0"/>
          </a:p>
          <a:p>
            <a:endParaRPr lang="tr-TR" dirty="0"/>
          </a:p>
        </p:txBody>
      </p:sp>
      <p:pic>
        <p:nvPicPr>
          <p:cNvPr id="3074" name="Picture 2" descr="C:\Users\msezer\Desktop\DGDGDG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3436" y="4416199"/>
            <a:ext cx="293370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468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TETKİK HEDEFLERİ</a:t>
            </a:r>
          </a:p>
        </p:txBody>
      </p:sp>
      <p:sp>
        <p:nvSpPr>
          <p:cNvPr id="3" name="İçerik Yer Tutucusu 2"/>
          <p:cNvSpPr>
            <a:spLocks noGrp="1"/>
          </p:cNvSpPr>
          <p:nvPr>
            <p:ph idx="1"/>
          </p:nvPr>
        </p:nvSpPr>
        <p:spPr/>
        <p:txBody>
          <a:bodyPr>
            <a:normAutofit fontScale="92500" lnSpcReduction="20000"/>
          </a:bodyPr>
          <a:lstStyle/>
          <a:p>
            <a:r>
              <a:rPr lang="tr-TR" altLang="tr-TR" dirty="0"/>
              <a:t>Bu hedefler aşağıda belirtilen hususlar dikkate alınarak oluşturulabilir:</a:t>
            </a:r>
            <a:endParaRPr lang="en-US" altLang="tr-TR" dirty="0"/>
          </a:p>
          <a:p>
            <a:pPr marL="342900" indent="-342900">
              <a:buFont typeface="Wingdings" panose="05000000000000000000" pitchFamily="2" charset="2"/>
              <a:buChar char="Ø"/>
            </a:pPr>
            <a:r>
              <a:rPr lang="tr-TR" altLang="tr-TR" dirty="0"/>
              <a:t>Yönetim öncelikleri;</a:t>
            </a:r>
          </a:p>
          <a:p>
            <a:pPr marL="342900" indent="-342900">
              <a:buFont typeface="Wingdings" panose="05000000000000000000" pitchFamily="2" charset="2"/>
              <a:buChar char="Ø"/>
            </a:pPr>
            <a:r>
              <a:rPr lang="tr-TR" altLang="tr-TR" dirty="0"/>
              <a:t>Ticari ve diğer iş niyetleri</a:t>
            </a:r>
            <a:r>
              <a:rPr lang="en-US" altLang="tr-TR" dirty="0"/>
              <a:t>;</a:t>
            </a:r>
          </a:p>
          <a:p>
            <a:pPr marL="342900" indent="-342900">
              <a:buFont typeface="Wingdings" panose="05000000000000000000" pitchFamily="2" charset="2"/>
              <a:buChar char="Ø"/>
            </a:pPr>
            <a:r>
              <a:rPr lang="tr-TR" altLang="tr-TR" dirty="0"/>
              <a:t>Süreçlerin, ürünlerin ve projelerin özellikleri ve bunlardaki her türlü değişiklikler; </a:t>
            </a:r>
            <a:endParaRPr lang="en-US" altLang="tr-TR" dirty="0"/>
          </a:p>
          <a:p>
            <a:pPr marL="342900" indent="-342900">
              <a:buFont typeface="Wingdings" panose="05000000000000000000" pitchFamily="2" charset="2"/>
              <a:buChar char="Ø"/>
            </a:pPr>
            <a:r>
              <a:rPr lang="tr-TR" altLang="tr-TR" dirty="0"/>
              <a:t>Yönetim Sistemi şartları;</a:t>
            </a:r>
          </a:p>
          <a:p>
            <a:pPr marL="342900" indent="-342900">
              <a:buFont typeface="Wingdings" panose="05000000000000000000" pitchFamily="2" charset="2"/>
              <a:buChar char="Ø"/>
            </a:pPr>
            <a:r>
              <a:rPr lang="tr-TR" altLang="tr-TR" dirty="0"/>
              <a:t>Yasal ve sözleşme şartları ve kuruluşun uymayı taahhüt ettiği diğer şartlar</a:t>
            </a:r>
            <a:r>
              <a:rPr lang="en-US" altLang="tr-TR" dirty="0"/>
              <a:t>;</a:t>
            </a:r>
          </a:p>
          <a:p>
            <a:pPr marL="342900" indent="-342900">
              <a:buFont typeface="Wingdings" panose="05000000000000000000" pitchFamily="2" charset="2"/>
              <a:buChar char="Ø"/>
            </a:pPr>
            <a:r>
              <a:rPr lang="tr-TR" altLang="tr-TR" dirty="0"/>
              <a:t>Tedarikçi değerlendirme ihtiyacı</a:t>
            </a:r>
            <a:r>
              <a:rPr lang="en-US" altLang="tr-TR" dirty="0"/>
              <a:t>;</a:t>
            </a:r>
          </a:p>
          <a:p>
            <a:pPr marL="342900" indent="-342900">
              <a:buFont typeface="Wingdings" panose="05000000000000000000" pitchFamily="2" charset="2"/>
              <a:buChar char="Ø"/>
            </a:pPr>
            <a:r>
              <a:rPr lang="tr-TR" altLang="tr-TR" dirty="0"/>
              <a:t>Müşteriler dahil ilgili tarafların ihtiyaç ve beklentileri</a:t>
            </a:r>
            <a:r>
              <a:rPr lang="en-US" altLang="tr-TR" dirty="0"/>
              <a:t>;</a:t>
            </a:r>
          </a:p>
          <a:p>
            <a:pPr marL="342900" indent="-342900">
              <a:buFont typeface="Wingdings" panose="05000000000000000000" pitchFamily="2" charset="2"/>
              <a:buChar char="Ø"/>
            </a:pPr>
            <a:r>
              <a:rPr lang="tr-TR" altLang="tr-TR" dirty="0"/>
              <a:t>Hataların oluşması, olaylar veya müşteri şikayetleri gibi durumlarla açığa çıkan tetkik edilenin performans seviyesi</a:t>
            </a:r>
            <a:r>
              <a:rPr lang="en-US" altLang="tr-TR" dirty="0"/>
              <a:t>;</a:t>
            </a:r>
          </a:p>
          <a:p>
            <a:pPr marL="342900" indent="-342900">
              <a:buFont typeface="Wingdings" panose="05000000000000000000" pitchFamily="2" charset="2"/>
              <a:buChar char="Ø"/>
            </a:pPr>
            <a:r>
              <a:rPr lang="tr-TR" altLang="tr-TR" dirty="0"/>
              <a:t>Tetkik edilenin maruz kaldığı riskler</a:t>
            </a:r>
            <a:r>
              <a:rPr lang="en-US" altLang="tr-TR" dirty="0"/>
              <a:t>;</a:t>
            </a:r>
          </a:p>
          <a:p>
            <a:pPr marL="342900" indent="-342900">
              <a:buFont typeface="Wingdings" panose="05000000000000000000" pitchFamily="2" charset="2"/>
              <a:buChar char="Ø"/>
            </a:pPr>
            <a:r>
              <a:rPr lang="tr-TR" altLang="tr-TR" dirty="0"/>
              <a:t>Önceki tetkiklerin sonuçları</a:t>
            </a:r>
            <a:r>
              <a:rPr lang="en-US" altLang="tr-TR" dirty="0"/>
              <a:t>;</a:t>
            </a:r>
          </a:p>
          <a:p>
            <a:pPr marL="342900" indent="-342900">
              <a:buFont typeface="Wingdings" panose="05000000000000000000" pitchFamily="2" charset="2"/>
              <a:buChar char="Ø"/>
            </a:pPr>
            <a:r>
              <a:rPr lang="tr-TR" altLang="tr-TR" dirty="0"/>
              <a:t>Tetkik edilen yönetim sisteminin olgunluk seviyesi</a:t>
            </a:r>
            <a:r>
              <a:rPr lang="en-US" altLang="tr-TR" dirty="0"/>
              <a:t>.</a:t>
            </a:r>
            <a:endParaRPr lang="tr-TR" altLang="tr-TR" dirty="0"/>
          </a:p>
          <a:p>
            <a:endParaRPr lang="tr-TR" altLang="tr-TR" dirty="0"/>
          </a:p>
          <a:p>
            <a:endParaRPr lang="tr-TR" dirty="0"/>
          </a:p>
        </p:txBody>
      </p:sp>
    </p:spTree>
    <p:extLst>
      <p:ext uri="{BB962C8B-B14F-4D97-AF65-F5344CB8AC3E}">
        <p14:creationId xmlns:p14="http://schemas.microsoft.com/office/powerpoint/2010/main" val="2757578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PRATİK ÇALIŞMA</a:t>
            </a:r>
          </a:p>
        </p:txBody>
      </p:sp>
      <p:sp>
        <p:nvSpPr>
          <p:cNvPr id="3" name="İçerik Yer Tutucusu 2"/>
          <p:cNvSpPr>
            <a:spLocks noGrp="1"/>
          </p:cNvSpPr>
          <p:nvPr>
            <p:ph idx="1"/>
          </p:nvPr>
        </p:nvSpPr>
        <p:spPr/>
        <p:txBody>
          <a:bodyPr/>
          <a:lstStyle/>
          <a:p>
            <a:pPr algn="ctr"/>
            <a:endParaRPr lang="tr-TR" sz="3200" b="1" i="1" dirty="0"/>
          </a:p>
          <a:p>
            <a:pPr algn="ctr"/>
            <a:r>
              <a:rPr lang="tr-TR" sz="3200" b="1" i="1" dirty="0"/>
              <a:t>TETKİK PLANI OLUŞTURULMASI</a:t>
            </a:r>
          </a:p>
        </p:txBody>
      </p:sp>
      <p:pic>
        <p:nvPicPr>
          <p:cNvPr id="4098" name="Picture 2" descr="C:\Users\msezer\Desktop\imagesCARLAX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748" y="3844699"/>
            <a:ext cx="2809875" cy="1628775"/>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613331" y="2997803"/>
            <a:ext cx="4507411" cy="3322565"/>
          </a:xfrm>
          <a:prstGeom prst="rect">
            <a:avLst/>
          </a:prstGeom>
        </p:spPr>
      </p:pic>
    </p:spTree>
    <p:extLst>
      <p:ext uri="{BB962C8B-B14F-4D97-AF65-F5344CB8AC3E}">
        <p14:creationId xmlns:p14="http://schemas.microsoft.com/office/powerpoint/2010/main" val="4239669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5" name="5 Tablo"/>
          <p:cNvGraphicFramePr>
            <a:graphicFrameLocks noGrp="1"/>
          </p:cNvGraphicFramePr>
          <p:nvPr>
            <p:ph idx="1"/>
            <p:extLst>
              <p:ext uri="{D42A27DB-BD31-4B8C-83A1-F6EECF244321}">
                <p14:modId xmlns:p14="http://schemas.microsoft.com/office/powerpoint/2010/main" val="1474774888"/>
              </p:ext>
            </p:extLst>
          </p:nvPr>
        </p:nvGraphicFramePr>
        <p:xfrm>
          <a:off x="217715" y="1099457"/>
          <a:ext cx="8534399" cy="5061858"/>
        </p:xfrm>
        <a:graphic>
          <a:graphicData uri="http://schemas.openxmlformats.org/drawingml/2006/table">
            <a:tbl>
              <a:tblPr>
                <a:tableStyleId>{3C2FFA5D-87B4-456A-9821-1D502468CF0F}</a:tableStyleId>
              </a:tblPr>
              <a:tblGrid>
                <a:gridCol w="1491035">
                  <a:extLst>
                    <a:ext uri="{9D8B030D-6E8A-4147-A177-3AD203B41FA5}">
                      <a16:colId xmlns:a16="http://schemas.microsoft.com/office/drawing/2014/main" val="20000"/>
                    </a:ext>
                  </a:extLst>
                </a:gridCol>
                <a:gridCol w="852019">
                  <a:extLst>
                    <a:ext uri="{9D8B030D-6E8A-4147-A177-3AD203B41FA5}">
                      <a16:colId xmlns:a16="http://schemas.microsoft.com/office/drawing/2014/main" val="20001"/>
                    </a:ext>
                  </a:extLst>
                </a:gridCol>
                <a:gridCol w="1203872">
                  <a:extLst>
                    <a:ext uri="{9D8B030D-6E8A-4147-A177-3AD203B41FA5}">
                      <a16:colId xmlns:a16="http://schemas.microsoft.com/office/drawing/2014/main" val="20002"/>
                    </a:ext>
                  </a:extLst>
                </a:gridCol>
                <a:gridCol w="134114">
                  <a:extLst>
                    <a:ext uri="{9D8B030D-6E8A-4147-A177-3AD203B41FA5}">
                      <a16:colId xmlns:a16="http://schemas.microsoft.com/office/drawing/2014/main" val="20003"/>
                    </a:ext>
                  </a:extLst>
                </a:gridCol>
                <a:gridCol w="1080803">
                  <a:extLst>
                    <a:ext uri="{9D8B030D-6E8A-4147-A177-3AD203B41FA5}">
                      <a16:colId xmlns:a16="http://schemas.microsoft.com/office/drawing/2014/main" val="20004"/>
                    </a:ext>
                  </a:extLst>
                </a:gridCol>
                <a:gridCol w="1241740">
                  <a:extLst>
                    <a:ext uri="{9D8B030D-6E8A-4147-A177-3AD203B41FA5}">
                      <a16:colId xmlns:a16="http://schemas.microsoft.com/office/drawing/2014/main" val="20005"/>
                    </a:ext>
                  </a:extLst>
                </a:gridCol>
                <a:gridCol w="1415301">
                  <a:extLst>
                    <a:ext uri="{9D8B030D-6E8A-4147-A177-3AD203B41FA5}">
                      <a16:colId xmlns:a16="http://schemas.microsoft.com/office/drawing/2014/main" val="20006"/>
                    </a:ext>
                  </a:extLst>
                </a:gridCol>
                <a:gridCol w="1115515">
                  <a:extLst>
                    <a:ext uri="{9D8B030D-6E8A-4147-A177-3AD203B41FA5}">
                      <a16:colId xmlns:a16="http://schemas.microsoft.com/office/drawing/2014/main" val="20007"/>
                    </a:ext>
                  </a:extLst>
                </a:gridCol>
              </a:tblGrid>
              <a:tr h="122754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effectLst/>
                        </a:rPr>
                        <a:t>LOGO</a:t>
                      </a:r>
                      <a:endParaRPr kumimoji="0" lang="tr-TR" sz="1200" b="1" i="0" u="none" strike="noStrike" cap="none" normalizeH="0" baseline="0" dirty="0">
                        <a:ln>
                          <a:noFill/>
                        </a:ln>
                        <a:solidFill>
                          <a:schemeClr val="tx1"/>
                        </a:solidFill>
                        <a:effectLst/>
                        <a:latin typeface="Arial" pitchFamily="34" charset="0"/>
                        <a:cs typeface="Arial" pitchFamily="34" charset="0"/>
                      </a:endParaRPr>
                    </a:p>
                  </a:txBody>
                  <a:tcPr marL="41016" marR="41016" marT="0" marB="0" horzOverflow="overflow">
                    <a:solidFill>
                      <a:schemeClr val="accent1">
                        <a:lumMod val="20000"/>
                        <a:lumOff val="80000"/>
                      </a:schemeClr>
                    </a:solidFill>
                  </a:tcPr>
                </a:tc>
                <a:tc hMerge="1">
                  <a:txBody>
                    <a:bodyPr/>
                    <a:lstStyle/>
                    <a:p>
                      <a:endParaRPr lang="tr-T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effectLst/>
                        </a:rPr>
                        <a:t>İÇ TETKİK PLANI</a:t>
                      </a:r>
                      <a:endParaRPr kumimoji="0" lang="tr-TR" sz="1200" b="1" i="0" u="none" strike="noStrike" cap="none" normalizeH="0" baseline="0" dirty="0">
                        <a:ln>
                          <a:noFill/>
                        </a:ln>
                        <a:solidFill>
                          <a:schemeClr val="tx1"/>
                        </a:solidFill>
                        <a:effectLst/>
                        <a:latin typeface="Arial" pitchFamily="34" charset="0"/>
                        <a:cs typeface="Arial" pitchFamily="34" charset="0"/>
                      </a:endParaRPr>
                    </a:p>
                  </a:txBody>
                  <a:tcPr marL="41016" marR="41016" marT="0" marB="0" horzOverflow="overflow">
                    <a:solidFill>
                      <a:schemeClr val="accent1">
                        <a:lumMod val="20000"/>
                        <a:lumOff val="80000"/>
                      </a:schemeClr>
                    </a:solid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u="none" strike="noStrike" cap="none" normalizeH="0" baseline="0" dirty="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effectLst/>
                        </a:rPr>
                        <a:t>DOKÜMAN KOD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effectLst/>
                        </a:rPr>
                        <a:t>YAYINLAMA TARİHİ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effectLst/>
                        </a:rPr>
                        <a:t>REVİZYON NO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effectLst/>
                        </a:rPr>
                        <a:t>REVİZYON TARİHİ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effectLst/>
                        </a:rPr>
                        <a:t>SAYFA NO                   :</a:t>
                      </a:r>
                      <a:endParaRPr kumimoji="0" lang="tr-TR" sz="1200" b="1" i="0" u="none" strike="noStrike" cap="none" normalizeH="0" baseline="0" dirty="0">
                        <a:ln>
                          <a:noFill/>
                        </a:ln>
                        <a:solidFill>
                          <a:schemeClr val="tx1"/>
                        </a:solidFill>
                        <a:effectLst/>
                        <a:latin typeface="Arial" pitchFamily="34" charset="0"/>
                        <a:cs typeface="Arial" pitchFamily="34" charset="0"/>
                      </a:endParaRPr>
                    </a:p>
                  </a:txBody>
                  <a:tcPr marL="41016" marR="41016" marT="0" marB="0" horzOverflow="overflow">
                    <a:solidFill>
                      <a:schemeClr val="accent1">
                        <a:lumMod val="20000"/>
                        <a:lumOff val="80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689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effectLst/>
                        </a:rPr>
                        <a:t>TETKİK EDİLECEK BÖLÜM\PROSES</a:t>
                      </a:r>
                      <a:endParaRPr kumimoji="0" lang="tr-TR" sz="1200" b="1" i="0" u="none" strike="noStrike" cap="none" normalizeH="0" baseline="0" dirty="0">
                        <a:ln>
                          <a:noFill/>
                        </a:ln>
                        <a:solidFill>
                          <a:schemeClr val="tx1"/>
                        </a:solidFill>
                        <a:effectLst/>
                        <a:latin typeface="Arial" pitchFamily="34" charset="0"/>
                        <a:cs typeface="Arial" pitchFamily="34" charset="0"/>
                      </a:endParaRPr>
                    </a:p>
                  </a:txBody>
                  <a:tcPr marL="41016" marR="41016" marT="0" marB="0"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a:ln>
                            <a:noFill/>
                          </a:ln>
                          <a:effectLst/>
                        </a:rPr>
                        <a:t>TETKİK  HEYETİ</a:t>
                      </a:r>
                      <a:endParaRPr kumimoji="0" lang="tr-TR" sz="1200" b="1" i="0" u="none" strike="noStrike" cap="none" normalizeH="0" baseline="0">
                        <a:ln>
                          <a:noFill/>
                        </a:ln>
                        <a:solidFill>
                          <a:schemeClr val="tx1"/>
                        </a:solidFill>
                        <a:effectLst/>
                        <a:latin typeface="Arial" pitchFamily="34" charset="0"/>
                        <a:cs typeface="Arial" pitchFamily="34" charset="0"/>
                      </a:endParaRPr>
                    </a:p>
                  </a:txBody>
                  <a:tcPr marL="41016" marR="41016" marT="0" marB="0"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effectLst/>
                        </a:rPr>
                        <a:t>STANDARD MADDELERİ</a:t>
                      </a:r>
                      <a:endParaRPr kumimoji="0" lang="tr-TR" sz="1200" b="1" i="0" u="none" strike="noStrike" cap="none" normalizeH="0" baseline="0" dirty="0">
                        <a:ln>
                          <a:noFill/>
                        </a:ln>
                        <a:solidFill>
                          <a:schemeClr val="tx1"/>
                        </a:solidFill>
                        <a:effectLst/>
                        <a:latin typeface="Arial" pitchFamily="34" charset="0"/>
                        <a:cs typeface="Arial" pitchFamily="34" charset="0"/>
                      </a:endParaRPr>
                    </a:p>
                  </a:txBody>
                  <a:tcPr marL="41016" marR="41016" marT="0" marB="0" anchor="ctr" horzOverflow="overflow">
                    <a:solidFill>
                      <a:schemeClr val="accent1">
                        <a:lumMod val="20000"/>
                        <a:lumOff val="8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effectLst/>
                        </a:rPr>
                        <a:t>ORTAK STANDARD MADDELERİ</a:t>
                      </a:r>
                      <a:endParaRPr kumimoji="0" lang="tr-TR" sz="1200" b="1" i="0" u="none" strike="noStrike" cap="none" normalizeH="0" baseline="0" dirty="0">
                        <a:ln>
                          <a:noFill/>
                        </a:ln>
                        <a:solidFill>
                          <a:schemeClr val="tx1"/>
                        </a:solidFill>
                        <a:effectLst/>
                        <a:latin typeface="Arial" pitchFamily="34" charset="0"/>
                        <a:cs typeface="Arial" pitchFamily="34" charset="0"/>
                      </a:endParaRPr>
                    </a:p>
                  </a:txBody>
                  <a:tcPr marL="41016" marR="41016" marT="0" marB="0" anchor="ctr" horzOverflow="overflow">
                    <a:solidFill>
                      <a:schemeClr val="accent1">
                        <a:lumMod val="20000"/>
                        <a:lumOff val="80000"/>
                      </a:schemeClr>
                    </a:solidFill>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effectLst/>
                        </a:rPr>
                        <a:t>PLANLANAN TETKİK TARİHİ</a:t>
                      </a:r>
                      <a:endParaRPr kumimoji="0" lang="tr-TR" sz="1200" b="1" i="0" u="none" strike="noStrike" cap="none" normalizeH="0" baseline="0" dirty="0">
                        <a:ln>
                          <a:noFill/>
                        </a:ln>
                        <a:solidFill>
                          <a:schemeClr val="tx1"/>
                        </a:solidFill>
                        <a:effectLst/>
                        <a:latin typeface="Arial" pitchFamily="34" charset="0"/>
                        <a:cs typeface="Arial" pitchFamily="34" charset="0"/>
                      </a:endParaRPr>
                    </a:p>
                  </a:txBody>
                  <a:tcPr marL="41016" marR="41016" marT="0" marB="0"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effectLst/>
                        </a:rPr>
                        <a:t>GERÇEKLEŞEN TETKİK TARİHİ</a:t>
                      </a:r>
                      <a:endParaRPr kumimoji="0" lang="tr-TR" sz="1200" b="1" i="0" u="none" strike="noStrike" cap="none" normalizeH="0" baseline="0" dirty="0">
                        <a:ln>
                          <a:noFill/>
                        </a:ln>
                        <a:solidFill>
                          <a:schemeClr val="tx1"/>
                        </a:solidFill>
                        <a:effectLst/>
                        <a:latin typeface="Arial" pitchFamily="34" charset="0"/>
                        <a:cs typeface="Arial" pitchFamily="34" charset="0"/>
                      </a:endParaRPr>
                    </a:p>
                  </a:txBody>
                  <a:tcPr marL="41016" marR="41016" marT="0" marB="0"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a:ln>
                            <a:noFill/>
                          </a:ln>
                          <a:effectLst/>
                        </a:rPr>
                        <a:t>AÇIKLAMA</a:t>
                      </a:r>
                      <a:endParaRPr kumimoji="0" lang="tr-TR" sz="1200" b="1" i="0" u="none" strike="noStrike" cap="none" normalizeH="0" baseline="0">
                        <a:ln>
                          <a:noFill/>
                        </a:ln>
                        <a:solidFill>
                          <a:schemeClr val="tx1"/>
                        </a:solidFill>
                        <a:effectLst/>
                        <a:latin typeface="Arial" pitchFamily="34" charset="0"/>
                        <a:cs typeface="Arial" pitchFamily="34" charset="0"/>
                      </a:endParaRPr>
                    </a:p>
                  </a:txBody>
                  <a:tcPr marL="41016" marR="41016" marT="0" marB="0" anchor="ctr" horzOverflow="overflow">
                    <a:solidFill>
                      <a:schemeClr val="accent1">
                        <a:lumMod val="20000"/>
                        <a:lumOff val="80000"/>
                      </a:schemeClr>
                    </a:solidFill>
                  </a:tcPr>
                </a:tc>
                <a:extLst>
                  <a:ext uri="{0D108BD9-81ED-4DB2-BD59-A6C34878D82A}">
                    <a16:rowId xmlns:a16="http://schemas.microsoft.com/office/drawing/2014/main" val="10001"/>
                  </a:ext>
                </a:extLst>
              </a:tr>
              <a:tr h="176910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a:ln>
                          <a:noFill/>
                        </a:ln>
                        <a:solidFill>
                          <a:schemeClr val="tx1"/>
                        </a:solidFill>
                        <a:effectLst/>
                        <a:latin typeface="Arial" pitchFamily="34" charset="0"/>
                        <a:cs typeface="Arial" pitchFamily="34" charset="0"/>
                      </a:endParaRPr>
                    </a:p>
                  </a:txBody>
                  <a:tcPr marL="41016" marR="41016" marT="0" marB="0" horzOverflow="overflow">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a:ln>
                          <a:noFill/>
                        </a:ln>
                        <a:solidFill>
                          <a:schemeClr val="tx1"/>
                        </a:solidFill>
                        <a:effectLst/>
                        <a:latin typeface="Arial" pitchFamily="34" charset="0"/>
                        <a:cs typeface="Arial" pitchFamily="34" charset="0"/>
                      </a:endParaRPr>
                    </a:p>
                  </a:txBody>
                  <a:tcPr marL="41016" marR="41016" marT="0" marB="0" horzOverflow="overflow">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chemeClr val="tx1"/>
                        </a:solidFill>
                        <a:effectLst/>
                        <a:latin typeface="Arial" pitchFamily="34" charset="0"/>
                        <a:cs typeface="Arial" pitchFamily="34" charset="0"/>
                      </a:endParaRPr>
                    </a:p>
                  </a:txBody>
                  <a:tcPr marL="41016" marR="41016" marT="0" marB="0" horzOverflow="overflow">
                    <a:solidFill>
                      <a:schemeClr val="accent1">
                        <a:lumMod val="20000"/>
                        <a:lumOff val="80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chemeClr val="tx1"/>
                        </a:solidFill>
                        <a:effectLst/>
                        <a:latin typeface="Arial" pitchFamily="34" charset="0"/>
                        <a:cs typeface="Arial" pitchFamily="34" charset="0"/>
                      </a:endParaRPr>
                    </a:p>
                  </a:txBody>
                  <a:tcPr marL="41016" marR="41016" marT="0" marB="0" horzOverflow="overflow">
                    <a:solidFill>
                      <a:schemeClr val="accent1">
                        <a:lumMod val="20000"/>
                        <a:lumOff val="80000"/>
                      </a:schemeClr>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u="none" strike="noStrike" cap="none" normalizeH="0" baseline="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u="none" strike="noStrike" cap="none" normalizeH="0" baseline="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u="none" strike="noStrike" cap="none" normalizeH="0" baseline="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u="none" strike="noStrike" cap="none" normalizeH="0" baseline="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u="none" strike="noStrike" cap="none" normalizeH="0" baseline="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u="none" strike="noStrike" cap="none" normalizeH="0" baseline="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u="none" strike="noStrike" cap="none" normalizeH="0" baseline="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u="none" strike="noStrike" cap="none" normalizeH="0" baseline="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a:ln>
                          <a:noFill/>
                        </a:ln>
                        <a:solidFill>
                          <a:schemeClr val="tx1"/>
                        </a:solidFill>
                        <a:effectLst/>
                        <a:latin typeface="Arial" pitchFamily="34" charset="0"/>
                        <a:cs typeface="Arial" pitchFamily="34" charset="0"/>
                      </a:endParaRPr>
                    </a:p>
                  </a:txBody>
                  <a:tcPr marL="41016" marR="41016" marT="0" marB="0" horzOverflow="overflow">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chemeClr val="tx1"/>
                        </a:solidFill>
                        <a:effectLst/>
                        <a:latin typeface="Arial" pitchFamily="34" charset="0"/>
                        <a:cs typeface="Arial" pitchFamily="34" charset="0"/>
                      </a:endParaRPr>
                    </a:p>
                  </a:txBody>
                  <a:tcPr marL="41016" marR="41016" marT="0" marB="0" horzOverflow="overflow">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a:ln>
                          <a:noFill/>
                        </a:ln>
                        <a:solidFill>
                          <a:schemeClr val="tx1"/>
                        </a:solidFill>
                        <a:effectLst/>
                        <a:latin typeface="Arial" pitchFamily="34" charset="0"/>
                        <a:cs typeface="Arial" pitchFamily="34" charset="0"/>
                      </a:endParaRPr>
                    </a:p>
                  </a:txBody>
                  <a:tcPr marL="41016" marR="41016" marT="0" marB="0" horzOverflow="overflow">
                    <a:solidFill>
                      <a:schemeClr val="accent1">
                        <a:lumMod val="20000"/>
                        <a:lumOff val="80000"/>
                      </a:schemeClr>
                    </a:solidFill>
                  </a:tcPr>
                </a:tc>
                <a:extLst>
                  <a:ext uri="{0D108BD9-81ED-4DB2-BD59-A6C34878D82A}">
                    <a16:rowId xmlns:a16="http://schemas.microsoft.com/office/drawing/2014/main" val="10002"/>
                  </a:ext>
                </a:extLst>
              </a:tr>
              <a:tr h="137597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effectLst/>
                        </a:rPr>
                        <a:t>HAZIRLAYAN                                                                   </a:t>
                      </a:r>
                      <a:endParaRPr kumimoji="0" lang="tr-TR" sz="1200" b="1" i="0" u="none" strike="noStrike" cap="none" normalizeH="0" baseline="0" dirty="0">
                        <a:ln>
                          <a:noFill/>
                        </a:ln>
                        <a:solidFill>
                          <a:schemeClr val="tx1"/>
                        </a:solidFill>
                        <a:effectLst/>
                        <a:latin typeface="Arial" pitchFamily="34" charset="0"/>
                        <a:cs typeface="Arial" pitchFamily="34" charset="0"/>
                      </a:endParaRPr>
                    </a:p>
                  </a:txBody>
                  <a:tcPr marL="41016" marR="41016" marT="0" marB="0" horzOverflow="overflow">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effectLst/>
                        </a:rPr>
                        <a:t>ONAYLAYAN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chemeClr val="tx1"/>
                        </a:solidFill>
                        <a:effectLst/>
                        <a:latin typeface="Arial" pitchFamily="34" charset="0"/>
                        <a:cs typeface="Arial" pitchFamily="34" charset="0"/>
                      </a:endParaRPr>
                    </a:p>
                  </a:txBody>
                  <a:tcPr marL="41016" marR="41016" marT="0" marB="0" horzOverflow="overflow">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71881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TETKİKE HAZIRLIK</a:t>
            </a:r>
          </a:p>
        </p:txBody>
      </p:sp>
      <p:sp>
        <p:nvSpPr>
          <p:cNvPr id="3" name="İçerik Yer Tutucusu 2"/>
          <p:cNvSpPr>
            <a:spLocks noGrp="1"/>
          </p:cNvSpPr>
          <p:nvPr>
            <p:ph idx="1"/>
          </p:nvPr>
        </p:nvSpPr>
        <p:spPr/>
        <p:txBody>
          <a:bodyPr/>
          <a:lstStyle/>
          <a:p>
            <a:pPr marL="342900" lvl="2" indent="-342900">
              <a:lnSpc>
                <a:spcPct val="60000"/>
              </a:lnSpc>
              <a:spcBef>
                <a:spcPts val="1000"/>
              </a:spcBef>
              <a:spcAft>
                <a:spcPts val="500"/>
              </a:spcAft>
              <a:buClr>
                <a:srgbClr val="00B0F0"/>
              </a:buClr>
            </a:pPr>
            <a:endParaRPr lang="tr-TR" dirty="0">
              <a:solidFill>
                <a:schemeClr val="tx2">
                  <a:lumMod val="75000"/>
                </a:schemeClr>
              </a:solidFill>
            </a:endParaRPr>
          </a:p>
          <a:p>
            <a:pPr marL="342900" lvl="2" indent="-342900">
              <a:lnSpc>
                <a:spcPct val="60000"/>
              </a:lnSpc>
              <a:spcBef>
                <a:spcPts val="1000"/>
              </a:spcBef>
              <a:spcAft>
                <a:spcPts val="500"/>
              </a:spcAft>
            </a:pPr>
            <a:r>
              <a:rPr lang="tr-TR" dirty="0">
                <a:solidFill>
                  <a:schemeClr val="tx2">
                    <a:lumMod val="75000"/>
                  </a:schemeClr>
                </a:solidFill>
              </a:rPr>
              <a:t>Bir önceki tetkik raporlarının temini</a:t>
            </a:r>
          </a:p>
          <a:p>
            <a:pPr marL="342900" lvl="2" indent="-342900">
              <a:lnSpc>
                <a:spcPct val="60000"/>
              </a:lnSpc>
              <a:spcBef>
                <a:spcPts val="1000"/>
              </a:spcBef>
              <a:spcAft>
                <a:spcPts val="500"/>
              </a:spcAft>
            </a:pPr>
            <a:r>
              <a:rPr lang="tr-TR" dirty="0">
                <a:solidFill>
                  <a:schemeClr val="tx2">
                    <a:lumMod val="75000"/>
                  </a:schemeClr>
                </a:solidFill>
              </a:rPr>
              <a:t>Bölüme/Prosese ait dokümanların temini ve incelenmesi</a:t>
            </a:r>
          </a:p>
          <a:p>
            <a:pPr marL="342900" lvl="2" indent="-342900">
              <a:lnSpc>
                <a:spcPct val="60000"/>
              </a:lnSpc>
              <a:spcBef>
                <a:spcPts val="1000"/>
              </a:spcBef>
              <a:spcAft>
                <a:spcPts val="500"/>
              </a:spcAft>
            </a:pPr>
            <a:r>
              <a:rPr lang="tr-TR" dirty="0">
                <a:solidFill>
                  <a:schemeClr val="tx2">
                    <a:lumMod val="75000"/>
                  </a:schemeClr>
                </a:solidFill>
              </a:rPr>
              <a:t>İlgili standartların temini</a:t>
            </a:r>
          </a:p>
          <a:p>
            <a:pPr marL="342900" lvl="2" indent="-342900">
              <a:lnSpc>
                <a:spcPct val="60000"/>
              </a:lnSpc>
              <a:spcBef>
                <a:spcPts val="1000"/>
              </a:spcBef>
              <a:spcAft>
                <a:spcPts val="500"/>
              </a:spcAft>
            </a:pPr>
            <a:r>
              <a:rPr lang="tr-TR" dirty="0">
                <a:solidFill>
                  <a:schemeClr val="tx2">
                    <a:lumMod val="75000"/>
                  </a:schemeClr>
                </a:solidFill>
              </a:rPr>
              <a:t>Soru listelerinin hazırlanması</a:t>
            </a:r>
          </a:p>
          <a:p>
            <a:pPr marL="342900" lvl="2" indent="-342900">
              <a:lnSpc>
                <a:spcPct val="60000"/>
              </a:lnSpc>
              <a:spcBef>
                <a:spcPts val="1000"/>
              </a:spcBef>
              <a:spcAft>
                <a:spcPts val="500"/>
              </a:spcAft>
            </a:pPr>
            <a:r>
              <a:rPr lang="tr-TR" dirty="0">
                <a:solidFill>
                  <a:schemeClr val="tx2">
                    <a:lumMod val="75000"/>
                  </a:schemeClr>
                </a:solidFill>
              </a:rPr>
              <a:t>Gerekiyorsa tetkik detay planının hazırlanması</a:t>
            </a:r>
          </a:p>
          <a:p>
            <a:pPr marL="342900" lvl="2" indent="-342900">
              <a:lnSpc>
                <a:spcPct val="60000"/>
              </a:lnSpc>
              <a:spcBef>
                <a:spcPts val="1000"/>
              </a:spcBef>
              <a:spcAft>
                <a:spcPts val="500"/>
              </a:spcAft>
            </a:pPr>
            <a:r>
              <a:rPr lang="tr-TR" dirty="0">
                <a:solidFill>
                  <a:schemeClr val="tx2">
                    <a:lumMod val="75000"/>
                  </a:schemeClr>
                </a:solidFill>
              </a:rPr>
              <a:t>Çalışma dokümanlarının temini</a:t>
            </a:r>
            <a:endParaRPr lang="en-US" dirty="0">
              <a:solidFill>
                <a:schemeClr val="tx2">
                  <a:lumMod val="75000"/>
                </a:schemeClr>
              </a:solidFill>
            </a:endParaRPr>
          </a:p>
          <a:p>
            <a:endParaRPr lang="tr-TR" dirty="0"/>
          </a:p>
        </p:txBody>
      </p:sp>
    </p:spTree>
    <p:extLst>
      <p:ext uri="{BB962C8B-B14F-4D97-AF65-F5344CB8AC3E}">
        <p14:creationId xmlns:p14="http://schemas.microsoft.com/office/powerpoint/2010/main" val="4235942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altLang="zh-CN" b="1" dirty="0"/>
              <a:t>TETKİK</a:t>
            </a:r>
          </a:p>
          <a:p>
            <a:endParaRPr lang="tr-TR" altLang="zh-CN" b="1" dirty="0"/>
          </a:p>
          <a:p>
            <a:r>
              <a:rPr lang="tr-TR" altLang="zh-CN" b="1" dirty="0"/>
              <a:t>Tetkik delili</a:t>
            </a:r>
            <a:r>
              <a:rPr lang="tr-TR" altLang="zh-CN" dirty="0"/>
              <a:t> elde etmek ve </a:t>
            </a:r>
            <a:r>
              <a:rPr lang="tr-TR" altLang="zh-CN" b="1" dirty="0"/>
              <a:t>tetkik kriterlerinin</a:t>
            </a:r>
            <a:r>
              <a:rPr lang="tr-TR" altLang="zh-CN" dirty="0"/>
              <a:t> karşılanma derecesini objektif olarak değerlendirmek için yapılan sistematik, bağımsız ve belgelendirilmiş proses. </a:t>
            </a:r>
          </a:p>
          <a:p>
            <a:endParaRPr lang="tr-TR" dirty="0"/>
          </a:p>
        </p:txBody>
      </p:sp>
      <p:pic>
        <p:nvPicPr>
          <p:cNvPr id="4" name="6 Resim" descr="http://dpoecompany.files.wordpress.com/2012/09/checklist.jpg"/>
          <p:cNvPicPr/>
          <p:nvPr/>
        </p:nvPicPr>
        <p:blipFill>
          <a:blip r:embed="rId2" cstate="print"/>
          <a:srcRect/>
          <a:stretch>
            <a:fillRect/>
          </a:stretch>
        </p:blipFill>
        <p:spPr bwMode="auto">
          <a:xfrm rot="19818584">
            <a:off x="3766762" y="3927881"/>
            <a:ext cx="2071998" cy="1911054"/>
          </a:xfrm>
          <a:prstGeom prst="rect">
            <a:avLst/>
          </a:prstGeom>
          <a:noFill/>
          <a:ln w="9525">
            <a:noFill/>
            <a:miter lim="800000"/>
            <a:headEnd/>
            <a:tailEnd/>
          </a:ln>
        </p:spPr>
      </p:pic>
    </p:spTree>
    <p:extLst>
      <p:ext uri="{BB962C8B-B14F-4D97-AF65-F5344CB8AC3E}">
        <p14:creationId xmlns:p14="http://schemas.microsoft.com/office/powerpoint/2010/main" val="3552415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SORU LİSTELERİ</a:t>
            </a:r>
          </a:p>
        </p:txBody>
      </p:sp>
      <p:sp>
        <p:nvSpPr>
          <p:cNvPr id="3" name="İçerik Yer Tutucusu 2"/>
          <p:cNvSpPr>
            <a:spLocks noGrp="1"/>
          </p:cNvSpPr>
          <p:nvPr>
            <p:ph idx="1"/>
          </p:nvPr>
        </p:nvSpPr>
        <p:spPr/>
        <p:txBody>
          <a:bodyPr/>
          <a:lstStyle/>
          <a:p>
            <a:endParaRPr lang="tr-TR" altLang="tr-TR" dirty="0"/>
          </a:p>
          <a:p>
            <a:r>
              <a:rPr lang="tr-TR" altLang="tr-TR" dirty="0"/>
              <a:t>Tetkik sırasında tetkik ekibi tarafından kullanılan ve tetkikte sorulacak soruları/incelenecek konuları içeren «</a:t>
            </a:r>
            <a:r>
              <a:rPr lang="tr-TR" altLang="tr-TR" b="1" dirty="0"/>
              <a:t>hatırlatma</a:t>
            </a:r>
            <a:r>
              <a:rPr lang="tr-TR" altLang="tr-TR" dirty="0"/>
              <a:t>» dokümanlarıdır. </a:t>
            </a:r>
          </a:p>
          <a:p>
            <a:endParaRPr lang="tr-TR" altLang="tr-TR" dirty="0"/>
          </a:p>
          <a:p>
            <a:r>
              <a:rPr lang="tr-TR" altLang="tr-TR" dirty="0"/>
              <a:t>Amacı  tetkik hedefine ulaşabilmek, tetkik planına uymak ve tetkik delilleri ile tetkik kriterlerini karşılaştırabilmektir.</a:t>
            </a:r>
          </a:p>
          <a:p>
            <a:endParaRPr lang="tr-TR" dirty="0"/>
          </a:p>
        </p:txBody>
      </p:sp>
      <p:pic>
        <p:nvPicPr>
          <p:cNvPr id="4" name="Picture 2" descr="C:\Users\msezer\Desktop\imagesCAKUX34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1085" y="4234323"/>
            <a:ext cx="2357997" cy="175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127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SORU LİSTELERİ</a:t>
            </a:r>
          </a:p>
        </p:txBody>
      </p:sp>
      <p:sp>
        <p:nvSpPr>
          <p:cNvPr id="3" name="İçerik Yer Tutucusu 2"/>
          <p:cNvSpPr>
            <a:spLocks noGrp="1"/>
          </p:cNvSpPr>
          <p:nvPr>
            <p:ph idx="1"/>
          </p:nvPr>
        </p:nvSpPr>
        <p:spPr/>
        <p:txBody>
          <a:bodyPr/>
          <a:lstStyle/>
          <a:p>
            <a:endParaRPr lang="tr-TR" altLang="tr-TR" dirty="0"/>
          </a:p>
          <a:p>
            <a:pPr>
              <a:lnSpc>
                <a:spcPct val="70000"/>
              </a:lnSpc>
              <a:defRPr/>
            </a:pPr>
            <a:r>
              <a:rPr lang="tr-TR" sz="2400" b="1" dirty="0"/>
              <a:t>HAZIRLANMASI</a:t>
            </a:r>
          </a:p>
          <a:p>
            <a:pPr marL="342900" indent="-342900">
              <a:lnSpc>
                <a:spcPct val="70000"/>
              </a:lnSpc>
              <a:buFont typeface="Wingdings" panose="05000000000000000000" pitchFamily="2" charset="2"/>
              <a:buChar char="Ø"/>
              <a:defRPr/>
            </a:pPr>
            <a:endParaRPr lang="tr-TR" sz="1900" dirty="0"/>
          </a:p>
          <a:p>
            <a:pPr marL="342900" indent="-342900">
              <a:lnSpc>
                <a:spcPct val="70000"/>
              </a:lnSpc>
              <a:buFont typeface="Wingdings" panose="05000000000000000000" pitchFamily="2" charset="2"/>
              <a:buChar char="Ø"/>
              <a:defRPr/>
            </a:pPr>
            <a:r>
              <a:rPr lang="tr-TR" sz="1900" dirty="0"/>
              <a:t>Standart şartlarına yönelik sorular</a:t>
            </a:r>
          </a:p>
          <a:p>
            <a:pPr marL="342900" indent="-342900">
              <a:lnSpc>
                <a:spcPct val="70000"/>
              </a:lnSpc>
              <a:buFont typeface="Wingdings" panose="05000000000000000000" pitchFamily="2" charset="2"/>
              <a:buChar char="Ø"/>
              <a:defRPr/>
            </a:pPr>
            <a:r>
              <a:rPr lang="tr-TR" sz="1900" dirty="0"/>
              <a:t>Proseslere ait sorular</a:t>
            </a:r>
          </a:p>
          <a:p>
            <a:pPr marL="342900" indent="-342900">
              <a:lnSpc>
                <a:spcPct val="70000"/>
              </a:lnSpc>
              <a:buFont typeface="Wingdings" panose="05000000000000000000" pitchFamily="2" charset="2"/>
              <a:buChar char="Ø"/>
              <a:defRPr/>
            </a:pPr>
            <a:r>
              <a:rPr lang="tr-TR" sz="1900" dirty="0"/>
              <a:t>Tehlike, risk ve fırsatlara yönelik sorular</a:t>
            </a:r>
          </a:p>
          <a:p>
            <a:pPr marL="342900" indent="-342900">
              <a:lnSpc>
                <a:spcPct val="70000"/>
              </a:lnSpc>
              <a:buFont typeface="Wingdings" panose="05000000000000000000" pitchFamily="2" charset="2"/>
              <a:buChar char="Ø"/>
              <a:defRPr/>
            </a:pPr>
            <a:r>
              <a:rPr lang="tr-TR" sz="1900" dirty="0"/>
              <a:t>Birincil (yasal) ve ikincil (düzenleyici) mevzuat şartlarına yönelik sorular</a:t>
            </a:r>
          </a:p>
          <a:p>
            <a:pPr marL="342900" indent="-342900">
              <a:lnSpc>
                <a:spcPct val="70000"/>
              </a:lnSpc>
              <a:buFont typeface="Wingdings" panose="05000000000000000000" pitchFamily="2" charset="2"/>
              <a:buChar char="Ø"/>
              <a:defRPr/>
            </a:pPr>
            <a:r>
              <a:rPr lang="tr-TR" sz="1900" dirty="0"/>
              <a:t>Kuruluşun şartlarına yönelik sorular</a:t>
            </a:r>
          </a:p>
          <a:p>
            <a:pPr marL="342900" indent="-342900">
              <a:lnSpc>
                <a:spcPct val="70000"/>
              </a:lnSpc>
              <a:buFont typeface="Wingdings" panose="05000000000000000000" pitchFamily="2" charset="2"/>
              <a:buChar char="Ø"/>
              <a:defRPr/>
            </a:pPr>
            <a:r>
              <a:rPr lang="tr-TR" sz="1900" dirty="0"/>
              <a:t>5N + 1K  kuralı</a:t>
            </a:r>
            <a:endParaRPr lang="tr-TR" dirty="0"/>
          </a:p>
        </p:txBody>
      </p:sp>
      <p:pic>
        <p:nvPicPr>
          <p:cNvPr id="7170" name="Picture 2" descr="C:\Users\msezer\Desktop\lt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6384" y="1698172"/>
            <a:ext cx="1908146" cy="1737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706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SORU LİSTELERİ</a:t>
            </a:r>
          </a:p>
        </p:txBody>
      </p:sp>
      <p:sp>
        <p:nvSpPr>
          <p:cNvPr id="3" name="İçerik Yer Tutucusu 2"/>
          <p:cNvSpPr>
            <a:spLocks noGrp="1"/>
          </p:cNvSpPr>
          <p:nvPr>
            <p:ph idx="1"/>
          </p:nvPr>
        </p:nvSpPr>
        <p:spPr/>
        <p:txBody>
          <a:bodyPr>
            <a:normAutofit fontScale="92500" lnSpcReduction="10000"/>
          </a:bodyPr>
          <a:lstStyle/>
          <a:p>
            <a:pPr>
              <a:lnSpc>
                <a:spcPct val="80000"/>
              </a:lnSpc>
              <a:defRPr/>
            </a:pPr>
            <a:r>
              <a:rPr lang="tr-TR" sz="2600" b="1" dirty="0"/>
              <a:t>AVANTAJLARI</a:t>
            </a:r>
          </a:p>
          <a:p>
            <a:pPr>
              <a:lnSpc>
                <a:spcPct val="80000"/>
              </a:lnSpc>
              <a:defRPr/>
            </a:pPr>
            <a:endParaRPr lang="tr-TR" sz="2600" b="1" dirty="0"/>
          </a:p>
          <a:p>
            <a:pPr marL="342900" indent="-342900">
              <a:lnSpc>
                <a:spcPct val="80000"/>
              </a:lnSpc>
              <a:buFont typeface="Wingdings" panose="05000000000000000000" pitchFamily="2" charset="2"/>
              <a:buChar char="Ø"/>
              <a:defRPr/>
            </a:pPr>
            <a:r>
              <a:rPr lang="tr-TR" sz="2100" dirty="0"/>
              <a:t>Tetkik amaçları ile alakalı örnek sağlar</a:t>
            </a:r>
          </a:p>
          <a:p>
            <a:pPr marL="342900" indent="-342900">
              <a:lnSpc>
                <a:spcPct val="80000"/>
              </a:lnSpc>
              <a:buFont typeface="Wingdings" panose="05000000000000000000" pitchFamily="2" charset="2"/>
              <a:buChar char="Ø"/>
              <a:defRPr/>
            </a:pPr>
            <a:r>
              <a:rPr lang="tr-TR" sz="2100" dirty="0"/>
              <a:t>Tetkik sürecini tanımlar</a:t>
            </a:r>
          </a:p>
          <a:p>
            <a:pPr marL="342900" indent="-342900">
              <a:lnSpc>
                <a:spcPct val="80000"/>
              </a:lnSpc>
              <a:buFont typeface="Wingdings" panose="05000000000000000000" pitchFamily="2" charset="2"/>
              <a:buChar char="Ø"/>
              <a:defRPr/>
            </a:pPr>
            <a:r>
              <a:rPr lang="tr-TR" sz="2100" dirty="0"/>
              <a:t>Araştırma gerektir</a:t>
            </a:r>
          </a:p>
          <a:p>
            <a:pPr marL="342900" indent="-342900">
              <a:lnSpc>
                <a:spcPct val="80000"/>
              </a:lnSpc>
              <a:buFont typeface="Wingdings" panose="05000000000000000000" pitchFamily="2" charset="2"/>
              <a:buChar char="Ø"/>
              <a:defRPr/>
            </a:pPr>
            <a:r>
              <a:rPr lang="tr-TR" sz="2100" dirty="0"/>
              <a:t>Tetkikin plan dahilinde devam etmesine yardım eder</a:t>
            </a:r>
          </a:p>
          <a:p>
            <a:pPr marL="342900" indent="-342900">
              <a:lnSpc>
                <a:spcPct val="80000"/>
              </a:lnSpc>
              <a:buFont typeface="Wingdings" panose="05000000000000000000" pitchFamily="2" charset="2"/>
              <a:buChar char="Ø"/>
              <a:defRPr/>
            </a:pPr>
            <a:r>
              <a:rPr lang="tr-TR" sz="2100" dirty="0"/>
              <a:t>Tetkik amaçlarını açık hale getirir</a:t>
            </a:r>
          </a:p>
          <a:p>
            <a:pPr marL="342900" indent="-342900">
              <a:lnSpc>
                <a:spcPct val="80000"/>
              </a:lnSpc>
              <a:buFont typeface="Wingdings" panose="05000000000000000000" pitchFamily="2" charset="2"/>
              <a:buChar char="Ø"/>
              <a:defRPr/>
            </a:pPr>
            <a:r>
              <a:rPr lang="tr-TR" sz="2100" dirty="0"/>
              <a:t>Tetkik raporu için bir referans teşkil eder (Rapor)</a:t>
            </a:r>
          </a:p>
          <a:p>
            <a:pPr marL="342900" indent="-342900">
              <a:lnSpc>
                <a:spcPct val="80000"/>
              </a:lnSpc>
              <a:buFont typeface="Wingdings" panose="05000000000000000000" pitchFamily="2" charset="2"/>
              <a:buChar char="Ø"/>
              <a:defRPr/>
            </a:pPr>
            <a:r>
              <a:rPr lang="tr-TR" sz="2100" dirty="0"/>
              <a:t>Tetkik esnasında Tetkik Görevlisinin iş yükünü azaltır</a:t>
            </a:r>
          </a:p>
          <a:p>
            <a:pPr marL="342900" indent="-342900">
              <a:lnSpc>
                <a:spcPct val="80000"/>
              </a:lnSpc>
              <a:buFont typeface="Wingdings" panose="05000000000000000000" pitchFamily="2" charset="2"/>
              <a:buChar char="Ø"/>
              <a:defRPr/>
            </a:pPr>
            <a:r>
              <a:rPr lang="tr-TR" sz="2100" dirty="0"/>
              <a:t>Tetkik Görevlisinin profesyonelliği konusunda tetkik edilene güven verir</a:t>
            </a:r>
          </a:p>
          <a:p>
            <a:pPr marL="342900" indent="-342900">
              <a:lnSpc>
                <a:spcPct val="80000"/>
              </a:lnSpc>
              <a:buFont typeface="Wingdings" panose="05000000000000000000" pitchFamily="2" charset="2"/>
              <a:buChar char="Ø"/>
              <a:defRPr/>
            </a:pPr>
            <a:r>
              <a:rPr lang="tr-TR" sz="2100" dirty="0"/>
              <a:t>Zaman yönetimi için yardımcıdır</a:t>
            </a:r>
          </a:p>
          <a:p>
            <a:pPr marL="342900" indent="-342900">
              <a:lnSpc>
                <a:spcPct val="80000"/>
              </a:lnSpc>
              <a:buFont typeface="Wingdings" panose="05000000000000000000" pitchFamily="2" charset="2"/>
              <a:buChar char="Ø"/>
              <a:defRPr/>
            </a:pPr>
            <a:r>
              <a:rPr lang="tr-TR" sz="2100" dirty="0"/>
              <a:t>Yeni Tetkik Görevlileri için fayda sağlar</a:t>
            </a:r>
          </a:p>
        </p:txBody>
      </p:sp>
      <p:pic>
        <p:nvPicPr>
          <p:cNvPr id="4" name="Picture 2" descr="C:\Users\msezer\Desktop\imagesCA9Y8U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853121"/>
            <a:ext cx="1956902" cy="1567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368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SORU LİSTELERİ</a:t>
            </a:r>
          </a:p>
        </p:txBody>
      </p:sp>
      <p:sp>
        <p:nvSpPr>
          <p:cNvPr id="3" name="İçerik Yer Tutucusu 2"/>
          <p:cNvSpPr>
            <a:spLocks noGrp="1"/>
          </p:cNvSpPr>
          <p:nvPr>
            <p:ph idx="1"/>
          </p:nvPr>
        </p:nvSpPr>
        <p:spPr/>
        <p:txBody>
          <a:bodyPr>
            <a:normAutofit/>
          </a:bodyPr>
          <a:lstStyle/>
          <a:p>
            <a:pPr>
              <a:lnSpc>
                <a:spcPct val="80000"/>
              </a:lnSpc>
              <a:defRPr/>
            </a:pPr>
            <a:r>
              <a:rPr lang="tr-TR" sz="2600" b="1" dirty="0"/>
              <a:t>DEZAVANTAJLARI</a:t>
            </a:r>
          </a:p>
          <a:p>
            <a:pPr>
              <a:lnSpc>
                <a:spcPct val="70000"/>
              </a:lnSpc>
              <a:defRPr/>
            </a:pPr>
            <a:r>
              <a:rPr lang="tr-TR" sz="1900" dirty="0"/>
              <a:t>(Yanlış Uygulamalar Neticesinde…)</a:t>
            </a:r>
          </a:p>
          <a:p>
            <a:pPr marL="342900" indent="-342900">
              <a:lnSpc>
                <a:spcPct val="70000"/>
              </a:lnSpc>
              <a:buFont typeface="Wingdings" panose="05000000000000000000" pitchFamily="2" charset="2"/>
              <a:buChar char="Ø"/>
              <a:defRPr/>
            </a:pPr>
            <a:endParaRPr lang="tr-TR" sz="1900" dirty="0"/>
          </a:p>
          <a:p>
            <a:pPr marL="342900" indent="-342900">
              <a:lnSpc>
                <a:spcPct val="70000"/>
              </a:lnSpc>
              <a:buFont typeface="Wingdings" panose="05000000000000000000" pitchFamily="2" charset="2"/>
              <a:buChar char="Ø"/>
              <a:defRPr/>
            </a:pPr>
            <a:r>
              <a:rPr lang="tr-TR" sz="1900" dirty="0"/>
              <a:t>İşaretleme listesine dönüşebilir, </a:t>
            </a:r>
          </a:p>
          <a:p>
            <a:pPr marL="342900" indent="-342900">
              <a:lnSpc>
                <a:spcPct val="70000"/>
              </a:lnSpc>
              <a:buFont typeface="Wingdings" panose="05000000000000000000" pitchFamily="2" charset="2"/>
              <a:buChar char="Ø"/>
              <a:defRPr/>
            </a:pPr>
            <a:r>
              <a:rPr lang="tr-TR" sz="1900" dirty="0"/>
              <a:t>Bir çok “Evet / Hayır” sorusu içerebilir,</a:t>
            </a:r>
          </a:p>
          <a:p>
            <a:pPr marL="342900" indent="-342900">
              <a:lnSpc>
                <a:spcPct val="70000"/>
              </a:lnSpc>
              <a:buFont typeface="Wingdings" panose="05000000000000000000" pitchFamily="2" charset="2"/>
              <a:buChar char="Ø"/>
              <a:defRPr/>
            </a:pPr>
            <a:r>
              <a:rPr lang="tr-TR" sz="1900" dirty="0"/>
              <a:t>Soru listesinde yer almayan bir konu tetkik edilmeyebilir,</a:t>
            </a:r>
          </a:p>
          <a:p>
            <a:pPr marL="342900" indent="-342900">
              <a:lnSpc>
                <a:spcPct val="70000"/>
              </a:lnSpc>
              <a:buFont typeface="Wingdings" panose="05000000000000000000" pitchFamily="2" charset="2"/>
              <a:buChar char="Ø"/>
              <a:defRPr/>
            </a:pPr>
            <a:r>
              <a:rPr lang="tr-TR" sz="1900" dirty="0"/>
              <a:t>Tetkik sırasında inisiyatifi ve analizi azaltabilir.</a:t>
            </a:r>
          </a:p>
        </p:txBody>
      </p:sp>
      <p:pic>
        <p:nvPicPr>
          <p:cNvPr id="4" name="Picture 2" descr="C:\Users\msezer\Desktop\imagesCANEATN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7141" y="4310978"/>
            <a:ext cx="2004747" cy="166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3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PRATİK ÇALIŞMA</a:t>
            </a:r>
          </a:p>
        </p:txBody>
      </p:sp>
      <p:sp>
        <p:nvSpPr>
          <p:cNvPr id="3" name="İçerik Yer Tutucusu 2"/>
          <p:cNvSpPr>
            <a:spLocks noGrp="1"/>
          </p:cNvSpPr>
          <p:nvPr>
            <p:ph idx="1"/>
          </p:nvPr>
        </p:nvSpPr>
        <p:spPr/>
        <p:txBody>
          <a:bodyPr/>
          <a:lstStyle/>
          <a:p>
            <a:endParaRPr lang="tr-TR" dirty="0"/>
          </a:p>
          <a:p>
            <a:pPr algn="ctr"/>
            <a:r>
              <a:rPr lang="tr-TR" sz="2800" b="1" dirty="0"/>
              <a:t>SORU LİSTELERİNİN HAZIRLANMASI</a:t>
            </a:r>
          </a:p>
        </p:txBody>
      </p:sp>
      <p:pic>
        <p:nvPicPr>
          <p:cNvPr id="4" name="Picture 2" descr="C:\Users\msezer\Desktop\imagesCARFXS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322" y="3254828"/>
            <a:ext cx="1928174" cy="2007054"/>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168503" y="2845402"/>
            <a:ext cx="4507411" cy="3322565"/>
          </a:xfrm>
          <a:prstGeom prst="rect">
            <a:avLst/>
          </a:prstGeom>
        </p:spPr>
      </p:pic>
    </p:spTree>
    <p:extLst>
      <p:ext uri="{BB962C8B-B14F-4D97-AF65-F5344CB8AC3E}">
        <p14:creationId xmlns:p14="http://schemas.microsoft.com/office/powerpoint/2010/main" val="3836372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TETKİKİN UYGULANMASI</a:t>
            </a:r>
          </a:p>
        </p:txBody>
      </p:sp>
      <p:sp>
        <p:nvSpPr>
          <p:cNvPr id="3" name="İçerik Yer Tutucusu 2"/>
          <p:cNvSpPr>
            <a:spLocks noGrp="1"/>
          </p:cNvSpPr>
          <p:nvPr>
            <p:ph idx="1"/>
          </p:nvPr>
        </p:nvSpPr>
        <p:spPr/>
        <p:txBody>
          <a:bodyPr/>
          <a:lstStyle/>
          <a:p>
            <a:pPr marL="342900" indent="-342900">
              <a:buFont typeface="Wingdings" panose="05000000000000000000" pitchFamily="2" charset="2"/>
              <a:buChar char="Ø"/>
            </a:pPr>
            <a:endParaRPr lang="tr-TR" dirty="0"/>
          </a:p>
          <a:p>
            <a:pPr marL="342900" indent="-342900">
              <a:buFont typeface="Wingdings" panose="05000000000000000000" pitchFamily="2" charset="2"/>
              <a:buChar char="Ø"/>
            </a:pPr>
            <a:r>
              <a:rPr lang="tr-TR" sz="2400" dirty="0"/>
              <a:t>Açılış Toplantısı</a:t>
            </a:r>
          </a:p>
          <a:p>
            <a:pPr marL="342900" indent="-342900">
              <a:buFont typeface="Wingdings" panose="05000000000000000000" pitchFamily="2" charset="2"/>
              <a:buChar char="Ø"/>
            </a:pPr>
            <a:r>
              <a:rPr lang="tr-TR" sz="2400" dirty="0"/>
              <a:t>Tetkik (Masa Başı + Saha)</a:t>
            </a:r>
          </a:p>
          <a:p>
            <a:pPr marL="342900" indent="-342900">
              <a:buFont typeface="Wingdings" panose="05000000000000000000" pitchFamily="2" charset="2"/>
              <a:buChar char="Ø"/>
            </a:pPr>
            <a:r>
              <a:rPr lang="tr-TR" sz="2400" dirty="0"/>
              <a:t>Kapanış Toplantısı</a:t>
            </a:r>
          </a:p>
        </p:txBody>
      </p:sp>
      <p:pic>
        <p:nvPicPr>
          <p:cNvPr id="1027" name="Picture 3" descr="C:\Users\msezer\Desktop\imagesCA9894S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1857" y="3145971"/>
            <a:ext cx="2881313" cy="2266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910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95993" y="994299"/>
            <a:ext cx="7886700" cy="696390"/>
          </a:xfrm>
        </p:spPr>
        <p:txBody>
          <a:bodyPr/>
          <a:lstStyle/>
          <a:p>
            <a:r>
              <a:rPr lang="tr-TR" dirty="0"/>
              <a:t>AÇILIŞ TOPLANTISI</a:t>
            </a:r>
          </a:p>
        </p:txBody>
      </p:sp>
      <p:sp>
        <p:nvSpPr>
          <p:cNvPr id="3" name="İçerik Yer Tutucusu 2"/>
          <p:cNvSpPr>
            <a:spLocks noGrp="1"/>
          </p:cNvSpPr>
          <p:nvPr>
            <p:ph idx="1"/>
          </p:nvPr>
        </p:nvSpPr>
        <p:spPr/>
        <p:txBody>
          <a:bodyPr/>
          <a:lstStyle/>
          <a:p>
            <a:pPr>
              <a:lnSpc>
                <a:spcPct val="80000"/>
              </a:lnSpc>
            </a:pPr>
            <a:endParaRPr lang="tr-TR" altLang="tr-TR" dirty="0"/>
          </a:p>
          <a:p>
            <a:pPr>
              <a:lnSpc>
                <a:spcPct val="80000"/>
              </a:lnSpc>
            </a:pPr>
            <a:endParaRPr lang="tr-TR" altLang="tr-TR" b="1" dirty="0">
              <a:solidFill>
                <a:srgbClr val="C00000"/>
              </a:solidFill>
            </a:endParaRPr>
          </a:p>
          <a:p>
            <a:pPr>
              <a:lnSpc>
                <a:spcPct val="80000"/>
              </a:lnSpc>
            </a:pPr>
            <a:r>
              <a:rPr lang="tr-TR" altLang="tr-TR" b="1" dirty="0">
                <a:solidFill>
                  <a:srgbClr val="C00000"/>
                </a:solidFill>
              </a:rPr>
              <a:t>15-20 </a:t>
            </a:r>
            <a:r>
              <a:rPr lang="tr-TR" altLang="tr-TR" b="1" dirty="0" err="1">
                <a:solidFill>
                  <a:srgbClr val="C00000"/>
                </a:solidFill>
              </a:rPr>
              <a:t>dakika’yı</a:t>
            </a:r>
            <a:r>
              <a:rPr lang="tr-TR" altLang="tr-TR" b="1" dirty="0">
                <a:solidFill>
                  <a:srgbClr val="C00000"/>
                </a:solidFill>
              </a:rPr>
              <a:t> aşmamalıdır!</a:t>
            </a:r>
          </a:p>
          <a:p>
            <a:pPr marL="342900" indent="-342900">
              <a:lnSpc>
                <a:spcPct val="80000"/>
              </a:lnSpc>
              <a:buFont typeface="Arial" panose="020B0604020202020204" pitchFamily="34" charset="0"/>
              <a:buChar char="•"/>
            </a:pPr>
            <a:endParaRPr lang="tr-TR" altLang="tr-TR" dirty="0"/>
          </a:p>
          <a:p>
            <a:pPr marL="342900" indent="-342900">
              <a:lnSpc>
                <a:spcPct val="80000"/>
              </a:lnSpc>
              <a:buFont typeface="Arial" panose="020B0604020202020204" pitchFamily="34" charset="0"/>
              <a:buChar char="•"/>
            </a:pPr>
            <a:r>
              <a:rPr lang="tr-TR" altLang="tr-TR" dirty="0"/>
              <a:t>Tanışma: Gözlemciler ve rehberler dahil katılımcıların tanıtılması ve rollerinin özetlenmesi</a:t>
            </a:r>
          </a:p>
          <a:p>
            <a:pPr marL="342900" indent="-342900">
              <a:lnSpc>
                <a:spcPct val="80000"/>
              </a:lnSpc>
              <a:buFont typeface="Arial" panose="020B0604020202020204" pitchFamily="34" charset="0"/>
              <a:buChar char="•"/>
            </a:pPr>
            <a:r>
              <a:rPr lang="tr-TR" altLang="tr-TR" dirty="0"/>
              <a:t>Tetkik hedefleri, kapsamı ve kriterlerinin doğrulanması</a:t>
            </a:r>
          </a:p>
          <a:p>
            <a:pPr marL="342900" indent="-342900">
              <a:lnSpc>
                <a:spcPct val="80000"/>
              </a:lnSpc>
              <a:buFont typeface="Arial" panose="020B0604020202020204" pitchFamily="34" charset="0"/>
              <a:buChar char="•"/>
            </a:pPr>
            <a:r>
              <a:rPr lang="tr-TR" altLang="tr-TR" dirty="0"/>
              <a:t>Plan ile kapanış toplantısının ve tetkik ekibi ile tetkik edilenin yönetimi arasındaki ara toplantıların tarihi ve zamanı vb. teyidi </a:t>
            </a:r>
          </a:p>
          <a:p>
            <a:pPr marL="342900" indent="-342900">
              <a:lnSpc>
                <a:spcPct val="80000"/>
              </a:lnSpc>
              <a:buFont typeface="Arial" panose="020B0604020202020204" pitchFamily="34" charset="0"/>
              <a:buChar char="•"/>
            </a:pPr>
            <a:r>
              <a:rPr lang="tr-TR" altLang="tr-TR" dirty="0"/>
              <a:t>Tetkikin yöntemlerinin sunulması, tetkik edilene tetkik delillerinin mevcut bilgilerin örneklemelerine dayandırılacağının bildirilmesi</a:t>
            </a:r>
          </a:p>
          <a:p>
            <a:pPr marL="342900" indent="-342900">
              <a:lnSpc>
                <a:spcPct val="80000"/>
              </a:lnSpc>
              <a:buFont typeface="Arial" panose="020B0604020202020204" pitchFamily="34" charset="0"/>
              <a:buChar char="•"/>
            </a:pPr>
            <a:r>
              <a:rPr lang="tr-TR" altLang="tr-TR" dirty="0"/>
              <a:t>Ekip üyelerinin tetkikte yer almasından kaynaklanan ve kuruluşun maruz kaldığı riskleri yönetmek için yöntemlerin tanıtılması</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8285" y="1630001"/>
            <a:ext cx="2404998" cy="1515970"/>
          </a:xfrm>
          <a:prstGeom prst="rect">
            <a:avLst/>
          </a:prstGeom>
          <a:ln>
            <a:noFill/>
          </a:ln>
          <a:effectLst>
            <a:softEdge rad="112500"/>
          </a:effectLst>
        </p:spPr>
      </p:pic>
      <p:sp>
        <p:nvSpPr>
          <p:cNvPr id="5" name="AutoShape 5"/>
          <p:cNvSpPr>
            <a:spLocks noChangeArrowheads="1"/>
          </p:cNvSpPr>
          <p:nvPr/>
        </p:nvSpPr>
        <p:spPr bwMode="auto">
          <a:xfrm>
            <a:off x="8101013" y="5910263"/>
            <a:ext cx="762000" cy="255587"/>
          </a:xfrm>
          <a:custGeom>
            <a:avLst/>
            <a:gdLst>
              <a:gd name="T0" fmla="*/ 20161250 w 21600"/>
              <a:gd name="T1" fmla="*/ 0 h 21600"/>
              <a:gd name="T2" fmla="*/ 0 w 21600"/>
              <a:gd name="T3" fmla="*/ 1512152 h 21600"/>
              <a:gd name="T4" fmla="*/ 20161250 w 21600"/>
              <a:gd name="T5" fmla="*/ 3024292 h 21600"/>
              <a:gd name="T6" fmla="*/ 26881667 w 21600"/>
              <a:gd name="T7" fmla="*/ 151215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tr-TR"/>
          </a:p>
        </p:txBody>
      </p:sp>
    </p:spTree>
    <p:extLst>
      <p:ext uri="{BB962C8B-B14F-4D97-AF65-F5344CB8AC3E}">
        <p14:creationId xmlns:p14="http://schemas.microsoft.com/office/powerpoint/2010/main" val="1904843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AÇILIŞ TOPLANTISI</a:t>
            </a:r>
          </a:p>
        </p:txBody>
      </p:sp>
      <p:sp>
        <p:nvSpPr>
          <p:cNvPr id="3" name="İçerik Yer Tutucusu 2"/>
          <p:cNvSpPr>
            <a:spLocks noGrp="1"/>
          </p:cNvSpPr>
          <p:nvPr>
            <p:ph idx="1"/>
          </p:nvPr>
        </p:nvSpPr>
        <p:spPr/>
        <p:txBody>
          <a:bodyPr>
            <a:normAutofit/>
          </a:bodyPr>
          <a:lstStyle/>
          <a:p>
            <a:pPr marL="342900" indent="-342900">
              <a:lnSpc>
                <a:spcPct val="80000"/>
              </a:lnSpc>
              <a:buFont typeface="Arial" panose="020B0604020202020204" pitchFamily="34" charset="0"/>
              <a:buChar char="•"/>
            </a:pPr>
            <a:endParaRPr lang="tr-TR" altLang="tr-TR" dirty="0"/>
          </a:p>
          <a:p>
            <a:pPr marL="342900" indent="-342900">
              <a:lnSpc>
                <a:spcPct val="80000"/>
              </a:lnSpc>
              <a:buFont typeface="Arial" panose="020B0604020202020204" pitchFamily="34" charset="0"/>
              <a:buChar char="•"/>
            </a:pPr>
            <a:r>
              <a:rPr lang="tr-TR" altLang="tr-TR" dirty="0"/>
              <a:t>İletişim kanallarının doğrulanması</a:t>
            </a:r>
          </a:p>
          <a:p>
            <a:pPr marL="342900" indent="-342900">
              <a:lnSpc>
                <a:spcPct val="80000"/>
              </a:lnSpc>
              <a:buFont typeface="Arial" panose="020B0604020202020204" pitchFamily="34" charset="0"/>
              <a:buChar char="•"/>
            </a:pPr>
            <a:r>
              <a:rPr lang="tr-TR" altLang="tr-TR" dirty="0"/>
              <a:t>Tetkik sırasında kullanılacak dilin doğrulanması</a:t>
            </a:r>
          </a:p>
          <a:p>
            <a:pPr marL="342900" indent="-342900">
              <a:lnSpc>
                <a:spcPct val="80000"/>
              </a:lnSpc>
              <a:buFont typeface="Arial" panose="020B0604020202020204" pitchFamily="34" charset="0"/>
              <a:buChar char="•"/>
            </a:pPr>
            <a:r>
              <a:rPr lang="tr-TR" altLang="tr-TR" dirty="0"/>
              <a:t>Tetkik edilenin tetkikin ilerleyişi hakkında bilgilendirileceğinin doğrulanması</a:t>
            </a:r>
          </a:p>
          <a:p>
            <a:pPr marL="342900" indent="-342900">
              <a:lnSpc>
                <a:spcPct val="80000"/>
              </a:lnSpc>
              <a:buFont typeface="Arial" panose="020B0604020202020204" pitchFamily="34" charset="0"/>
              <a:buChar char="•"/>
            </a:pPr>
            <a:r>
              <a:rPr lang="tr-TR" altLang="tr-TR" dirty="0"/>
              <a:t>Ekibin ihtiyaç duyabileceği kaynaklar ve tesislerin teyidi</a:t>
            </a:r>
          </a:p>
          <a:p>
            <a:pPr marL="342900" indent="-342900">
              <a:lnSpc>
                <a:spcPct val="80000"/>
              </a:lnSpc>
              <a:buFont typeface="Arial" panose="020B0604020202020204" pitchFamily="34" charset="0"/>
              <a:buChar char="•"/>
            </a:pPr>
            <a:r>
              <a:rPr lang="tr-TR" altLang="tr-TR" dirty="0"/>
              <a:t>Gizlilik ve bilgi güvenliği ile ilişkili konuların doğrulanması</a:t>
            </a:r>
          </a:p>
          <a:p>
            <a:pPr marL="342900" indent="-342900">
              <a:lnSpc>
                <a:spcPct val="80000"/>
              </a:lnSpc>
              <a:buFont typeface="Arial" panose="020B0604020202020204" pitchFamily="34" charset="0"/>
              <a:buChar char="•"/>
            </a:pPr>
            <a:r>
              <a:rPr lang="tr-TR" altLang="tr-TR" dirty="0"/>
              <a:t>Ekip ile ilgili iş sağlığı ve güvenliği, acil durumlar ve emniyet prosedürlerinin doğrulanması</a:t>
            </a:r>
          </a:p>
          <a:p>
            <a:endParaRPr lang="tr-TR" dirty="0"/>
          </a:p>
        </p:txBody>
      </p:sp>
      <p:sp>
        <p:nvSpPr>
          <p:cNvPr id="4" name="AutoShape 5"/>
          <p:cNvSpPr>
            <a:spLocks noChangeArrowheads="1"/>
          </p:cNvSpPr>
          <p:nvPr/>
        </p:nvSpPr>
        <p:spPr bwMode="auto">
          <a:xfrm>
            <a:off x="8101013" y="5910263"/>
            <a:ext cx="762000" cy="255587"/>
          </a:xfrm>
          <a:custGeom>
            <a:avLst/>
            <a:gdLst>
              <a:gd name="T0" fmla="*/ 20161250 w 21600"/>
              <a:gd name="T1" fmla="*/ 0 h 21600"/>
              <a:gd name="T2" fmla="*/ 0 w 21600"/>
              <a:gd name="T3" fmla="*/ 1512152 h 21600"/>
              <a:gd name="T4" fmla="*/ 20161250 w 21600"/>
              <a:gd name="T5" fmla="*/ 3024292 h 21600"/>
              <a:gd name="T6" fmla="*/ 26881667 w 21600"/>
              <a:gd name="T7" fmla="*/ 151215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tr-TR"/>
          </a:p>
        </p:txBody>
      </p:sp>
    </p:spTree>
    <p:extLst>
      <p:ext uri="{BB962C8B-B14F-4D97-AF65-F5344CB8AC3E}">
        <p14:creationId xmlns:p14="http://schemas.microsoft.com/office/powerpoint/2010/main" val="4142541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AÇILIŞ TOPLANTISI</a:t>
            </a:r>
          </a:p>
        </p:txBody>
      </p:sp>
      <p:sp>
        <p:nvSpPr>
          <p:cNvPr id="3" name="İçerik Yer Tutucusu 2"/>
          <p:cNvSpPr>
            <a:spLocks noGrp="1"/>
          </p:cNvSpPr>
          <p:nvPr>
            <p:ph idx="1"/>
          </p:nvPr>
        </p:nvSpPr>
        <p:spPr/>
        <p:txBody>
          <a:bodyPr>
            <a:normAutofit/>
          </a:bodyPr>
          <a:lstStyle/>
          <a:p>
            <a:pPr marL="342900" indent="-342900">
              <a:lnSpc>
                <a:spcPct val="80000"/>
              </a:lnSpc>
              <a:buFont typeface="Arial" panose="020B0604020202020204" pitchFamily="34" charset="0"/>
              <a:buChar char="•"/>
            </a:pPr>
            <a:endParaRPr lang="tr-TR" altLang="tr-TR" dirty="0"/>
          </a:p>
          <a:p>
            <a:pPr marL="342900" indent="-342900">
              <a:lnSpc>
                <a:spcPct val="80000"/>
              </a:lnSpc>
              <a:buFont typeface="Arial" panose="020B0604020202020204" pitchFamily="34" charset="0"/>
              <a:buChar char="•"/>
            </a:pPr>
            <a:r>
              <a:rPr lang="tr-TR" altLang="tr-TR" dirty="0"/>
              <a:t>Derecelendirme dahil tetkik bulgularını raporlama yöntemleri hakkında bilgi</a:t>
            </a:r>
          </a:p>
          <a:p>
            <a:pPr marL="342900" indent="-342900">
              <a:lnSpc>
                <a:spcPct val="80000"/>
              </a:lnSpc>
              <a:buFont typeface="Arial" panose="020B0604020202020204" pitchFamily="34" charset="0"/>
              <a:buChar char="•"/>
            </a:pPr>
            <a:r>
              <a:rPr lang="tr-TR" altLang="tr-TR" dirty="0"/>
              <a:t>Tetkikin hangi şartlar altında sonlandırılacağı hakkında bilgi</a:t>
            </a:r>
          </a:p>
          <a:p>
            <a:pPr marL="342900" indent="-342900">
              <a:lnSpc>
                <a:spcPct val="80000"/>
              </a:lnSpc>
              <a:buFont typeface="Arial" panose="020B0604020202020204" pitchFamily="34" charset="0"/>
              <a:buChar char="•"/>
            </a:pPr>
            <a:r>
              <a:rPr lang="tr-TR" altLang="tr-TR" dirty="0"/>
              <a:t>Kapanış toplantısı hakkında bilgi</a:t>
            </a:r>
          </a:p>
          <a:p>
            <a:pPr marL="342900" indent="-342900">
              <a:lnSpc>
                <a:spcPct val="80000"/>
              </a:lnSpc>
              <a:buFont typeface="Arial" panose="020B0604020202020204" pitchFamily="34" charset="0"/>
              <a:buChar char="•"/>
            </a:pPr>
            <a:r>
              <a:rPr lang="tr-TR" altLang="tr-TR" dirty="0"/>
              <a:t>Tetkik sırasında üretilen olası bulguların nasıl ele alınacağı hakkında bilgi</a:t>
            </a:r>
          </a:p>
          <a:p>
            <a:pPr marL="342900" indent="-342900">
              <a:lnSpc>
                <a:spcPct val="80000"/>
              </a:lnSpc>
              <a:buFont typeface="Arial" panose="020B0604020202020204" pitchFamily="34" charset="0"/>
              <a:buChar char="•"/>
            </a:pPr>
            <a:r>
              <a:rPr lang="tr-TR" altLang="tr-TR" dirty="0"/>
              <a:t>İtiraz ve şikayetler dahil, tetkik bulguları veya tetkik sonuçları hakkında tetkik edilen tarafından yapılacak geri bildirimler için kullanılacak sistem hakkında bilgi</a:t>
            </a:r>
          </a:p>
          <a:p>
            <a:endParaRPr lang="tr-TR" dirty="0"/>
          </a:p>
        </p:txBody>
      </p:sp>
    </p:spTree>
    <p:extLst>
      <p:ext uri="{BB962C8B-B14F-4D97-AF65-F5344CB8AC3E}">
        <p14:creationId xmlns:p14="http://schemas.microsoft.com/office/powerpoint/2010/main" val="928278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PRATİK ÇALIŞMA</a:t>
            </a:r>
          </a:p>
        </p:txBody>
      </p:sp>
      <p:sp>
        <p:nvSpPr>
          <p:cNvPr id="3" name="İçerik Yer Tutucusu 2"/>
          <p:cNvSpPr>
            <a:spLocks noGrp="1"/>
          </p:cNvSpPr>
          <p:nvPr>
            <p:ph idx="1"/>
          </p:nvPr>
        </p:nvSpPr>
        <p:spPr/>
        <p:txBody>
          <a:bodyPr/>
          <a:lstStyle/>
          <a:p>
            <a:r>
              <a:rPr lang="tr-TR" sz="2800" b="1" dirty="0"/>
              <a:t>AÇILIŞ TOPLANTISI</a:t>
            </a:r>
          </a:p>
        </p:txBody>
      </p:sp>
      <p:pic>
        <p:nvPicPr>
          <p:cNvPr id="6146" name="Picture 2" descr="C:\Users\msezer\Desktop\FDJDFJ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446" y="3394982"/>
            <a:ext cx="2762250" cy="1657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Resim 5"/>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037874" y="1931003"/>
            <a:ext cx="4507411" cy="3322565"/>
          </a:xfrm>
          <a:prstGeom prst="rect">
            <a:avLst/>
          </a:prstGeom>
        </p:spPr>
      </p:pic>
    </p:spTree>
    <p:extLst>
      <p:ext uri="{BB962C8B-B14F-4D97-AF65-F5344CB8AC3E}">
        <p14:creationId xmlns:p14="http://schemas.microsoft.com/office/powerpoint/2010/main" val="3618227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altLang="tr-TR" b="1" dirty="0"/>
              <a:t>TETKİK KRİTERLERİ</a:t>
            </a:r>
            <a:endParaRPr lang="tr-TR" altLang="zh-CN" dirty="0"/>
          </a:p>
          <a:p>
            <a:r>
              <a:rPr lang="tr-TR" altLang="zh-CN" dirty="0"/>
              <a:t>Tetkik delili ile karşılaştırılmak üzere referans olarak kullanılan politikalar, prosedürler veya şartlar takımı</a:t>
            </a:r>
            <a:endParaRPr lang="en-US" altLang="zh-CN" dirty="0">
              <a:ea typeface="SimSun" pitchFamily="2" charset="-122"/>
            </a:endParaRPr>
          </a:p>
          <a:p>
            <a:endParaRPr lang="tr-TR" altLang="zh-CN" b="1" u="sng" dirty="0"/>
          </a:p>
          <a:p>
            <a:r>
              <a:rPr lang="tr-TR" altLang="zh-CN" b="1" dirty="0">
                <a:ea typeface="SimSun" pitchFamily="2" charset="-122"/>
              </a:rPr>
              <a:t>*</a:t>
            </a:r>
            <a:r>
              <a:rPr lang="tr-TR" altLang="zh-CN" dirty="0"/>
              <a:t>Eğer tetkik delili yasal bir şart ise, «</a:t>
            </a:r>
            <a:r>
              <a:rPr lang="tr-TR" altLang="zh-CN" i="1" dirty="0"/>
              <a:t>uygunluk»</a:t>
            </a:r>
            <a:r>
              <a:rPr lang="tr-TR" altLang="zh-CN" dirty="0"/>
              <a:t> veya «</a:t>
            </a:r>
            <a:r>
              <a:rPr lang="tr-TR" altLang="zh-CN" i="1" dirty="0"/>
              <a:t>yasal şarta aykırılık»</a:t>
            </a:r>
            <a:r>
              <a:rPr lang="tr-TR" altLang="zh-CN" dirty="0"/>
              <a:t> terimleri tetkik bulgusu olarak kullanılır. </a:t>
            </a:r>
          </a:p>
          <a:p>
            <a:endParaRPr lang="tr-TR" altLang="zh-CN" b="1" dirty="0"/>
          </a:p>
          <a:p>
            <a:r>
              <a:rPr lang="tr-TR" altLang="zh-CN" b="1" dirty="0"/>
              <a:t>TETKİK DELİLİ</a:t>
            </a:r>
          </a:p>
          <a:p>
            <a:r>
              <a:rPr lang="tr-TR" altLang="zh-CN" dirty="0"/>
              <a:t>Tetkik kriterleri  ile ilgili olan ve doğrulanabilen kayıtlar, gerçeklik beyanları veya diğer bilgiler. </a:t>
            </a:r>
            <a:endParaRPr lang="tr-TR" altLang="zh-CN" b="1" dirty="0"/>
          </a:p>
          <a:p>
            <a:endParaRPr lang="tr-TR" altLang="zh-CN" b="1" dirty="0"/>
          </a:p>
          <a:p>
            <a:r>
              <a:rPr lang="tr-TR" altLang="zh-CN" b="1" dirty="0"/>
              <a:t>*</a:t>
            </a:r>
            <a:r>
              <a:rPr lang="tr-TR" altLang="zh-CN" dirty="0"/>
              <a:t>Tetkik delili nicel veya nitel olabilir. </a:t>
            </a:r>
            <a:endParaRPr lang="tr-TR" altLang="tr-TR" dirty="0"/>
          </a:p>
          <a:p>
            <a:endParaRPr lang="tr-TR" dirty="0"/>
          </a:p>
        </p:txBody>
      </p:sp>
    </p:spTree>
    <p:extLst>
      <p:ext uri="{BB962C8B-B14F-4D97-AF65-F5344CB8AC3E}">
        <p14:creationId xmlns:p14="http://schemas.microsoft.com/office/powerpoint/2010/main" val="648586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TETKİKİN GERÇEKLEŞTİRİLMESİ</a:t>
            </a:r>
          </a:p>
        </p:txBody>
      </p:sp>
      <p:sp>
        <p:nvSpPr>
          <p:cNvPr id="3" name="İçerik Yer Tutucusu 2"/>
          <p:cNvSpPr>
            <a:spLocks noGrp="1"/>
          </p:cNvSpPr>
          <p:nvPr>
            <p:ph idx="1"/>
          </p:nvPr>
        </p:nvSpPr>
        <p:spPr/>
        <p:txBody>
          <a:bodyPr/>
          <a:lstStyle/>
          <a:p>
            <a:r>
              <a:rPr lang="tr-TR" sz="2400" b="1" dirty="0">
                <a:solidFill>
                  <a:srgbClr val="0070C0"/>
                </a:solidFill>
              </a:rPr>
              <a:t> MASA BAŞI TETKİKİ</a:t>
            </a:r>
          </a:p>
          <a:p>
            <a:endParaRPr lang="tr-TR" dirty="0"/>
          </a:p>
          <a:p>
            <a:pPr marL="342900" indent="-342900">
              <a:lnSpc>
                <a:spcPct val="80000"/>
              </a:lnSpc>
              <a:buFont typeface="Arial" panose="020B0604020202020204" pitchFamily="34" charset="0"/>
              <a:buChar char="•"/>
            </a:pPr>
            <a:r>
              <a:rPr lang="tr-TR" altLang="tr-TR" dirty="0"/>
              <a:t>Sistemin </a:t>
            </a:r>
            <a:r>
              <a:rPr lang="tr-TR" altLang="tr-TR" dirty="0" err="1"/>
              <a:t>dokümante</a:t>
            </a:r>
            <a:r>
              <a:rPr lang="tr-TR" altLang="tr-TR" dirty="0"/>
              <a:t> edildiği kadarıyla, </a:t>
            </a:r>
            <a:r>
              <a:rPr lang="tr-TR" altLang="tr-TR" dirty="0" err="1"/>
              <a:t>dokümante</a:t>
            </a:r>
            <a:r>
              <a:rPr lang="tr-TR" altLang="tr-TR" dirty="0"/>
              <a:t> edilmiş bilginin tetkik kriterlerine uygunluğunun belirlenmesi; </a:t>
            </a:r>
          </a:p>
          <a:p>
            <a:pPr marL="342900" indent="-342900">
              <a:lnSpc>
                <a:spcPct val="80000"/>
              </a:lnSpc>
              <a:buFont typeface="Arial" panose="020B0604020202020204" pitchFamily="34" charset="0"/>
              <a:buChar char="•"/>
            </a:pPr>
            <a:r>
              <a:rPr lang="tr-TR" altLang="tr-TR" dirty="0"/>
              <a:t>Tetkik faaliyetlerini desteklemek üzere bilgi toplanması.</a:t>
            </a:r>
          </a:p>
          <a:p>
            <a:endParaRPr lang="tr-TR" dirty="0"/>
          </a:p>
        </p:txBody>
      </p:sp>
      <p:pic>
        <p:nvPicPr>
          <p:cNvPr id="8194" name="Picture 2" descr="C:\Users\msezer\Desktop\F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0720" y="4199163"/>
            <a:ext cx="4026608" cy="157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347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TETKİKİN GERÇEKLEŞTİRİLMESİ</a:t>
            </a:r>
          </a:p>
        </p:txBody>
      </p:sp>
      <p:sp>
        <p:nvSpPr>
          <p:cNvPr id="3" name="İçerik Yer Tutucusu 2"/>
          <p:cNvSpPr>
            <a:spLocks noGrp="1"/>
          </p:cNvSpPr>
          <p:nvPr>
            <p:ph idx="1"/>
          </p:nvPr>
        </p:nvSpPr>
        <p:spPr/>
        <p:txBody>
          <a:bodyPr/>
          <a:lstStyle/>
          <a:p>
            <a:pPr>
              <a:buClr>
                <a:srgbClr val="00B0F0"/>
              </a:buClr>
              <a:defRPr/>
            </a:pPr>
            <a:r>
              <a:rPr lang="tr-TR" sz="2400" b="1" dirty="0">
                <a:solidFill>
                  <a:schemeClr val="accent2">
                    <a:lumMod val="50000"/>
                  </a:schemeClr>
                </a:solidFill>
              </a:rPr>
              <a:t>SAHA TETKİKİ</a:t>
            </a:r>
          </a:p>
          <a:p>
            <a:pPr>
              <a:buClr>
                <a:srgbClr val="00B0F0"/>
              </a:buClr>
              <a:defRPr/>
            </a:pPr>
            <a:endParaRPr lang="tr-TR" dirty="0">
              <a:latin typeface="Arial" pitchFamily="34" charset="0"/>
              <a:cs typeface="Arial" pitchFamily="34" charset="0"/>
            </a:endParaRPr>
          </a:p>
          <a:p>
            <a:pPr marL="342900" indent="-342900">
              <a:buFont typeface="Arial" panose="020B0604020202020204" pitchFamily="34" charset="0"/>
              <a:buChar char="•"/>
              <a:defRPr/>
            </a:pPr>
            <a:r>
              <a:rPr lang="tr-TR" dirty="0">
                <a:cs typeface="Arial" pitchFamily="34" charset="0"/>
              </a:rPr>
              <a:t>Ekibin ilgili proseslere rehber eşliğinde tetkike gitmesi</a:t>
            </a:r>
          </a:p>
          <a:p>
            <a:pPr marL="342900" indent="-342900">
              <a:buFont typeface="Arial" panose="020B0604020202020204" pitchFamily="34" charset="0"/>
              <a:buChar char="•"/>
              <a:defRPr/>
            </a:pPr>
            <a:r>
              <a:rPr lang="tr-TR" dirty="0">
                <a:cs typeface="Arial" pitchFamily="34" charset="0"/>
              </a:rPr>
              <a:t>Tetkik örnekleme metodunun uygulanması</a:t>
            </a:r>
          </a:p>
          <a:p>
            <a:pPr marL="342900" indent="-342900">
              <a:buFont typeface="Arial" panose="020B0604020202020204" pitchFamily="34" charset="0"/>
              <a:buChar char="•"/>
              <a:defRPr/>
            </a:pPr>
            <a:r>
              <a:rPr lang="tr-TR" dirty="0">
                <a:cs typeface="Arial" pitchFamily="34" charset="0"/>
              </a:rPr>
              <a:t>Tetkik bulgularının elde edilmesi</a:t>
            </a:r>
          </a:p>
          <a:p>
            <a:pPr>
              <a:buClr>
                <a:srgbClr val="3333CC"/>
              </a:buClr>
              <a:defRPr/>
            </a:pPr>
            <a:endParaRPr lang="tr-TR" dirty="0">
              <a:cs typeface="Arial" pitchFamily="34" charset="0"/>
            </a:endParaRPr>
          </a:p>
          <a:p>
            <a:pPr lvl="1">
              <a:buClr>
                <a:srgbClr val="00B0F0"/>
              </a:buClr>
              <a:buFont typeface="Wingdings" pitchFamily="2" charset="2"/>
              <a:buChar char="ü"/>
              <a:defRPr/>
            </a:pPr>
            <a:r>
              <a:rPr lang="tr-TR" sz="2000" dirty="0">
                <a:cs typeface="Arial" pitchFamily="34" charset="0"/>
              </a:rPr>
              <a:t> Yüz yüze görüşme</a:t>
            </a:r>
          </a:p>
          <a:p>
            <a:pPr lvl="1">
              <a:buClr>
                <a:srgbClr val="00B0F0"/>
              </a:buClr>
              <a:buFont typeface="Wingdings" pitchFamily="2" charset="2"/>
              <a:buChar char="ü"/>
              <a:defRPr/>
            </a:pPr>
            <a:r>
              <a:rPr lang="tr-TR" sz="2000" dirty="0">
                <a:cs typeface="Arial" pitchFamily="34" charset="0"/>
              </a:rPr>
              <a:t> </a:t>
            </a:r>
            <a:r>
              <a:rPr lang="tr-TR" sz="2000" dirty="0" err="1">
                <a:cs typeface="Arial" pitchFamily="34" charset="0"/>
              </a:rPr>
              <a:t>Dokümante</a:t>
            </a:r>
            <a:r>
              <a:rPr lang="tr-TR" sz="2000" dirty="0">
                <a:cs typeface="Arial" pitchFamily="34" charset="0"/>
              </a:rPr>
              <a:t> Edilmiş Bilgi (doküman ve kayıt) inceleme</a:t>
            </a:r>
          </a:p>
          <a:p>
            <a:pPr lvl="1">
              <a:buClr>
                <a:srgbClr val="00B0F0"/>
              </a:buClr>
              <a:buFont typeface="Wingdings" pitchFamily="2" charset="2"/>
              <a:buChar char="ü"/>
              <a:defRPr/>
            </a:pPr>
            <a:r>
              <a:rPr lang="tr-TR" sz="2000" dirty="0">
                <a:cs typeface="Arial" pitchFamily="34" charset="0"/>
              </a:rPr>
              <a:t> Altyapı ve çalışma ortamı şartlarını inceleme</a:t>
            </a:r>
          </a:p>
          <a:p>
            <a:pPr lvl="1">
              <a:buClr>
                <a:srgbClr val="00B0F0"/>
              </a:buClr>
              <a:buFont typeface="Wingdings" pitchFamily="2" charset="2"/>
              <a:buChar char="ü"/>
              <a:defRPr/>
            </a:pPr>
            <a:r>
              <a:rPr lang="tr-TR" sz="2000" dirty="0">
                <a:cs typeface="Arial" pitchFamily="34" charset="0"/>
              </a:rPr>
              <a:t> İletişim araçlarını kullanma</a:t>
            </a:r>
          </a:p>
          <a:p>
            <a:pPr lvl="1">
              <a:buClr>
                <a:srgbClr val="00B0F0"/>
              </a:buClr>
              <a:buFont typeface="Wingdings" pitchFamily="2" charset="2"/>
              <a:buChar char="ü"/>
              <a:defRPr/>
            </a:pPr>
            <a:r>
              <a:rPr lang="tr-TR" sz="2000" dirty="0">
                <a:cs typeface="Arial" pitchFamily="34" charset="0"/>
              </a:rPr>
              <a:t>İş </a:t>
            </a:r>
            <a:r>
              <a:rPr lang="tr-TR" sz="2000">
                <a:cs typeface="Arial" pitchFamily="34" charset="0"/>
              </a:rPr>
              <a:t>performansını gözlemleme</a:t>
            </a:r>
            <a:endParaRPr lang="tr-TR" sz="2000" dirty="0">
              <a:cs typeface="Arial" pitchFamily="34" charset="0"/>
            </a:endParaRPr>
          </a:p>
          <a:p>
            <a:endParaRPr lang="tr-TR" dirty="0"/>
          </a:p>
        </p:txBody>
      </p:sp>
    </p:spTree>
    <p:extLst>
      <p:ext uri="{BB962C8B-B14F-4D97-AF65-F5344CB8AC3E}">
        <p14:creationId xmlns:p14="http://schemas.microsoft.com/office/powerpoint/2010/main" val="2314473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TETKİKİN GERÇEKLEŞTİRİLMESİ</a:t>
            </a:r>
          </a:p>
        </p:txBody>
      </p:sp>
      <p:sp>
        <p:nvSpPr>
          <p:cNvPr id="3" name="İçerik Yer Tutucusu 2"/>
          <p:cNvSpPr>
            <a:spLocks noGrp="1"/>
          </p:cNvSpPr>
          <p:nvPr>
            <p:ph idx="1"/>
          </p:nvPr>
        </p:nvSpPr>
        <p:spPr>
          <a:xfrm>
            <a:off x="628650" y="1732402"/>
            <a:ext cx="7886700" cy="4351338"/>
          </a:xfrm>
        </p:spPr>
        <p:txBody>
          <a:bodyPr/>
          <a:lstStyle/>
          <a:p>
            <a:pPr marL="342900" lvl="2" indent="-342900">
              <a:lnSpc>
                <a:spcPct val="80000"/>
              </a:lnSpc>
              <a:spcBef>
                <a:spcPts val="1000"/>
              </a:spcBef>
              <a:buClr>
                <a:srgbClr val="00B0F0"/>
              </a:buClr>
            </a:pPr>
            <a:endParaRPr lang="tr-TR" dirty="0">
              <a:solidFill>
                <a:schemeClr val="tx2">
                  <a:lumMod val="75000"/>
                </a:schemeClr>
              </a:solidFill>
            </a:endParaRPr>
          </a:p>
          <a:p>
            <a:pPr marL="342900" lvl="2" indent="-342900">
              <a:lnSpc>
                <a:spcPct val="80000"/>
              </a:lnSpc>
              <a:spcBef>
                <a:spcPts val="1000"/>
              </a:spcBef>
            </a:pPr>
            <a:endParaRPr lang="tr-TR" dirty="0">
              <a:solidFill>
                <a:schemeClr val="tx2">
                  <a:lumMod val="75000"/>
                </a:schemeClr>
              </a:solidFill>
            </a:endParaRPr>
          </a:p>
          <a:p>
            <a:pPr marL="342900" lvl="2" indent="-342900">
              <a:lnSpc>
                <a:spcPct val="80000"/>
              </a:lnSpc>
              <a:spcBef>
                <a:spcPts val="1000"/>
              </a:spcBef>
            </a:pPr>
            <a:r>
              <a:rPr lang="tr-TR" dirty="0">
                <a:solidFill>
                  <a:schemeClr val="tx2">
                    <a:lumMod val="75000"/>
                  </a:schemeClr>
                </a:solidFill>
              </a:rPr>
              <a:t>Alana giriş, </a:t>
            </a:r>
          </a:p>
          <a:p>
            <a:pPr marL="342900" lvl="2" indent="-342900">
              <a:lnSpc>
                <a:spcPct val="80000"/>
              </a:lnSpc>
              <a:spcBef>
                <a:spcPts val="1000"/>
              </a:spcBef>
            </a:pPr>
            <a:r>
              <a:rPr lang="tr-TR" dirty="0">
                <a:solidFill>
                  <a:schemeClr val="tx2">
                    <a:lumMod val="75000"/>
                  </a:schemeClr>
                </a:solidFill>
              </a:rPr>
              <a:t>Rehberce karşılanıp tanışma, </a:t>
            </a:r>
          </a:p>
          <a:p>
            <a:pPr marL="342900" lvl="2" indent="-342900">
              <a:lnSpc>
                <a:spcPct val="80000"/>
              </a:lnSpc>
              <a:spcBef>
                <a:spcPts val="1000"/>
              </a:spcBef>
            </a:pPr>
            <a:r>
              <a:rPr lang="tr-TR" dirty="0">
                <a:solidFill>
                  <a:schemeClr val="tx2">
                    <a:lumMod val="75000"/>
                  </a:schemeClr>
                </a:solidFill>
              </a:rPr>
              <a:t>Görmek istediğinizi açıklayın,</a:t>
            </a:r>
          </a:p>
          <a:p>
            <a:pPr marL="342900" lvl="2" indent="-342900">
              <a:lnSpc>
                <a:spcPct val="80000"/>
              </a:lnSpc>
              <a:spcBef>
                <a:spcPts val="1000"/>
              </a:spcBef>
            </a:pPr>
            <a:r>
              <a:rPr lang="tr-TR" dirty="0">
                <a:solidFill>
                  <a:schemeClr val="tx2">
                    <a:lumMod val="75000"/>
                  </a:schemeClr>
                </a:solidFill>
              </a:rPr>
              <a:t>Gerekirse derinlemesine araştırın,</a:t>
            </a:r>
          </a:p>
          <a:p>
            <a:pPr marL="342900" lvl="2" indent="-342900">
              <a:lnSpc>
                <a:spcPct val="80000"/>
              </a:lnSpc>
              <a:spcBef>
                <a:spcPts val="1000"/>
              </a:spcBef>
            </a:pPr>
            <a:r>
              <a:rPr lang="tr-TR" dirty="0">
                <a:solidFill>
                  <a:schemeClr val="tx2">
                    <a:lumMod val="75000"/>
                  </a:schemeClr>
                </a:solidFill>
              </a:rPr>
              <a:t>Herhangi bir problem bulunmaz ise diğer alanlara geçin,</a:t>
            </a:r>
          </a:p>
          <a:p>
            <a:pPr marL="342900" lvl="2" indent="-342900">
              <a:lnSpc>
                <a:spcPct val="80000"/>
              </a:lnSpc>
              <a:spcBef>
                <a:spcPts val="1000"/>
              </a:spcBef>
            </a:pPr>
            <a:r>
              <a:rPr lang="tr-TR" dirty="0">
                <a:solidFill>
                  <a:schemeClr val="tx2">
                    <a:lumMod val="75000"/>
                  </a:schemeClr>
                </a:solidFill>
              </a:rPr>
              <a:t>Tetkik işlemini mutlaka bir problem (uygunsuzluk)  tespit edilmesi 	gayesi uğruna sürdürmeyin</a:t>
            </a:r>
          </a:p>
          <a:p>
            <a:endParaRPr lang="tr-TR" dirty="0"/>
          </a:p>
        </p:txBody>
      </p:sp>
      <p:pic>
        <p:nvPicPr>
          <p:cNvPr id="4" name="Picture 2" descr="C:\Users\msezer\Desktop\imagesCA8JUVV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6297" y="1828697"/>
            <a:ext cx="1316867" cy="1894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291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ÖRNEKLEME</a:t>
            </a:r>
          </a:p>
        </p:txBody>
      </p:sp>
      <p:sp>
        <p:nvSpPr>
          <p:cNvPr id="3" name="İçerik Yer Tutucusu 2"/>
          <p:cNvSpPr>
            <a:spLocks noGrp="1"/>
          </p:cNvSpPr>
          <p:nvPr>
            <p:ph idx="1"/>
          </p:nvPr>
        </p:nvSpPr>
        <p:spPr>
          <a:xfrm>
            <a:off x="628649" y="1825625"/>
            <a:ext cx="8112579" cy="4351338"/>
          </a:xfrm>
        </p:spPr>
        <p:txBody>
          <a:bodyPr>
            <a:normAutofit fontScale="85000" lnSpcReduction="20000"/>
          </a:bodyPr>
          <a:lstStyle/>
          <a:p>
            <a:pPr indent="363538" algn="just">
              <a:buClr>
                <a:srgbClr val="3333CC"/>
              </a:buClr>
              <a:defRPr/>
            </a:pPr>
            <a:endParaRPr lang="tr-TR" b="1" dirty="0">
              <a:latin typeface="Arial" pitchFamily="34" charset="0"/>
              <a:cs typeface="Arial" pitchFamily="34" charset="0"/>
            </a:endParaRPr>
          </a:p>
          <a:p>
            <a:pPr indent="363538" algn="just">
              <a:buClr>
                <a:srgbClr val="3333CC"/>
              </a:buClr>
              <a:defRPr/>
            </a:pPr>
            <a:r>
              <a:rPr lang="tr-TR" sz="2600" dirty="0">
                <a:cs typeface="Arial" pitchFamily="34" charset="0"/>
              </a:rPr>
              <a:t>Tetkikler, %100 kontrol olmayıp, örnekleme metodu ile yapılır.</a:t>
            </a:r>
          </a:p>
          <a:p>
            <a:pPr indent="363538" algn="just">
              <a:buClr>
                <a:srgbClr val="3333CC"/>
              </a:buClr>
              <a:defRPr/>
            </a:pPr>
            <a:endParaRPr lang="tr-TR" sz="2100" b="1" dirty="0">
              <a:latin typeface="Arial" pitchFamily="34" charset="0"/>
              <a:cs typeface="Arial" pitchFamily="34" charset="0"/>
            </a:endParaRPr>
          </a:p>
          <a:p>
            <a:pPr marL="342900" indent="-342900" algn="just">
              <a:buFont typeface="Arial" panose="020B0604020202020204" pitchFamily="34" charset="0"/>
              <a:buChar char="•"/>
              <a:defRPr/>
            </a:pPr>
            <a:r>
              <a:rPr lang="tr-TR" sz="2400" dirty="0">
                <a:cs typeface="Arial" pitchFamily="34" charset="0"/>
              </a:rPr>
              <a:t>Bütünü temsil edecek örnekler seçilmeli</a:t>
            </a:r>
          </a:p>
          <a:p>
            <a:pPr marL="342900" indent="-342900" algn="just">
              <a:buFont typeface="Arial" panose="020B0604020202020204" pitchFamily="34" charset="0"/>
              <a:buChar char="•"/>
              <a:defRPr/>
            </a:pPr>
            <a:r>
              <a:rPr lang="tr-TR" sz="2400" dirty="0">
                <a:cs typeface="Arial" pitchFamily="34" charset="0"/>
              </a:rPr>
              <a:t>Uygunluk adına yeterli delile ulaşılamadığında örnekleme genişletilmeli</a:t>
            </a:r>
          </a:p>
          <a:p>
            <a:endParaRPr lang="tr-TR" altLang="tr-TR" sz="2400" dirty="0"/>
          </a:p>
          <a:p>
            <a:r>
              <a:rPr lang="tr-TR" altLang="tr-TR" sz="2400" dirty="0"/>
              <a:t>Tetkik örneklemesini etkileyebilecek kilit unsurlar:</a:t>
            </a:r>
            <a:endParaRPr lang="en-US" altLang="tr-TR" sz="2400" dirty="0"/>
          </a:p>
          <a:p>
            <a:endParaRPr lang="tr-TR" altLang="tr-TR" sz="2400" dirty="0"/>
          </a:p>
          <a:p>
            <a:pPr marL="342900" indent="-342900">
              <a:lnSpc>
                <a:spcPct val="80000"/>
              </a:lnSpc>
              <a:buFont typeface="Arial" panose="020B0604020202020204" pitchFamily="34" charset="0"/>
              <a:buChar char="•"/>
            </a:pPr>
            <a:r>
              <a:rPr lang="tr-TR" altLang="tr-TR" sz="2400" dirty="0"/>
              <a:t>Kuruluşun büyüklüğü; </a:t>
            </a:r>
          </a:p>
          <a:p>
            <a:pPr marL="342900" indent="-342900">
              <a:lnSpc>
                <a:spcPct val="80000"/>
              </a:lnSpc>
              <a:buFont typeface="Arial" panose="020B0604020202020204" pitchFamily="34" charset="0"/>
              <a:buChar char="•"/>
            </a:pPr>
            <a:r>
              <a:rPr lang="tr-TR" altLang="tr-TR" sz="2400" dirty="0"/>
              <a:t>Tetkikçilerin sayısı</a:t>
            </a:r>
            <a:r>
              <a:rPr lang="en-US" altLang="tr-TR" sz="2400" dirty="0"/>
              <a:t>;</a:t>
            </a:r>
            <a:endParaRPr lang="tr-TR" altLang="tr-TR" sz="2400" dirty="0"/>
          </a:p>
          <a:p>
            <a:pPr marL="342900" indent="-342900">
              <a:lnSpc>
                <a:spcPct val="80000"/>
              </a:lnSpc>
              <a:buFont typeface="Arial" panose="020B0604020202020204" pitchFamily="34" charset="0"/>
              <a:buChar char="•"/>
            </a:pPr>
            <a:r>
              <a:rPr lang="tr-TR" altLang="tr-TR" sz="2400" dirty="0"/>
              <a:t>Yıl boyunca gerçekleştirilen tetkiklerin sıklığı</a:t>
            </a:r>
            <a:r>
              <a:rPr lang="en-US" altLang="tr-TR" sz="2400" dirty="0"/>
              <a:t>;</a:t>
            </a:r>
            <a:endParaRPr lang="tr-TR" altLang="tr-TR" sz="2400" dirty="0"/>
          </a:p>
          <a:p>
            <a:pPr marL="342900" indent="-342900">
              <a:lnSpc>
                <a:spcPct val="80000"/>
              </a:lnSpc>
              <a:buFont typeface="Arial" panose="020B0604020202020204" pitchFamily="34" charset="0"/>
              <a:buChar char="•"/>
            </a:pPr>
            <a:r>
              <a:rPr lang="tr-TR" altLang="tr-TR" sz="2400" dirty="0"/>
              <a:t>Tetkikin zamanı</a:t>
            </a:r>
            <a:r>
              <a:rPr lang="en-US" altLang="tr-TR" sz="2400" dirty="0"/>
              <a:t>;</a:t>
            </a:r>
            <a:endParaRPr lang="tr-TR" altLang="tr-TR" sz="2400" dirty="0"/>
          </a:p>
          <a:p>
            <a:pPr marL="342900" indent="-342900">
              <a:lnSpc>
                <a:spcPct val="80000"/>
              </a:lnSpc>
              <a:buFont typeface="Arial" panose="020B0604020202020204" pitchFamily="34" charset="0"/>
              <a:buChar char="•"/>
            </a:pPr>
            <a:r>
              <a:rPr lang="tr-TR" altLang="tr-TR" sz="2400" dirty="0"/>
              <a:t>Gerekli her türlü güven seviyesi. </a:t>
            </a:r>
          </a:p>
          <a:p>
            <a:endParaRPr lang="tr-TR" dirty="0"/>
          </a:p>
        </p:txBody>
      </p:sp>
      <p:pic>
        <p:nvPicPr>
          <p:cNvPr id="4" name="Picture 2" descr="C:\Users\msezer\Desktop\imagesCA2H5Z6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6743" y="3901643"/>
            <a:ext cx="1741713" cy="213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163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KARŞILIKLI GÖRÜŞMELER</a:t>
            </a:r>
          </a:p>
        </p:txBody>
      </p:sp>
      <p:sp>
        <p:nvSpPr>
          <p:cNvPr id="3" name="İçerik Yer Tutucusu 2"/>
          <p:cNvSpPr>
            <a:spLocks noGrp="1"/>
          </p:cNvSpPr>
          <p:nvPr>
            <p:ph idx="1"/>
          </p:nvPr>
        </p:nvSpPr>
        <p:spPr/>
        <p:txBody>
          <a:bodyPr>
            <a:normAutofit/>
          </a:bodyPr>
          <a:lstStyle/>
          <a:p>
            <a:pPr indent="363538" algn="just">
              <a:buClr>
                <a:srgbClr val="3333CC"/>
              </a:buClr>
              <a:defRPr/>
            </a:pPr>
            <a:endParaRPr lang="tr-TR" b="1" dirty="0">
              <a:latin typeface="Arial" pitchFamily="34" charset="0"/>
              <a:cs typeface="Arial" pitchFamily="34" charset="0"/>
            </a:endParaRPr>
          </a:p>
          <a:p>
            <a:pPr algn="just">
              <a:buClr>
                <a:srgbClr val="00B0F0"/>
              </a:buClr>
              <a:defRPr/>
            </a:pPr>
            <a:endParaRPr lang="tr-TR" dirty="0">
              <a:cs typeface="Arial" pitchFamily="34" charset="0"/>
            </a:endParaRPr>
          </a:p>
          <a:p>
            <a:pPr marL="342900" indent="-342900" algn="just">
              <a:buFont typeface="Arial" panose="020B0604020202020204" pitchFamily="34" charset="0"/>
              <a:buChar char="•"/>
              <a:defRPr/>
            </a:pPr>
            <a:r>
              <a:rPr lang="tr-TR" dirty="0">
                <a:cs typeface="Arial" pitchFamily="34" charset="0"/>
              </a:rPr>
              <a:t>Tetkik kapsamında faaliyetleri veya </a:t>
            </a:r>
          </a:p>
          <a:p>
            <a:pPr algn="just">
              <a:defRPr/>
            </a:pPr>
            <a:r>
              <a:rPr lang="tr-TR" dirty="0">
                <a:cs typeface="Arial" pitchFamily="34" charset="0"/>
              </a:rPr>
              <a:t>      görevleri yürüten uygun seviyelerdeki kişilerle yapılmalı</a:t>
            </a:r>
          </a:p>
          <a:p>
            <a:pPr marL="342900" indent="-342900" algn="just">
              <a:buFont typeface="Arial" panose="020B0604020202020204" pitchFamily="34" charset="0"/>
              <a:buChar char="•"/>
              <a:defRPr/>
            </a:pPr>
            <a:endParaRPr lang="en-GB" dirty="0">
              <a:cs typeface="Arial" pitchFamily="34" charset="0"/>
            </a:endParaRPr>
          </a:p>
          <a:p>
            <a:pPr marL="342900" indent="-342900" algn="just">
              <a:buFont typeface="Arial" panose="020B0604020202020204" pitchFamily="34" charset="0"/>
              <a:buChar char="•"/>
              <a:defRPr/>
            </a:pPr>
            <a:r>
              <a:rPr lang="tr-TR" dirty="0">
                <a:cs typeface="Arial" pitchFamily="34" charset="0"/>
              </a:rPr>
              <a:t>Normal çalışma saatlerinde ve uygun olduğunca görüşme yapılan kişinin çalışma alanında yapılmalı</a:t>
            </a:r>
          </a:p>
          <a:p>
            <a:pPr marL="342900" indent="-342900" algn="just">
              <a:buFont typeface="Arial" panose="020B0604020202020204" pitchFamily="34" charset="0"/>
              <a:buChar char="•"/>
              <a:defRPr/>
            </a:pPr>
            <a:endParaRPr lang="en-GB" dirty="0">
              <a:cs typeface="Arial" pitchFamily="34" charset="0"/>
            </a:endParaRPr>
          </a:p>
          <a:p>
            <a:pPr marL="342900" indent="-342900" algn="just">
              <a:buFont typeface="Arial" panose="020B0604020202020204" pitchFamily="34" charset="0"/>
              <a:buChar char="•"/>
              <a:defRPr/>
            </a:pPr>
            <a:r>
              <a:rPr lang="tr-TR" dirty="0">
                <a:cs typeface="Arial" pitchFamily="34" charset="0"/>
              </a:rPr>
              <a:t>Görüşmeden önce ve görüşme sırasında görüşülen kişi ile rahat bir diyalog kurulması  sağlanmalı</a:t>
            </a:r>
          </a:p>
          <a:p>
            <a:pPr marL="342900" indent="-342900" algn="just">
              <a:buFont typeface="Arial" panose="020B0604020202020204" pitchFamily="34" charset="0"/>
              <a:buChar char="•"/>
              <a:defRPr/>
            </a:pPr>
            <a:endParaRPr lang="en-GB" dirty="0">
              <a:cs typeface="Arial" pitchFamily="34" charset="0"/>
            </a:endParaRPr>
          </a:p>
          <a:p>
            <a:pPr indent="363538" algn="just">
              <a:buClr>
                <a:srgbClr val="3333CC"/>
              </a:buClr>
              <a:defRPr/>
            </a:pPr>
            <a:endParaRPr lang="tr-TR" dirty="0">
              <a:cs typeface="Arial" pitchFamily="34" charset="0"/>
            </a:endParaRPr>
          </a:p>
          <a:p>
            <a:endParaRPr lang="tr-TR" dirty="0"/>
          </a:p>
        </p:txBody>
      </p:sp>
      <p:pic>
        <p:nvPicPr>
          <p:cNvPr id="5" name="Picture 3" descr="C:\Users\msezer\Desktop\imagesCAJBWKX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411" y="1705885"/>
            <a:ext cx="1857932" cy="161640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5"/>
          <p:cNvSpPr>
            <a:spLocks noChangeArrowheads="1"/>
          </p:cNvSpPr>
          <p:nvPr/>
        </p:nvSpPr>
        <p:spPr bwMode="auto">
          <a:xfrm>
            <a:off x="8101013" y="5910263"/>
            <a:ext cx="762000" cy="255587"/>
          </a:xfrm>
          <a:custGeom>
            <a:avLst/>
            <a:gdLst>
              <a:gd name="T0" fmla="*/ 20161250 w 21600"/>
              <a:gd name="T1" fmla="*/ 0 h 21600"/>
              <a:gd name="T2" fmla="*/ 0 w 21600"/>
              <a:gd name="T3" fmla="*/ 1512152 h 21600"/>
              <a:gd name="T4" fmla="*/ 20161250 w 21600"/>
              <a:gd name="T5" fmla="*/ 3024292 h 21600"/>
              <a:gd name="T6" fmla="*/ 26881667 w 21600"/>
              <a:gd name="T7" fmla="*/ 151215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tr-TR"/>
          </a:p>
        </p:txBody>
      </p:sp>
    </p:spTree>
    <p:extLst>
      <p:ext uri="{BB962C8B-B14F-4D97-AF65-F5344CB8AC3E}">
        <p14:creationId xmlns:p14="http://schemas.microsoft.com/office/powerpoint/2010/main" val="31940619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KARŞILIKLI GÖRÜŞMELER</a:t>
            </a:r>
          </a:p>
        </p:txBody>
      </p:sp>
      <p:sp>
        <p:nvSpPr>
          <p:cNvPr id="3" name="İçerik Yer Tutucusu 2"/>
          <p:cNvSpPr>
            <a:spLocks noGrp="1"/>
          </p:cNvSpPr>
          <p:nvPr>
            <p:ph idx="1"/>
          </p:nvPr>
        </p:nvSpPr>
        <p:spPr/>
        <p:txBody>
          <a:bodyPr>
            <a:normAutofit fontScale="92500"/>
          </a:bodyPr>
          <a:lstStyle/>
          <a:p>
            <a:pPr indent="363538" algn="just">
              <a:lnSpc>
                <a:spcPct val="100000"/>
              </a:lnSpc>
              <a:buClr>
                <a:srgbClr val="3333CC"/>
              </a:buClr>
              <a:defRPr/>
            </a:pPr>
            <a:endParaRPr lang="tr-TR" sz="2200" b="1" dirty="0">
              <a:latin typeface="Arial" pitchFamily="34" charset="0"/>
              <a:cs typeface="Arial" pitchFamily="34" charset="0"/>
            </a:endParaRPr>
          </a:p>
          <a:p>
            <a:pPr marL="342900" indent="-342900" algn="just">
              <a:lnSpc>
                <a:spcPct val="80000"/>
              </a:lnSpc>
              <a:buFont typeface="Arial" panose="020B0604020202020204" pitchFamily="34" charset="0"/>
              <a:buChar char="•"/>
              <a:defRPr/>
            </a:pPr>
            <a:r>
              <a:rPr lang="tr-TR" sz="2200" dirty="0">
                <a:cs typeface="Arial" pitchFamily="34" charset="0"/>
              </a:rPr>
              <a:t>Görüşme sebepleri ve görüşme sırasında tutulan notlar açıklanmalı</a:t>
            </a:r>
          </a:p>
          <a:p>
            <a:pPr marL="342900" indent="-342900" algn="just">
              <a:lnSpc>
                <a:spcPct val="80000"/>
              </a:lnSpc>
              <a:buClr>
                <a:srgbClr val="00B0F0"/>
              </a:buClr>
              <a:buFont typeface="Arial" panose="020B0604020202020204" pitchFamily="34" charset="0"/>
              <a:buChar char="•"/>
              <a:defRPr/>
            </a:pPr>
            <a:endParaRPr lang="en-GB" sz="2200" dirty="0">
              <a:cs typeface="Arial" pitchFamily="34" charset="0"/>
            </a:endParaRPr>
          </a:p>
          <a:p>
            <a:pPr marL="342900" indent="-342900" algn="just">
              <a:lnSpc>
                <a:spcPct val="80000"/>
              </a:lnSpc>
              <a:buFont typeface="Arial" panose="020B0604020202020204" pitchFamily="34" charset="0"/>
              <a:buChar char="•"/>
              <a:defRPr/>
            </a:pPr>
            <a:r>
              <a:rPr lang="tr-TR" sz="2200" dirty="0">
                <a:cs typeface="Arial" pitchFamily="34" charset="0"/>
              </a:rPr>
              <a:t>Görüşmeler, kişinin yaptığı işi tarif etmesi ile başlatılmalı</a:t>
            </a:r>
          </a:p>
          <a:p>
            <a:pPr marL="342900" indent="-342900" algn="just">
              <a:lnSpc>
                <a:spcPct val="80000"/>
              </a:lnSpc>
              <a:buFont typeface="Arial" panose="020B0604020202020204" pitchFamily="34" charset="0"/>
              <a:buChar char="•"/>
              <a:defRPr/>
            </a:pPr>
            <a:endParaRPr lang="en-GB" sz="2200" dirty="0">
              <a:cs typeface="Arial" pitchFamily="34" charset="0"/>
            </a:endParaRPr>
          </a:p>
          <a:p>
            <a:pPr marL="342900" indent="-342900" algn="just">
              <a:lnSpc>
                <a:spcPct val="80000"/>
              </a:lnSpc>
              <a:buFont typeface="Arial" panose="020B0604020202020204" pitchFamily="34" charset="0"/>
              <a:buChar char="•"/>
              <a:defRPr/>
            </a:pPr>
            <a:r>
              <a:rPr lang="tr-TR" sz="2200" dirty="0">
                <a:cs typeface="Arial" pitchFamily="34" charset="0"/>
              </a:rPr>
              <a:t>Yönlendirmeli sorulardan kaçınılmalı</a:t>
            </a:r>
          </a:p>
          <a:p>
            <a:pPr marL="342900" indent="-342900" algn="just">
              <a:lnSpc>
                <a:spcPct val="80000"/>
              </a:lnSpc>
              <a:buFont typeface="Arial" panose="020B0604020202020204" pitchFamily="34" charset="0"/>
              <a:buChar char="•"/>
              <a:defRPr/>
            </a:pPr>
            <a:endParaRPr lang="en-GB" sz="2200" dirty="0">
              <a:cs typeface="Arial" pitchFamily="34" charset="0"/>
            </a:endParaRPr>
          </a:p>
          <a:p>
            <a:pPr marL="342900" indent="-342900" algn="just">
              <a:lnSpc>
                <a:spcPct val="80000"/>
              </a:lnSpc>
              <a:buFont typeface="Arial" panose="020B0604020202020204" pitchFamily="34" charset="0"/>
              <a:buChar char="•"/>
              <a:defRPr/>
            </a:pPr>
            <a:r>
              <a:rPr lang="tr-TR" sz="2200" dirty="0">
                <a:cs typeface="Arial" pitchFamily="34" charset="0"/>
              </a:rPr>
              <a:t>Görüşme sonuçları özetlenmeli ve görüşme yapılan kişi ile gözden geçirilmeli</a:t>
            </a:r>
          </a:p>
          <a:p>
            <a:pPr marL="342900" indent="-342900" algn="just">
              <a:lnSpc>
                <a:spcPct val="80000"/>
              </a:lnSpc>
              <a:buFont typeface="Arial" panose="020B0604020202020204" pitchFamily="34" charset="0"/>
              <a:buChar char="•"/>
              <a:defRPr/>
            </a:pPr>
            <a:endParaRPr lang="en-GB" sz="2200" dirty="0">
              <a:cs typeface="Arial" pitchFamily="34" charset="0"/>
            </a:endParaRPr>
          </a:p>
          <a:p>
            <a:pPr marL="342900" indent="-342900" algn="just">
              <a:lnSpc>
                <a:spcPct val="80000"/>
              </a:lnSpc>
              <a:buFont typeface="Arial" panose="020B0604020202020204" pitchFamily="34" charset="0"/>
              <a:buChar char="•"/>
              <a:defRPr/>
            </a:pPr>
            <a:r>
              <a:rPr lang="tr-TR" sz="2200" dirty="0">
                <a:cs typeface="Arial" pitchFamily="34" charset="0"/>
              </a:rPr>
              <a:t>Görüşülen kişiye katılımları ve yardımlarından dolayı teşekkür edilmeli</a:t>
            </a:r>
          </a:p>
          <a:p>
            <a:pPr marL="342900" indent="-342900" algn="just">
              <a:lnSpc>
                <a:spcPct val="80000"/>
              </a:lnSpc>
              <a:buClr>
                <a:srgbClr val="3333CC"/>
              </a:buClr>
              <a:buFont typeface="Arial" panose="020B0604020202020204" pitchFamily="34" charset="0"/>
              <a:buChar char="•"/>
              <a:defRPr/>
            </a:pPr>
            <a:endParaRPr lang="tr-TR" sz="1900" dirty="0">
              <a:cs typeface="Arial" pitchFamily="34" charset="0"/>
            </a:endParaRPr>
          </a:p>
          <a:p>
            <a:endParaRPr lang="tr-TR" dirty="0"/>
          </a:p>
        </p:txBody>
      </p:sp>
    </p:spTree>
    <p:extLst>
      <p:ext uri="{BB962C8B-B14F-4D97-AF65-F5344CB8AC3E}">
        <p14:creationId xmlns:p14="http://schemas.microsoft.com/office/powerpoint/2010/main" val="888961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KARŞILIKLI GÖRÜŞMELER</a:t>
            </a:r>
          </a:p>
        </p:txBody>
      </p:sp>
      <p:sp>
        <p:nvSpPr>
          <p:cNvPr id="3" name="İçerik Yer Tutucusu 2"/>
          <p:cNvSpPr>
            <a:spLocks noGrp="1"/>
          </p:cNvSpPr>
          <p:nvPr>
            <p:ph idx="1"/>
          </p:nvPr>
        </p:nvSpPr>
        <p:spPr/>
        <p:txBody>
          <a:bodyPr>
            <a:normAutofit fontScale="47500" lnSpcReduction="20000"/>
          </a:bodyPr>
          <a:lstStyle/>
          <a:p>
            <a:pPr algn="just">
              <a:lnSpc>
                <a:spcPct val="100000"/>
              </a:lnSpc>
              <a:defRPr/>
            </a:pPr>
            <a:r>
              <a:rPr lang="tr-TR" sz="3200" b="1" dirty="0">
                <a:cs typeface="Arial" pitchFamily="34" charset="0"/>
              </a:rPr>
              <a:t>GÖRÜŞÜLEN TARAFLARA ÖRNEKLER</a:t>
            </a:r>
          </a:p>
          <a:p>
            <a:pPr marL="342900" indent="-342900" algn="just">
              <a:lnSpc>
                <a:spcPct val="100000"/>
              </a:lnSpc>
              <a:buFont typeface="Arial" panose="020B0604020202020204" pitchFamily="34" charset="0"/>
              <a:buChar char="•"/>
              <a:defRPr/>
            </a:pPr>
            <a:endParaRPr lang="tr-TR" sz="2600" dirty="0">
              <a:cs typeface="Arial" pitchFamily="34" charset="0"/>
            </a:endParaRPr>
          </a:p>
          <a:p>
            <a:pPr marL="342900" lvl="0" indent="-342900" algn="just">
              <a:lnSpc>
                <a:spcPct val="100000"/>
              </a:lnSpc>
              <a:buFont typeface="Arial" panose="020B0604020202020204" pitchFamily="34" charset="0"/>
              <a:buChar char="•"/>
              <a:defRPr/>
            </a:pPr>
            <a:r>
              <a:rPr lang="tr-TR" sz="3300" dirty="0">
                <a:cs typeface="Arial" pitchFamily="34" charset="0"/>
              </a:rPr>
              <a:t>Organizasyon / Firma Yönetimi</a:t>
            </a:r>
          </a:p>
          <a:p>
            <a:pPr marL="342900" lvl="0" indent="-342900" algn="just">
              <a:lnSpc>
                <a:spcPct val="100000"/>
              </a:lnSpc>
              <a:buFont typeface="Arial" panose="020B0604020202020204" pitchFamily="34" charset="0"/>
              <a:buChar char="•"/>
              <a:defRPr/>
            </a:pPr>
            <a:r>
              <a:rPr lang="tr-TR" sz="3300" dirty="0">
                <a:cs typeface="Arial" pitchFamily="34" charset="0"/>
              </a:rPr>
              <a:t>Kalite Kontrol </a:t>
            </a:r>
          </a:p>
          <a:p>
            <a:pPr marL="342900" lvl="0" indent="-342900" algn="just">
              <a:lnSpc>
                <a:spcPct val="100000"/>
              </a:lnSpc>
              <a:buFont typeface="Arial" panose="020B0604020202020204" pitchFamily="34" charset="0"/>
              <a:buChar char="•"/>
              <a:defRPr/>
            </a:pPr>
            <a:r>
              <a:rPr lang="tr-TR" sz="3300" dirty="0">
                <a:cs typeface="Arial" pitchFamily="34" charset="0"/>
              </a:rPr>
              <a:t>Departman Müdürleri</a:t>
            </a:r>
          </a:p>
          <a:p>
            <a:pPr marL="342900" lvl="0" indent="-342900" algn="just">
              <a:lnSpc>
                <a:spcPct val="100000"/>
              </a:lnSpc>
              <a:buFont typeface="Arial" panose="020B0604020202020204" pitchFamily="34" charset="0"/>
              <a:buChar char="•"/>
              <a:defRPr/>
            </a:pPr>
            <a:r>
              <a:rPr lang="tr-TR" sz="3300" dirty="0" err="1">
                <a:cs typeface="Arial" pitchFamily="34" charset="0"/>
              </a:rPr>
              <a:t>Dokümante</a:t>
            </a:r>
            <a:r>
              <a:rPr lang="tr-TR" sz="3300" dirty="0">
                <a:cs typeface="Arial" pitchFamily="34" charset="0"/>
              </a:rPr>
              <a:t> Edilmiş Bilgi Kontrol Departmanları</a:t>
            </a:r>
          </a:p>
          <a:p>
            <a:pPr marL="342900" lvl="0" indent="-342900" algn="just">
              <a:lnSpc>
                <a:spcPct val="100000"/>
              </a:lnSpc>
              <a:buFont typeface="Arial" panose="020B0604020202020204" pitchFamily="34" charset="0"/>
              <a:buChar char="•"/>
              <a:defRPr/>
            </a:pPr>
            <a:r>
              <a:rPr lang="tr-TR" sz="3300" dirty="0">
                <a:cs typeface="Arial" pitchFamily="34" charset="0"/>
              </a:rPr>
              <a:t>Araştırma ve Geliştirme</a:t>
            </a:r>
          </a:p>
          <a:p>
            <a:pPr marL="342900" lvl="0" indent="-342900" algn="just">
              <a:lnSpc>
                <a:spcPct val="100000"/>
              </a:lnSpc>
              <a:buFont typeface="Arial" panose="020B0604020202020204" pitchFamily="34" charset="0"/>
              <a:buChar char="•"/>
              <a:defRPr/>
            </a:pPr>
            <a:r>
              <a:rPr lang="tr-TR" sz="3300" dirty="0">
                <a:cs typeface="Arial" pitchFamily="34" charset="0"/>
              </a:rPr>
              <a:t>Üretim, Mühendislik</a:t>
            </a:r>
          </a:p>
          <a:p>
            <a:pPr marL="342900" lvl="0" indent="-342900" algn="just">
              <a:lnSpc>
                <a:spcPct val="100000"/>
              </a:lnSpc>
              <a:buFont typeface="Arial" panose="020B0604020202020204" pitchFamily="34" charset="0"/>
              <a:buChar char="•"/>
              <a:defRPr/>
            </a:pPr>
            <a:r>
              <a:rPr lang="tr-TR" sz="3300" dirty="0">
                <a:cs typeface="Arial" pitchFamily="34" charset="0"/>
              </a:rPr>
              <a:t>İşletme Çalışanları (Fabrika, İdare/Yönetim)</a:t>
            </a:r>
          </a:p>
          <a:p>
            <a:pPr marL="342900" lvl="0" indent="-342900" algn="just">
              <a:lnSpc>
                <a:spcPct val="100000"/>
              </a:lnSpc>
              <a:buFont typeface="Arial" panose="020B0604020202020204" pitchFamily="34" charset="0"/>
              <a:buChar char="•"/>
              <a:defRPr/>
            </a:pPr>
            <a:r>
              <a:rPr lang="tr-TR" sz="3300" dirty="0">
                <a:cs typeface="Arial" pitchFamily="34" charset="0"/>
              </a:rPr>
              <a:t>İnsan Kaynakları ve Eğitim</a:t>
            </a:r>
          </a:p>
          <a:p>
            <a:pPr marL="342900" lvl="0" indent="-342900" algn="just">
              <a:lnSpc>
                <a:spcPct val="100000"/>
              </a:lnSpc>
              <a:buFont typeface="Arial" panose="020B0604020202020204" pitchFamily="34" charset="0"/>
              <a:buChar char="•"/>
              <a:defRPr/>
            </a:pPr>
            <a:r>
              <a:rPr lang="tr-TR" sz="3300" dirty="0">
                <a:cs typeface="Arial" pitchFamily="34" charset="0"/>
              </a:rPr>
              <a:t>Müteahhit Yönetim ve </a:t>
            </a:r>
            <a:r>
              <a:rPr lang="tr-TR" sz="3300" dirty="0" err="1">
                <a:cs typeface="Arial" pitchFamily="34" charset="0"/>
              </a:rPr>
              <a:t>Satınalma</a:t>
            </a:r>
            <a:endParaRPr lang="tr-TR" sz="3300" dirty="0">
              <a:cs typeface="Arial" pitchFamily="34" charset="0"/>
            </a:endParaRPr>
          </a:p>
          <a:p>
            <a:pPr marL="342900" lvl="0" indent="-342900" algn="just">
              <a:lnSpc>
                <a:spcPct val="100000"/>
              </a:lnSpc>
              <a:buFont typeface="Arial" panose="020B0604020202020204" pitchFamily="34" charset="0"/>
              <a:buChar char="•"/>
              <a:defRPr/>
            </a:pPr>
            <a:r>
              <a:rPr lang="tr-TR" sz="3300" dirty="0">
                <a:cs typeface="Arial" pitchFamily="34" charset="0"/>
              </a:rPr>
              <a:t>Güvenlik</a:t>
            </a:r>
          </a:p>
          <a:p>
            <a:pPr marL="342900" lvl="0" indent="-342900" algn="just">
              <a:lnSpc>
                <a:spcPct val="100000"/>
              </a:lnSpc>
              <a:buFont typeface="Arial" panose="020B0604020202020204" pitchFamily="34" charset="0"/>
              <a:buChar char="•"/>
              <a:defRPr/>
            </a:pPr>
            <a:r>
              <a:rPr lang="tr-TR" sz="3300" dirty="0">
                <a:cs typeface="Arial" pitchFamily="34" charset="0"/>
              </a:rPr>
              <a:t>Depolar </a:t>
            </a:r>
          </a:p>
          <a:p>
            <a:pPr marL="342900" indent="-342900" algn="just">
              <a:lnSpc>
                <a:spcPct val="80000"/>
              </a:lnSpc>
              <a:buClr>
                <a:srgbClr val="3333CC"/>
              </a:buClr>
              <a:buFont typeface="Arial" panose="020B0604020202020204" pitchFamily="34" charset="0"/>
              <a:buChar char="•"/>
              <a:defRPr/>
            </a:pPr>
            <a:endParaRPr lang="tr-TR" sz="1900" dirty="0">
              <a:cs typeface="Arial" pitchFamily="34" charset="0"/>
            </a:endParaRPr>
          </a:p>
          <a:p>
            <a:endParaRPr lang="tr-TR" dirty="0"/>
          </a:p>
        </p:txBody>
      </p:sp>
      <p:pic>
        <p:nvPicPr>
          <p:cNvPr id="4" name="Picture 9" descr="C:\Users\W7\AppData\Local\Microsoft\Windows\Temporary Internet Files\Content.IE5\3QCY8RLC\MC9004419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4886" y="2649421"/>
            <a:ext cx="2520057" cy="252901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6044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İLETİŞİM</a:t>
            </a:r>
          </a:p>
        </p:txBody>
      </p:sp>
      <p:sp>
        <p:nvSpPr>
          <p:cNvPr id="3" name="İçerik Yer Tutucusu 2"/>
          <p:cNvSpPr>
            <a:spLocks noGrp="1"/>
          </p:cNvSpPr>
          <p:nvPr>
            <p:ph idx="1"/>
          </p:nvPr>
        </p:nvSpPr>
        <p:spPr/>
        <p:txBody>
          <a:bodyPr>
            <a:normAutofit/>
          </a:bodyPr>
          <a:lstStyle/>
          <a:p>
            <a:pPr algn="just">
              <a:spcBef>
                <a:spcPct val="0"/>
              </a:spcBef>
              <a:buClr>
                <a:srgbClr val="00B0F0"/>
              </a:buClr>
            </a:pPr>
            <a:r>
              <a:rPr lang="tr-TR" b="1" dirty="0">
                <a:latin typeface="Arial" pitchFamily="34" charset="0"/>
                <a:cs typeface="Arial" pitchFamily="34" charset="0"/>
              </a:rPr>
              <a:t> </a:t>
            </a:r>
            <a:endParaRPr lang="tr-TR" dirty="0">
              <a:latin typeface="Arial" pitchFamily="34" charset="0"/>
              <a:cs typeface="Arial" pitchFamily="34" charset="0"/>
            </a:endParaRPr>
          </a:p>
          <a:p>
            <a:pPr algn="just">
              <a:buClr>
                <a:srgbClr val="00B0F0"/>
              </a:buClr>
            </a:pPr>
            <a:r>
              <a:rPr lang="tr-TR" dirty="0">
                <a:cs typeface="Arial" pitchFamily="34" charset="0"/>
              </a:rPr>
              <a:t>Tetkikçinin yaptığı işin asıl kısmının iletişim olduğunu görmesi ve kabul etmesi çok önemlidir. İletişim kurmayı engelleyecek çeşitli tutum ve davranışlardan kaçınmak gerekir. Bunu sağlamanın çeşitli yolları mevcuttur. </a:t>
            </a:r>
          </a:p>
          <a:p>
            <a:pPr algn="just" defTabSz="361950">
              <a:buClr>
                <a:srgbClr val="00B0F0"/>
              </a:buClr>
            </a:pPr>
            <a:endParaRPr lang="tr-TR" b="1" dirty="0">
              <a:cs typeface="Arial" pitchFamily="34" charset="0"/>
            </a:endParaRPr>
          </a:p>
          <a:p>
            <a:pPr algn="just" defTabSz="361950">
              <a:buClr>
                <a:srgbClr val="00B0F0"/>
              </a:buClr>
            </a:pPr>
            <a:r>
              <a:rPr lang="tr-TR" b="1" dirty="0">
                <a:cs typeface="Arial" pitchFamily="34" charset="0"/>
              </a:rPr>
              <a:t>Bunlardan bazıları:</a:t>
            </a:r>
          </a:p>
          <a:p>
            <a:pPr marL="342900" indent="-342900" algn="just">
              <a:buFont typeface="Arial" panose="020B0604020202020204" pitchFamily="34" charset="0"/>
              <a:buChar char="•"/>
            </a:pPr>
            <a:r>
              <a:rPr lang="tr-TR" dirty="0">
                <a:cs typeface="Arial" pitchFamily="34" charset="0"/>
              </a:rPr>
              <a:t> Her durumda, sakin ve nazik olmak</a:t>
            </a:r>
          </a:p>
          <a:p>
            <a:pPr marL="342900" indent="-342900" algn="just">
              <a:buFont typeface="Arial" panose="020B0604020202020204" pitchFamily="34" charset="0"/>
              <a:buChar char="•"/>
            </a:pPr>
            <a:r>
              <a:rPr lang="tr-TR" dirty="0">
                <a:cs typeface="Arial" pitchFamily="34" charset="0"/>
              </a:rPr>
              <a:t> Hazırlıklı, kararlı olmak</a:t>
            </a:r>
          </a:p>
          <a:p>
            <a:pPr marL="342900" indent="-342900" algn="just">
              <a:buFont typeface="Arial" panose="020B0604020202020204" pitchFamily="34" charset="0"/>
              <a:buChar char="•"/>
            </a:pPr>
            <a:r>
              <a:rPr lang="tr-TR" dirty="0">
                <a:cs typeface="Arial" pitchFamily="34" charset="0"/>
              </a:rPr>
              <a:t> Yaptığı işle ilgilenmek</a:t>
            </a:r>
          </a:p>
          <a:p>
            <a:pPr marL="342900" indent="-342900" algn="just">
              <a:buFont typeface="Arial" panose="020B0604020202020204" pitchFamily="34" charset="0"/>
              <a:buChar char="•"/>
            </a:pPr>
            <a:r>
              <a:rPr lang="tr-TR" dirty="0">
                <a:cs typeface="Arial" pitchFamily="34" charset="0"/>
              </a:rPr>
              <a:t> İyi muhakeme yapmak </a:t>
            </a:r>
          </a:p>
          <a:p>
            <a:pPr marL="342900" indent="-342900" algn="just">
              <a:buFont typeface="Arial" panose="020B0604020202020204" pitchFamily="34" charset="0"/>
              <a:buChar char="•"/>
            </a:pPr>
            <a:r>
              <a:rPr lang="tr-TR" dirty="0">
                <a:cs typeface="Arial" pitchFamily="34" charset="0"/>
              </a:rPr>
              <a:t>Gerekli durumlarda toleranslı davranabilmek</a:t>
            </a:r>
          </a:p>
          <a:p>
            <a:endParaRPr lang="tr-TR" dirty="0"/>
          </a:p>
        </p:txBody>
      </p:sp>
      <p:pic>
        <p:nvPicPr>
          <p:cNvPr id="4" name="Picture 2" descr="C:\Users\msezer\Desktop\imagesCAZV46C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2457" y="3858546"/>
            <a:ext cx="1713114" cy="171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1664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İLETİŞİM</a:t>
            </a:r>
          </a:p>
        </p:txBody>
      </p:sp>
      <p:sp>
        <p:nvSpPr>
          <p:cNvPr id="3" name="İçerik Yer Tutucusu 2"/>
          <p:cNvSpPr>
            <a:spLocks noGrp="1"/>
          </p:cNvSpPr>
          <p:nvPr>
            <p:ph idx="1"/>
          </p:nvPr>
        </p:nvSpPr>
        <p:spPr/>
        <p:txBody>
          <a:bodyPr>
            <a:normAutofit/>
          </a:bodyPr>
          <a:lstStyle/>
          <a:p>
            <a:pPr algn="just">
              <a:spcBef>
                <a:spcPct val="0"/>
              </a:spcBef>
              <a:buClr>
                <a:srgbClr val="00B0F0"/>
              </a:buClr>
            </a:pPr>
            <a:r>
              <a:rPr lang="tr-TR" b="1" dirty="0">
                <a:cs typeface="Arial" pitchFamily="34" charset="0"/>
              </a:rPr>
              <a:t> </a:t>
            </a:r>
            <a:endParaRPr lang="tr-TR" dirty="0">
              <a:cs typeface="Arial" pitchFamily="34" charset="0"/>
            </a:endParaRPr>
          </a:p>
          <a:p>
            <a:pPr algn="just" defTabSz="338138">
              <a:spcBef>
                <a:spcPct val="0"/>
              </a:spcBef>
              <a:buClr>
                <a:srgbClr val="00B0F0"/>
              </a:buClr>
            </a:pPr>
            <a:endParaRPr lang="tr-TR" b="1" dirty="0">
              <a:cs typeface="Arial" pitchFamily="34" charset="0"/>
            </a:endParaRPr>
          </a:p>
          <a:p>
            <a:pPr algn="just" defTabSz="338138">
              <a:spcBef>
                <a:spcPct val="0"/>
              </a:spcBef>
              <a:buClr>
                <a:srgbClr val="00B0F0"/>
              </a:buClr>
            </a:pPr>
            <a:r>
              <a:rPr lang="tr-TR" b="1" dirty="0">
                <a:cs typeface="Arial" pitchFamily="34" charset="0"/>
              </a:rPr>
              <a:t>İLETİŞİMİ BOZAN DAVRANIŞLAR:</a:t>
            </a:r>
          </a:p>
          <a:p>
            <a:pPr algn="just" defTabSz="338138">
              <a:spcBef>
                <a:spcPct val="0"/>
              </a:spcBef>
              <a:buClr>
                <a:srgbClr val="00B0F0"/>
              </a:buClr>
            </a:pPr>
            <a:endParaRPr lang="tr-TR" b="1" dirty="0">
              <a:cs typeface="Arial" pitchFamily="34" charset="0"/>
            </a:endParaRPr>
          </a:p>
          <a:p>
            <a:pPr marL="342900" lvl="2" indent="-342900">
              <a:lnSpc>
                <a:spcPct val="100000"/>
              </a:lnSpc>
              <a:spcBef>
                <a:spcPts val="1000"/>
              </a:spcBef>
              <a:defRPr/>
            </a:pPr>
            <a:r>
              <a:rPr lang="tr-TR" dirty="0">
                <a:solidFill>
                  <a:schemeClr val="tx2">
                    <a:lumMod val="75000"/>
                  </a:schemeClr>
                </a:solidFill>
                <a:cs typeface="Arial" pitchFamily="34" charset="0"/>
              </a:rPr>
              <a:t>Pasif, ısrarcı, saldırgan olmak</a:t>
            </a:r>
          </a:p>
          <a:p>
            <a:pPr marL="342900" lvl="2" indent="-342900">
              <a:lnSpc>
                <a:spcPct val="100000"/>
              </a:lnSpc>
              <a:spcBef>
                <a:spcPts val="1000"/>
              </a:spcBef>
              <a:defRPr/>
            </a:pPr>
            <a:r>
              <a:rPr lang="tr-TR" dirty="0">
                <a:solidFill>
                  <a:schemeClr val="tx2">
                    <a:lumMod val="75000"/>
                  </a:schemeClr>
                </a:solidFill>
                <a:cs typeface="Arial" pitchFamily="34" charset="0"/>
              </a:rPr>
              <a:t>Başkalarının fikirlerine tahammül edememek</a:t>
            </a:r>
          </a:p>
          <a:p>
            <a:pPr marL="342900" lvl="2" indent="-342900">
              <a:lnSpc>
                <a:spcPct val="100000"/>
              </a:lnSpc>
              <a:spcBef>
                <a:spcPts val="1000"/>
              </a:spcBef>
              <a:defRPr/>
            </a:pPr>
            <a:r>
              <a:rPr lang="tr-TR" dirty="0">
                <a:solidFill>
                  <a:schemeClr val="tx2">
                    <a:lumMod val="75000"/>
                  </a:schemeClr>
                </a:solidFill>
                <a:cs typeface="Arial" pitchFamily="34" charset="0"/>
              </a:rPr>
              <a:t>Sürekli kendisinden bahsetmek, isteklerini, görüşlerini açıklamak</a:t>
            </a:r>
          </a:p>
          <a:p>
            <a:pPr marL="342900" lvl="2" indent="-342900">
              <a:lnSpc>
                <a:spcPct val="100000"/>
              </a:lnSpc>
              <a:spcBef>
                <a:spcPts val="1000"/>
              </a:spcBef>
              <a:defRPr/>
            </a:pPr>
            <a:r>
              <a:rPr lang="tr-TR" dirty="0">
                <a:solidFill>
                  <a:schemeClr val="tx2">
                    <a:lumMod val="75000"/>
                  </a:schemeClr>
                </a:solidFill>
                <a:cs typeface="Arial" pitchFamily="34" charset="0"/>
              </a:rPr>
              <a:t>İnanç ve kültürel değerlere aykırı hareket etmek</a:t>
            </a:r>
          </a:p>
          <a:p>
            <a:pPr marL="342900" lvl="2" indent="-342900">
              <a:lnSpc>
                <a:spcPct val="100000"/>
              </a:lnSpc>
              <a:spcBef>
                <a:spcPts val="1000"/>
              </a:spcBef>
              <a:defRPr/>
            </a:pPr>
            <a:r>
              <a:rPr lang="tr-TR" dirty="0">
                <a:solidFill>
                  <a:schemeClr val="tx2">
                    <a:lumMod val="75000"/>
                  </a:schemeClr>
                </a:solidFill>
                <a:cs typeface="Arial" pitchFamily="34" charset="0"/>
              </a:rPr>
              <a:t>Din, siyaset, </a:t>
            </a:r>
            <a:r>
              <a:rPr lang="tr-TR" dirty="0" err="1">
                <a:solidFill>
                  <a:schemeClr val="tx2">
                    <a:lumMod val="75000"/>
                  </a:schemeClr>
                </a:solidFill>
                <a:cs typeface="Arial" pitchFamily="34" charset="0"/>
              </a:rPr>
              <a:t>hemşehricilik</a:t>
            </a:r>
            <a:r>
              <a:rPr lang="tr-TR" dirty="0">
                <a:solidFill>
                  <a:schemeClr val="tx2">
                    <a:lumMod val="75000"/>
                  </a:schemeClr>
                </a:solidFill>
                <a:cs typeface="Arial" pitchFamily="34" charset="0"/>
              </a:rPr>
              <a:t> ve futbol konularına girmek</a:t>
            </a:r>
          </a:p>
          <a:p>
            <a:endParaRPr lang="tr-TR" dirty="0"/>
          </a:p>
        </p:txBody>
      </p:sp>
      <p:pic>
        <p:nvPicPr>
          <p:cNvPr id="5" name="Picture 2" descr="C:\Users\msezer\Desktop\imagesCAEXITQ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644469"/>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029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TETKİKİN UYGULANMASI</a:t>
            </a:r>
          </a:p>
        </p:txBody>
      </p:sp>
      <p:sp>
        <p:nvSpPr>
          <p:cNvPr id="3" name="İçerik Yer Tutucusu 2"/>
          <p:cNvSpPr>
            <a:spLocks noGrp="1"/>
          </p:cNvSpPr>
          <p:nvPr>
            <p:ph idx="1"/>
          </p:nvPr>
        </p:nvSpPr>
        <p:spPr>
          <a:xfrm>
            <a:off x="541564" y="1792968"/>
            <a:ext cx="7886700" cy="4351338"/>
          </a:xfrm>
        </p:spPr>
        <p:txBody>
          <a:bodyPr/>
          <a:lstStyle/>
          <a:p>
            <a:pPr algn="just">
              <a:spcBef>
                <a:spcPct val="0"/>
              </a:spcBef>
              <a:defRPr/>
            </a:pPr>
            <a:endParaRPr lang="tr-TR" dirty="0">
              <a:cs typeface="Arial" pitchFamily="34" charset="0"/>
            </a:endParaRPr>
          </a:p>
          <a:p>
            <a:pPr marL="685800" lvl="2" indent="-342900" algn="just">
              <a:spcBef>
                <a:spcPts val="360"/>
              </a:spcBef>
            </a:pPr>
            <a:r>
              <a:rPr lang="tr-TR" dirty="0" err="1">
                <a:cs typeface="Arial" pitchFamily="34" charset="0"/>
              </a:rPr>
              <a:t>Dokümante</a:t>
            </a:r>
            <a:r>
              <a:rPr lang="tr-TR" dirty="0">
                <a:cs typeface="Arial" pitchFamily="34" charset="0"/>
              </a:rPr>
              <a:t> edilmiş bilgiden, soru listelerinden faydalanın, </a:t>
            </a:r>
          </a:p>
          <a:p>
            <a:pPr marL="685800" lvl="2" indent="-342900" algn="just">
              <a:spcBef>
                <a:spcPts val="360"/>
              </a:spcBef>
            </a:pPr>
            <a:r>
              <a:rPr lang="tr-TR" dirty="0">
                <a:cs typeface="Arial" pitchFamily="34" charset="0"/>
              </a:rPr>
              <a:t>Açık ve anlaşılabilir sorular sorun,</a:t>
            </a:r>
          </a:p>
          <a:p>
            <a:pPr marL="685800" lvl="2" indent="-342900" algn="just">
              <a:spcBef>
                <a:spcPts val="360"/>
              </a:spcBef>
            </a:pPr>
            <a:r>
              <a:rPr lang="tr-TR" dirty="0">
                <a:cs typeface="Arial" pitchFamily="34" charset="0"/>
              </a:rPr>
              <a:t>Not tutun,</a:t>
            </a:r>
          </a:p>
          <a:p>
            <a:pPr marL="685800" lvl="2" indent="-342900" algn="just">
              <a:spcBef>
                <a:spcPts val="360"/>
              </a:spcBef>
            </a:pPr>
            <a:r>
              <a:rPr lang="tr-TR" dirty="0">
                <a:cs typeface="Arial" pitchFamily="34" charset="0"/>
              </a:rPr>
              <a:t>Olayları gözlemleyin,</a:t>
            </a:r>
          </a:p>
          <a:p>
            <a:pPr marL="685800" lvl="2" indent="-342900" algn="just">
              <a:spcBef>
                <a:spcPts val="360"/>
              </a:spcBef>
            </a:pPr>
            <a:r>
              <a:rPr lang="tr-TR" dirty="0">
                <a:cs typeface="Arial" pitchFamily="34" charset="0"/>
              </a:rPr>
              <a:t>Objektif delillere ulaşmaya çalışın.</a:t>
            </a:r>
          </a:p>
          <a:p>
            <a:pPr marL="342900" lvl="2" indent="0" algn="just">
              <a:spcBef>
                <a:spcPts val="360"/>
              </a:spcBef>
              <a:buClr>
                <a:srgbClr val="00B0F0"/>
              </a:buClr>
              <a:buNone/>
            </a:pPr>
            <a:endParaRPr lang="tr-TR" b="1" dirty="0">
              <a:cs typeface="Arial" pitchFamily="34" charset="0"/>
            </a:endParaRPr>
          </a:p>
          <a:p>
            <a:pPr marL="342900" lvl="2" indent="0" algn="just">
              <a:spcBef>
                <a:spcPts val="360"/>
              </a:spcBef>
              <a:buClr>
                <a:srgbClr val="00B0F0"/>
              </a:buClr>
              <a:buNone/>
            </a:pPr>
            <a:r>
              <a:rPr lang="tr-TR" b="1" dirty="0">
                <a:solidFill>
                  <a:srgbClr val="0070C0"/>
                </a:solidFill>
                <a:cs typeface="Arial" pitchFamily="34" charset="0"/>
              </a:rPr>
              <a:t>SOR</a:t>
            </a:r>
            <a:r>
              <a:rPr lang="tr-TR" b="1" dirty="0">
                <a:cs typeface="Arial" pitchFamily="34" charset="0"/>
              </a:rPr>
              <a:t> 			</a:t>
            </a:r>
            <a:r>
              <a:rPr lang="tr-TR" b="1" dirty="0">
                <a:solidFill>
                  <a:srgbClr val="C00000"/>
                </a:solidFill>
                <a:cs typeface="Arial" pitchFamily="34" charset="0"/>
              </a:rPr>
              <a:t>DİNLE</a:t>
            </a:r>
            <a:r>
              <a:rPr lang="tr-TR" b="1" dirty="0">
                <a:cs typeface="Arial" pitchFamily="34" charset="0"/>
              </a:rPr>
              <a:t> 			</a:t>
            </a:r>
            <a:r>
              <a:rPr lang="tr-TR" b="1" dirty="0">
                <a:solidFill>
                  <a:schemeClr val="accent6">
                    <a:lumMod val="75000"/>
                  </a:schemeClr>
                </a:solidFill>
                <a:cs typeface="Arial" pitchFamily="34" charset="0"/>
              </a:rPr>
              <a:t>GÖR</a:t>
            </a:r>
          </a:p>
          <a:p>
            <a:pPr marL="342900" lvl="2" indent="0" algn="just">
              <a:spcBef>
                <a:spcPts val="360"/>
              </a:spcBef>
              <a:buClr>
                <a:srgbClr val="00B0F0"/>
              </a:buClr>
              <a:buNone/>
            </a:pPr>
            <a:endParaRPr lang="tr-TR" b="1" dirty="0">
              <a:cs typeface="Arial" pitchFamily="34" charset="0"/>
            </a:endParaRPr>
          </a:p>
          <a:p>
            <a:pPr marL="342900" lvl="2" indent="0" algn="just">
              <a:spcBef>
                <a:spcPts val="360"/>
              </a:spcBef>
              <a:buClr>
                <a:srgbClr val="00B0F0"/>
              </a:buClr>
              <a:buNone/>
            </a:pPr>
            <a:r>
              <a:rPr lang="tr-TR" b="1" dirty="0">
                <a:cs typeface="Arial" pitchFamily="34" charset="0"/>
              </a:rPr>
              <a:t>			</a:t>
            </a:r>
          </a:p>
          <a:p>
            <a:pPr marL="342900" lvl="2" indent="0" algn="just">
              <a:spcBef>
                <a:spcPts val="360"/>
              </a:spcBef>
              <a:buClr>
                <a:srgbClr val="00B0F0"/>
              </a:buClr>
              <a:buNone/>
            </a:pPr>
            <a:r>
              <a:rPr lang="tr-TR" b="1" dirty="0">
                <a:cs typeface="Arial" pitchFamily="34" charset="0"/>
              </a:rPr>
              <a:t>						</a:t>
            </a:r>
            <a:endParaRPr lang="tr-TR" dirty="0"/>
          </a:p>
        </p:txBody>
      </p:sp>
      <p:pic>
        <p:nvPicPr>
          <p:cNvPr id="1026" name="Picture 2" descr="C:\Users\msezer\Desktop\s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086" y="4932858"/>
            <a:ext cx="1321580" cy="97808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sezer\Desktop\din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622" y="4932858"/>
            <a:ext cx="1234849" cy="9780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sezer\Desktop\imagesCAFSPAL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932858"/>
            <a:ext cx="1233148" cy="97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255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altLang="tr-TR" b="1" dirty="0"/>
              <a:t>TETKİK BULGULARI</a:t>
            </a:r>
            <a:endParaRPr lang="tr-TR" altLang="zh-CN" dirty="0"/>
          </a:p>
          <a:p>
            <a:endParaRPr lang="tr-TR" altLang="zh-CN" dirty="0"/>
          </a:p>
          <a:p>
            <a:r>
              <a:rPr lang="tr-TR" altLang="zh-CN" dirty="0"/>
              <a:t>Tetkik kriterleri ile tetkik delillerinin karşılaştırılması için değerlendirme sonuçları</a:t>
            </a:r>
          </a:p>
          <a:p>
            <a:endParaRPr lang="en-US" altLang="zh-CN" dirty="0">
              <a:ea typeface="SimSun" pitchFamily="2" charset="-122"/>
            </a:endParaRPr>
          </a:p>
          <a:p>
            <a:pPr marL="342900" indent="-342900">
              <a:buClr>
                <a:schemeClr val="tx1"/>
              </a:buClr>
              <a:buFont typeface="Wingdings" panose="05000000000000000000" pitchFamily="2" charset="2"/>
              <a:buChar char="§"/>
            </a:pPr>
            <a:r>
              <a:rPr lang="tr-TR" altLang="zh-CN" dirty="0"/>
              <a:t>Tetkik bulguları uygunluk veya uygunsuzluğa işaret eder. </a:t>
            </a:r>
            <a:endParaRPr lang="en-US" altLang="zh-CN" dirty="0">
              <a:ea typeface="SimSun" pitchFamily="2" charset="-122"/>
            </a:endParaRPr>
          </a:p>
          <a:p>
            <a:pPr marL="342900" indent="-342900">
              <a:buClr>
                <a:schemeClr val="tx1"/>
              </a:buClr>
              <a:buFont typeface="Wingdings" panose="05000000000000000000" pitchFamily="2" charset="2"/>
              <a:buChar char="§"/>
            </a:pPr>
            <a:r>
              <a:rPr lang="tr-TR" altLang="zh-CN" dirty="0"/>
              <a:t>Eğer tetkik kriterleri yasal veya diğer şartlardan seçilirse, tetkik bulgusu uygunluk veya yasal şartlara aykırılık olarak adlandırılır. </a:t>
            </a:r>
          </a:p>
          <a:p>
            <a:endParaRPr lang="tr-TR" dirty="0"/>
          </a:p>
        </p:txBody>
      </p:sp>
    </p:spTree>
    <p:extLst>
      <p:ext uri="{BB962C8B-B14F-4D97-AF65-F5344CB8AC3E}">
        <p14:creationId xmlns:p14="http://schemas.microsoft.com/office/powerpoint/2010/main" val="41890396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BİR TETKİKÇİ NE YAPMALI?</a:t>
            </a:r>
          </a:p>
        </p:txBody>
      </p:sp>
      <p:sp>
        <p:nvSpPr>
          <p:cNvPr id="3" name="İçerik Yer Tutucusu 2"/>
          <p:cNvSpPr>
            <a:spLocks noGrp="1"/>
          </p:cNvSpPr>
          <p:nvPr>
            <p:ph idx="1"/>
          </p:nvPr>
        </p:nvSpPr>
        <p:spPr/>
        <p:txBody>
          <a:bodyPr/>
          <a:lstStyle/>
          <a:p>
            <a:pPr>
              <a:spcBef>
                <a:spcPct val="0"/>
              </a:spcBef>
              <a:defRPr/>
            </a:pPr>
            <a:r>
              <a:rPr lang="tr-TR" b="1" dirty="0">
                <a:cs typeface="Arial" pitchFamily="34" charset="0"/>
              </a:rPr>
              <a:t> </a:t>
            </a:r>
          </a:p>
          <a:p>
            <a:pPr marL="342900" indent="-342900">
              <a:buFont typeface="Arial" panose="020B0604020202020204" pitchFamily="34" charset="0"/>
              <a:buChar char="•"/>
            </a:pPr>
            <a:r>
              <a:rPr lang="tr-TR" b="1" dirty="0">
                <a:cs typeface="Arial" pitchFamily="34" charset="0"/>
              </a:rPr>
              <a:t>HAZIRLIKLI	</a:t>
            </a:r>
            <a:r>
              <a:rPr lang="tr-TR" dirty="0">
                <a:cs typeface="Arial" pitchFamily="34" charset="0"/>
              </a:rPr>
              <a:t>	: Tetkikle ilgili konularda		</a:t>
            </a:r>
          </a:p>
          <a:p>
            <a:pPr marL="342900" indent="-342900">
              <a:buFont typeface="Arial" panose="020B0604020202020204" pitchFamily="34" charset="0"/>
              <a:buChar char="•"/>
            </a:pPr>
            <a:r>
              <a:rPr lang="tr-TR" b="1" dirty="0">
                <a:cs typeface="Arial" pitchFamily="34" charset="0"/>
              </a:rPr>
              <a:t>ÖĞRENMİŞ</a:t>
            </a:r>
            <a:r>
              <a:rPr lang="tr-TR" dirty="0">
                <a:cs typeface="Arial" pitchFamily="34" charset="0"/>
              </a:rPr>
              <a:t>		: Tetkik edilen hakkında		</a:t>
            </a:r>
          </a:p>
          <a:p>
            <a:pPr marL="342900" indent="-342900">
              <a:buFont typeface="Arial" panose="020B0604020202020204" pitchFamily="34" charset="0"/>
              <a:buChar char="•"/>
            </a:pPr>
            <a:r>
              <a:rPr lang="tr-TR" b="1" dirty="0">
                <a:cs typeface="Arial" pitchFamily="34" charset="0"/>
              </a:rPr>
              <a:t>KONTROLLÜ		</a:t>
            </a:r>
            <a:r>
              <a:rPr lang="tr-TR" dirty="0">
                <a:cs typeface="Arial" pitchFamily="34" charset="0"/>
              </a:rPr>
              <a:t>: Tetkiki kontrol altında tutmalı</a:t>
            </a:r>
          </a:p>
          <a:p>
            <a:pPr marL="342900" indent="-342900">
              <a:buFont typeface="Arial" panose="020B0604020202020204" pitchFamily="34" charset="0"/>
              <a:buChar char="•"/>
            </a:pPr>
            <a:r>
              <a:rPr lang="tr-TR" b="1" dirty="0">
                <a:cs typeface="Arial" pitchFamily="34" charset="0"/>
              </a:rPr>
              <a:t>YARDIMCI</a:t>
            </a:r>
            <a:r>
              <a:rPr lang="tr-TR" dirty="0">
                <a:cs typeface="Arial" pitchFamily="34" charset="0"/>
              </a:rPr>
              <a:t>		: Yanlış anlama veya yorum olduğunda</a:t>
            </a:r>
          </a:p>
          <a:p>
            <a:pPr marL="342900" indent="-342900">
              <a:buFont typeface="Arial" panose="020B0604020202020204" pitchFamily="34" charset="0"/>
              <a:buChar char="•"/>
            </a:pPr>
            <a:r>
              <a:rPr lang="tr-TR" b="1" dirty="0">
                <a:cs typeface="Arial" pitchFamily="34" charset="0"/>
              </a:rPr>
              <a:t>DİNLEYİCİ</a:t>
            </a:r>
            <a:r>
              <a:rPr lang="tr-TR" dirty="0">
                <a:cs typeface="Arial" pitchFamily="34" charset="0"/>
              </a:rPr>
              <a:t>		: Tetkik edilenin anlattıklarını</a:t>
            </a:r>
          </a:p>
          <a:p>
            <a:pPr marL="342900" indent="-342900">
              <a:buFont typeface="Arial" panose="020B0604020202020204" pitchFamily="34" charset="0"/>
              <a:buChar char="•"/>
            </a:pPr>
            <a:r>
              <a:rPr lang="tr-TR" b="1" dirty="0">
                <a:cs typeface="Arial" pitchFamily="34" charset="0"/>
              </a:rPr>
              <a:t>GÖZLEMCİ</a:t>
            </a:r>
            <a:r>
              <a:rPr lang="tr-TR" dirty="0">
                <a:cs typeface="Arial" pitchFamily="34" charset="0"/>
              </a:rPr>
              <a:t>		: Uygulamaları</a:t>
            </a:r>
          </a:p>
          <a:p>
            <a:pPr marL="342900" indent="-342900">
              <a:buFont typeface="Arial" panose="020B0604020202020204" pitchFamily="34" charset="0"/>
              <a:buChar char="•"/>
            </a:pPr>
            <a:r>
              <a:rPr lang="tr-TR" b="1" dirty="0">
                <a:cs typeface="Arial" pitchFamily="34" charset="0"/>
              </a:rPr>
              <a:t>SAĞLAYICI</a:t>
            </a:r>
            <a:r>
              <a:rPr lang="tr-TR" dirty="0">
                <a:cs typeface="Arial" pitchFamily="34" charset="0"/>
              </a:rPr>
              <a:t>		: Somut delilleri</a:t>
            </a:r>
          </a:p>
          <a:p>
            <a:pPr marL="342900" indent="-342900">
              <a:buFont typeface="Arial" panose="020B0604020202020204" pitchFamily="34" charset="0"/>
              <a:buChar char="•"/>
            </a:pPr>
            <a:r>
              <a:rPr lang="tr-TR" b="1" dirty="0">
                <a:cs typeface="Arial" pitchFamily="34" charset="0"/>
              </a:rPr>
              <a:t>MOTİVE  EDİCİ	</a:t>
            </a:r>
            <a:r>
              <a:rPr lang="tr-TR" dirty="0">
                <a:cs typeface="Arial" pitchFamily="34" charset="0"/>
              </a:rPr>
              <a:t>: Güzel uygulamaları</a:t>
            </a:r>
            <a:endParaRPr lang="tr-TR" dirty="0"/>
          </a:p>
        </p:txBody>
      </p:sp>
    </p:spTree>
    <p:extLst>
      <p:ext uri="{BB962C8B-B14F-4D97-AF65-F5344CB8AC3E}">
        <p14:creationId xmlns:p14="http://schemas.microsoft.com/office/powerpoint/2010/main" val="5005627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SORU TEKNİKLERİ</a:t>
            </a:r>
          </a:p>
        </p:txBody>
      </p:sp>
      <p:sp>
        <p:nvSpPr>
          <p:cNvPr id="3" name="İçerik Yer Tutucusu 2"/>
          <p:cNvSpPr>
            <a:spLocks noGrp="1"/>
          </p:cNvSpPr>
          <p:nvPr>
            <p:ph idx="1"/>
          </p:nvPr>
        </p:nvSpPr>
        <p:spPr/>
        <p:txBody>
          <a:bodyPr>
            <a:normAutofit/>
          </a:bodyPr>
          <a:lstStyle/>
          <a:p>
            <a:pPr marL="4763">
              <a:spcBef>
                <a:spcPct val="0"/>
              </a:spcBef>
              <a:buClr>
                <a:srgbClr val="00B0F0"/>
              </a:buClr>
            </a:pPr>
            <a:endParaRPr lang="tr-TR" dirty="0">
              <a:cs typeface="Arial" pitchFamily="34" charset="0"/>
            </a:endParaRPr>
          </a:p>
          <a:p>
            <a:pPr marL="4763">
              <a:spcBef>
                <a:spcPct val="0"/>
              </a:spcBef>
              <a:buClr>
                <a:srgbClr val="00B0F0"/>
              </a:buClr>
            </a:pPr>
            <a:r>
              <a:rPr lang="tr-TR" b="1" dirty="0">
                <a:cs typeface="Arial" pitchFamily="34" charset="0"/>
              </a:rPr>
              <a:t>Uygun soru teknikleri:</a:t>
            </a:r>
          </a:p>
          <a:p>
            <a:pPr marL="4763">
              <a:spcBef>
                <a:spcPct val="0"/>
              </a:spcBef>
              <a:buClr>
                <a:srgbClr val="00B0F0"/>
              </a:buClr>
            </a:pPr>
            <a:endParaRPr lang="tr-TR" dirty="0">
              <a:cs typeface="Arial" pitchFamily="34" charset="0"/>
            </a:endParaRPr>
          </a:p>
          <a:p>
            <a:pPr marL="347663" indent="-342900">
              <a:spcBef>
                <a:spcPct val="0"/>
              </a:spcBef>
              <a:buClr>
                <a:schemeClr val="accent6">
                  <a:lumMod val="75000"/>
                </a:schemeClr>
              </a:buClr>
              <a:buFont typeface="Wingdings" panose="05000000000000000000" pitchFamily="2" charset="2"/>
              <a:buChar char="ü"/>
            </a:pPr>
            <a:r>
              <a:rPr lang="tr-TR" dirty="0">
                <a:cs typeface="Arial" pitchFamily="34" charset="0"/>
              </a:rPr>
              <a:t>Doğru sorular </a:t>
            </a:r>
          </a:p>
          <a:p>
            <a:pPr marL="347663" indent="-342900">
              <a:spcBef>
                <a:spcPct val="0"/>
              </a:spcBef>
              <a:buClr>
                <a:schemeClr val="accent6">
                  <a:lumMod val="75000"/>
                </a:schemeClr>
              </a:buClr>
              <a:buFont typeface="Wingdings" panose="05000000000000000000" pitchFamily="2" charset="2"/>
              <a:buChar char="ü"/>
            </a:pPr>
            <a:r>
              <a:rPr lang="tr-TR" dirty="0">
                <a:cs typeface="Arial" pitchFamily="34" charset="0"/>
              </a:rPr>
              <a:t>Açık sorular (5N + 1K)</a:t>
            </a:r>
          </a:p>
          <a:p>
            <a:pPr marL="347663" indent="-342900">
              <a:spcBef>
                <a:spcPct val="0"/>
              </a:spcBef>
              <a:buClr>
                <a:schemeClr val="accent6">
                  <a:lumMod val="75000"/>
                </a:schemeClr>
              </a:buClr>
              <a:buFont typeface="Wingdings" panose="05000000000000000000" pitchFamily="2" charset="2"/>
              <a:buChar char="ü"/>
            </a:pPr>
            <a:r>
              <a:rPr lang="tr-TR" dirty="0">
                <a:cs typeface="Arial" pitchFamily="34" charset="0"/>
              </a:rPr>
              <a:t>Konulu sorular </a:t>
            </a:r>
          </a:p>
          <a:p>
            <a:pPr marL="347663" indent="-342900">
              <a:spcBef>
                <a:spcPct val="0"/>
              </a:spcBef>
              <a:buClr>
                <a:schemeClr val="accent6">
                  <a:lumMod val="75000"/>
                </a:schemeClr>
              </a:buClr>
              <a:buFont typeface="Wingdings" panose="05000000000000000000" pitchFamily="2" charset="2"/>
              <a:buChar char="ü"/>
            </a:pPr>
            <a:r>
              <a:rPr lang="tr-TR" dirty="0">
                <a:cs typeface="Arial" pitchFamily="34" charset="0"/>
              </a:rPr>
              <a:t>Genişletici sorular</a:t>
            </a:r>
          </a:p>
          <a:p>
            <a:pPr marL="347663" indent="-342900">
              <a:spcBef>
                <a:spcPct val="0"/>
              </a:spcBef>
              <a:buClr>
                <a:schemeClr val="accent6">
                  <a:lumMod val="75000"/>
                </a:schemeClr>
              </a:buClr>
              <a:buFont typeface="Wingdings" panose="05000000000000000000" pitchFamily="2" charset="2"/>
              <a:buChar char="ü"/>
            </a:pPr>
            <a:r>
              <a:rPr lang="tr-TR" dirty="0">
                <a:cs typeface="Arial" pitchFamily="34" charset="0"/>
              </a:rPr>
              <a:t>Araştırma yapılması </a:t>
            </a:r>
          </a:p>
          <a:p>
            <a:pPr marL="347663" indent="-342900">
              <a:spcBef>
                <a:spcPct val="0"/>
              </a:spcBef>
              <a:buClr>
                <a:schemeClr val="accent6">
                  <a:lumMod val="75000"/>
                </a:schemeClr>
              </a:buClr>
              <a:buFont typeface="Wingdings" panose="05000000000000000000" pitchFamily="2" charset="2"/>
              <a:buChar char="ü"/>
            </a:pPr>
            <a:r>
              <a:rPr lang="tr-TR" dirty="0">
                <a:cs typeface="Arial" pitchFamily="34" charset="0"/>
              </a:rPr>
              <a:t>Beden dilinin kullanılması ve okunması </a:t>
            </a:r>
          </a:p>
          <a:p>
            <a:pPr marL="4763" indent="355600">
              <a:spcBef>
                <a:spcPct val="0"/>
              </a:spcBef>
            </a:pPr>
            <a:endParaRPr lang="tr-TR" b="1" dirty="0">
              <a:cs typeface="Arial" pitchFamily="34" charset="0"/>
            </a:endParaRPr>
          </a:p>
          <a:p>
            <a:endParaRPr lang="tr-TR" dirty="0"/>
          </a:p>
        </p:txBody>
      </p:sp>
      <p:pic>
        <p:nvPicPr>
          <p:cNvPr id="2050" name="Picture 2" descr="C:\Users\msezer\Desktop\imagesCAQTQF8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841" y="3363686"/>
            <a:ext cx="2238375"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438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spcBef>
                <a:spcPct val="0"/>
              </a:spcBef>
            </a:pPr>
            <a:r>
              <a:rPr lang="tr-TR" b="1" i="1" dirty="0">
                <a:solidFill>
                  <a:schemeClr val="accent1">
                    <a:lumMod val="75000"/>
                  </a:schemeClr>
                </a:solidFill>
                <a:cs typeface="Arial" pitchFamily="34" charset="0"/>
              </a:rPr>
              <a:t>Konulu sorular</a:t>
            </a:r>
            <a:r>
              <a:rPr lang="tr-TR" b="1" dirty="0">
                <a:solidFill>
                  <a:schemeClr val="accent1">
                    <a:lumMod val="75000"/>
                  </a:schemeClr>
                </a:solidFill>
                <a:cs typeface="Arial" pitchFamily="34" charset="0"/>
              </a:rPr>
              <a:t>;</a:t>
            </a:r>
            <a:r>
              <a:rPr lang="tr-TR" b="1" dirty="0">
                <a:cs typeface="Arial" pitchFamily="34" charset="0"/>
              </a:rPr>
              <a:t> </a:t>
            </a:r>
            <a:r>
              <a:rPr lang="tr-TR" dirty="0">
                <a:cs typeface="Arial" pitchFamily="34" charset="0"/>
              </a:rPr>
              <a:t>“yazılımların doğrulanmasından bahsetmişken,..... şu konuyu nasıl yapıyorsunuz?” gibi.</a:t>
            </a:r>
          </a:p>
          <a:p>
            <a:pPr algn="just">
              <a:spcBef>
                <a:spcPct val="0"/>
              </a:spcBef>
            </a:pPr>
            <a:endParaRPr lang="tr-TR" b="1" dirty="0">
              <a:cs typeface="Arial" pitchFamily="34" charset="0"/>
            </a:endParaRPr>
          </a:p>
          <a:p>
            <a:pPr algn="just">
              <a:spcBef>
                <a:spcPct val="0"/>
              </a:spcBef>
            </a:pPr>
            <a:r>
              <a:rPr lang="tr-TR" b="1" i="1" dirty="0">
                <a:solidFill>
                  <a:schemeClr val="accent1">
                    <a:lumMod val="75000"/>
                  </a:schemeClr>
                </a:solidFill>
                <a:cs typeface="Arial" pitchFamily="34" charset="0"/>
              </a:rPr>
              <a:t>Genişletici sorular</a:t>
            </a:r>
            <a:r>
              <a:rPr lang="tr-TR" b="1" dirty="0">
                <a:solidFill>
                  <a:schemeClr val="accent1">
                    <a:lumMod val="75000"/>
                  </a:schemeClr>
                </a:solidFill>
                <a:cs typeface="Arial" pitchFamily="34" charset="0"/>
              </a:rPr>
              <a:t>; </a:t>
            </a:r>
            <a:r>
              <a:rPr lang="tr-TR" dirty="0">
                <a:cs typeface="Arial" pitchFamily="34" charset="0"/>
              </a:rPr>
              <a:t>“Başka hangi alanları düşünmektesiniz?” gibi.</a:t>
            </a:r>
          </a:p>
          <a:p>
            <a:pPr algn="just">
              <a:spcBef>
                <a:spcPct val="0"/>
              </a:spcBef>
            </a:pPr>
            <a:endParaRPr lang="tr-TR" b="1" dirty="0">
              <a:cs typeface="Arial" pitchFamily="34" charset="0"/>
            </a:endParaRPr>
          </a:p>
          <a:p>
            <a:pPr algn="just">
              <a:spcBef>
                <a:spcPct val="0"/>
              </a:spcBef>
            </a:pPr>
            <a:r>
              <a:rPr lang="tr-TR" b="1" i="1" dirty="0">
                <a:solidFill>
                  <a:schemeClr val="accent1">
                    <a:lumMod val="75000"/>
                  </a:schemeClr>
                </a:solidFill>
                <a:cs typeface="Arial" pitchFamily="34" charset="0"/>
              </a:rPr>
              <a:t>Kanaat soruları</a:t>
            </a:r>
            <a:r>
              <a:rPr lang="tr-TR" b="1" dirty="0">
                <a:solidFill>
                  <a:schemeClr val="accent1">
                    <a:lumMod val="75000"/>
                  </a:schemeClr>
                </a:solidFill>
                <a:cs typeface="Arial" pitchFamily="34" charset="0"/>
              </a:rPr>
              <a:t>;</a:t>
            </a:r>
            <a:r>
              <a:rPr lang="tr-TR" b="1" dirty="0">
                <a:cs typeface="Arial" pitchFamily="34" charset="0"/>
              </a:rPr>
              <a:t> </a:t>
            </a:r>
            <a:r>
              <a:rPr lang="tr-TR" dirty="0">
                <a:cs typeface="Arial" pitchFamily="34" charset="0"/>
              </a:rPr>
              <a:t>“Sizce en etkili şey ne olabilir...?” gibi.</a:t>
            </a:r>
          </a:p>
          <a:p>
            <a:pPr algn="just">
              <a:spcBef>
                <a:spcPct val="0"/>
              </a:spcBef>
            </a:pPr>
            <a:endParaRPr lang="tr-TR" b="1" dirty="0">
              <a:cs typeface="Arial" pitchFamily="34" charset="0"/>
            </a:endParaRPr>
          </a:p>
          <a:p>
            <a:pPr algn="just">
              <a:spcBef>
                <a:spcPct val="0"/>
              </a:spcBef>
            </a:pPr>
            <a:r>
              <a:rPr lang="tr-TR" b="1" i="1" dirty="0">
                <a:solidFill>
                  <a:schemeClr val="accent1">
                    <a:lumMod val="75000"/>
                  </a:schemeClr>
                </a:solidFill>
                <a:cs typeface="Arial" pitchFamily="34" charset="0"/>
              </a:rPr>
              <a:t>Araştırma soruları;</a:t>
            </a:r>
            <a:r>
              <a:rPr lang="tr-TR" b="1" dirty="0">
                <a:cs typeface="Arial" pitchFamily="34" charset="0"/>
              </a:rPr>
              <a:t> </a:t>
            </a:r>
            <a:r>
              <a:rPr lang="tr-TR" dirty="0">
                <a:cs typeface="Arial" pitchFamily="34" charset="0"/>
              </a:rPr>
              <a:t>"Bu bakış açısı hakkında ne düşünüyorsunuz..?, "Bunun, şu anda uygulanan metoda nasıl uyacağını hissetmektesiniz?” gibi.</a:t>
            </a:r>
          </a:p>
          <a:p>
            <a:pPr algn="just">
              <a:spcBef>
                <a:spcPct val="0"/>
              </a:spcBef>
            </a:pPr>
            <a:endParaRPr lang="tr-TR" b="1" dirty="0">
              <a:cs typeface="Arial" pitchFamily="34" charset="0"/>
            </a:endParaRPr>
          </a:p>
          <a:p>
            <a:pPr algn="just">
              <a:spcBef>
                <a:spcPct val="0"/>
              </a:spcBef>
            </a:pPr>
            <a:r>
              <a:rPr lang="tr-TR" b="1" i="1" dirty="0">
                <a:solidFill>
                  <a:schemeClr val="accent1">
                    <a:lumMod val="75000"/>
                  </a:schemeClr>
                </a:solidFill>
                <a:cs typeface="Arial" pitchFamily="34" charset="0"/>
              </a:rPr>
              <a:t>Sözlü olmayan sorular;</a:t>
            </a:r>
            <a:r>
              <a:rPr lang="tr-TR" b="1" i="1" dirty="0">
                <a:cs typeface="Arial" pitchFamily="34" charset="0"/>
              </a:rPr>
              <a:t> </a:t>
            </a:r>
            <a:r>
              <a:rPr lang="tr-TR" dirty="0">
                <a:cs typeface="Arial" pitchFamily="34" charset="0"/>
              </a:rPr>
              <a:t>Beden dilinin kullanıldığı, göz temasının kurulduğu anlarda kaşların kaldırılması vb.</a:t>
            </a:r>
          </a:p>
          <a:p>
            <a:endParaRPr lang="tr-TR" dirty="0"/>
          </a:p>
        </p:txBody>
      </p:sp>
    </p:spTree>
    <p:extLst>
      <p:ext uri="{BB962C8B-B14F-4D97-AF65-F5344CB8AC3E}">
        <p14:creationId xmlns:p14="http://schemas.microsoft.com/office/powerpoint/2010/main" val="1261239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SORU TEKNİKLERİ</a:t>
            </a:r>
          </a:p>
        </p:txBody>
      </p:sp>
      <p:sp>
        <p:nvSpPr>
          <p:cNvPr id="3" name="İçerik Yer Tutucusu 2"/>
          <p:cNvSpPr>
            <a:spLocks noGrp="1"/>
          </p:cNvSpPr>
          <p:nvPr>
            <p:ph idx="1"/>
          </p:nvPr>
        </p:nvSpPr>
        <p:spPr/>
        <p:txBody>
          <a:bodyPr/>
          <a:lstStyle/>
          <a:p>
            <a:pPr marL="4763" indent="355600">
              <a:spcBef>
                <a:spcPct val="0"/>
              </a:spcBef>
            </a:pPr>
            <a:r>
              <a:rPr lang="tr-TR" b="1" dirty="0">
                <a:cs typeface="Arial" pitchFamily="34" charset="0"/>
              </a:rPr>
              <a:t>Uygun olmayan soru teknikleri:</a:t>
            </a:r>
          </a:p>
          <a:p>
            <a:pPr marL="4763" indent="355600">
              <a:spcBef>
                <a:spcPct val="0"/>
              </a:spcBef>
            </a:pPr>
            <a:endParaRPr lang="tr-TR" b="1" dirty="0">
              <a:cs typeface="Arial" pitchFamily="34" charset="0"/>
            </a:endParaRPr>
          </a:p>
          <a:p>
            <a:pPr marL="347663" indent="-342900">
              <a:spcBef>
                <a:spcPct val="0"/>
              </a:spcBef>
              <a:buClr>
                <a:srgbClr val="FF0000"/>
              </a:buClr>
              <a:buFont typeface="Wingdings" panose="05000000000000000000" pitchFamily="2" charset="2"/>
              <a:buChar char="Ø"/>
            </a:pPr>
            <a:r>
              <a:rPr lang="tr-TR" dirty="0">
                <a:cs typeface="Arial" pitchFamily="34" charset="0"/>
              </a:rPr>
              <a:t>Hayali sorular</a:t>
            </a:r>
          </a:p>
          <a:p>
            <a:pPr marL="347663" indent="-342900">
              <a:spcBef>
                <a:spcPct val="0"/>
              </a:spcBef>
              <a:buClr>
                <a:srgbClr val="FF0000"/>
              </a:buClr>
              <a:buFont typeface="Wingdings" panose="05000000000000000000" pitchFamily="2" charset="2"/>
              <a:buChar char="Ø"/>
            </a:pPr>
            <a:r>
              <a:rPr lang="tr-TR" dirty="0">
                <a:cs typeface="Arial" pitchFamily="34" charset="0"/>
              </a:rPr>
              <a:t>Yönlendirici sorular</a:t>
            </a:r>
          </a:p>
          <a:p>
            <a:pPr marL="347663" indent="-342900">
              <a:spcBef>
                <a:spcPct val="0"/>
              </a:spcBef>
              <a:buClr>
                <a:srgbClr val="FF0000"/>
              </a:buClr>
              <a:buFont typeface="Wingdings" panose="05000000000000000000" pitchFamily="2" charset="2"/>
              <a:buChar char="Ø"/>
            </a:pPr>
            <a:r>
              <a:rPr lang="tr-TR" dirty="0">
                <a:cs typeface="Arial" pitchFamily="34" charset="0"/>
              </a:rPr>
              <a:t>Kapalı sorular</a:t>
            </a:r>
          </a:p>
          <a:p>
            <a:pPr marL="347663" indent="-342900">
              <a:spcBef>
                <a:spcPct val="0"/>
              </a:spcBef>
              <a:buClr>
                <a:srgbClr val="FF0000"/>
              </a:buClr>
              <a:buFont typeface="Wingdings" panose="05000000000000000000" pitchFamily="2" charset="2"/>
              <a:buChar char="Ø"/>
            </a:pPr>
            <a:r>
              <a:rPr lang="tr-TR" dirty="0" err="1">
                <a:cs typeface="Arial" pitchFamily="34" charset="0"/>
              </a:rPr>
              <a:t>Varsayımlı</a:t>
            </a:r>
            <a:r>
              <a:rPr lang="tr-TR" dirty="0">
                <a:cs typeface="Arial" pitchFamily="34" charset="0"/>
              </a:rPr>
              <a:t> sorular</a:t>
            </a:r>
          </a:p>
          <a:p>
            <a:pPr marL="347663" indent="-342900">
              <a:spcBef>
                <a:spcPct val="0"/>
              </a:spcBef>
              <a:buClr>
                <a:srgbClr val="FF0000"/>
              </a:buClr>
              <a:buFont typeface="Wingdings" panose="05000000000000000000" pitchFamily="2" charset="2"/>
              <a:buChar char="Ø"/>
            </a:pPr>
            <a:r>
              <a:rPr lang="tr-TR" dirty="0">
                <a:cs typeface="Arial" pitchFamily="34" charset="0"/>
              </a:rPr>
              <a:t>Yargılayıcı sorular (Niçin?)</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7428" y="3383024"/>
            <a:ext cx="3247120" cy="2435340"/>
          </a:xfrm>
          <a:prstGeom prst="rect">
            <a:avLst/>
          </a:prstGeom>
          <a:ln>
            <a:noFill/>
          </a:ln>
          <a:effectLst>
            <a:softEdge rad="112500"/>
          </a:effectLst>
        </p:spPr>
      </p:pic>
    </p:spTree>
    <p:extLst>
      <p:ext uri="{BB962C8B-B14F-4D97-AF65-F5344CB8AC3E}">
        <p14:creationId xmlns:p14="http://schemas.microsoft.com/office/powerpoint/2010/main" val="40718776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buClr>
                <a:srgbClr val="00B0F0"/>
              </a:buClr>
            </a:pPr>
            <a:r>
              <a:rPr lang="tr-TR" b="1" i="1" dirty="0">
                <a:solidFill>
                  <a:schemeClr val="accent1">
                    <a:lumMod val="75000"/>
                  </a:schemeClr>
                </a:solidFill>
                <a:cs typeface="Arial" pitchFamily="34" charset="0"/>
              </a:rPr>
              <a:t>Tekrarlı sorular; </a:t>
            </a:r>
            <a:r>
              <a:rPr lang="tr-TR" dirty="0">
                <a:cs typeface="Arial" pitchFamily="34" charset="0"/>
              </a:rPr>
              <a:t>“Yazılı bir bilginin gerektiğini sanmıyorum” </a:t>
            </a:r>
            <a:r>
              <a:rPr lang="tr-TR" i="1" u="sng" dirty="0">
                <a:cs typeface="Arial" pitchFamily="34" charset="0"/>
              </a:rPr>
              <a:t>Tetkik Görevlisi</a:t>
            </a:r>
            <a:r>
              <a:rPr lang="tr-TR" dirty="0">
                <a:cs typeface="Arial" pitchFamily="34" charset="0"/>
              </a:rPr>
              <a:t>: “Yazılı bir bilgi gerektiğini sanmıyor musunuz?” gibi. </a:t>
            </a:r>
          </a:p>
          <a:p>
            <a:pPr algn="just">
              <a:buClr>
                <a:srgbClr val="00B0F0"/>
              </a:buClr>
            </a:pPr>
            <a:endParaRPr lang="tr-TR" dirty="0">
              <a:cs typeface="Arial" pitchFamily="34" charset="0"/>
            </a:endParaRPr>
          </a:p>
          <a:p>
            <a:pPr algn="just">
              <a:buClr>
                <a:srgbClr val="00B0F0"/>
              </a:buClr>
            </a:pPr>
            <a:r>
              <a:rPr lang="tr-TR" b="1" i="1" dirty="0">
                <a:solidFill>
                  <a:schemeClr val="accent1">
                    <a:lumMod val="75000"/>
                  </a:schemeClr>
                </a:solidFill>
                <a:cs typeface="Arial" pitchFamily="34" charset="0"/>
              </a:rPr>
              <a:t>Hipotetik sorular; </a:t>
            </a:r>
            <a:r>
              <a:rPr lang="tr-TR" dirty="0">
                <a:cs typeface="Arial" pitchFamily="34" charset="0"/>
              </a:rPr>
              <a:t>Kilit pozisyondaki personelin mevcut olmadığı hallerde ne yapılacağının sorgulandığı sorulardır. </a:t>
            </a:r>
          </a:p>
          <a:p>
            <a:pPr algn="just">
              <a:buClr>
                <a:srgbClr val="00B0F0"/>
              </a:buClr>
            </a:pPr>
            <a:endParaRPr lang="tr-TR" dirty="0">
              <a:cs typeface="Arial" pitchFamily="34" charset="0"/>
            </a:endParaRPr>
          </a:p>
          <a:p>
            <a:pPr algn="just">
              <a:buClr>
                <a:srgbClr val="00B0F0"/>
              </a:buClr>
            </a:pPr>
            <a:r>
              <a:rPr lang="tr-TR" b="1" i="1" dirty="0">
                <a:solidFill>
                  <a:schemeClr val="accent1">
                    <a:lumMod val="75000"/>
                  </a:schemeClr>
                </a:solidFill>
                <a:cs typeface="Arial" pitchFamily="34" charset="0"/>
              </a:rPr>
              <a:t>Yönlendirici sorular;</a:t>
            </a:r>
            <a:r>
              <a:rPr lang="tr-TR" dirty="0">
                <a:cs typeface="Arial" pitchFamily="34" charset="0"/>
              </a:rPr>
              <a:t>  istenilen cevaba yönlendirme yapan sorulardır. </a:t>
            </a:r>
          </a:p>
          <a:p>
            <a:pPr algn="just">
              <a:buClr>
                <a:srgbClr val="00B0F0"/>
              </a:buClr>
            </a:pPr>
            <a:endParaRPr lang="tr-TR" dirty="0">
              <a:cs typeface="Arial" pitchFamily="34" charset="0"/>
            </a:endParaRPr>
          </a:p>
          <a:p>
            <a:pPr algn="just">
              <a:buClr>
                <a:srgbClr val="00B0F0"/>
              </a:buClr>
            </a:pPr>
            <a:r>
              <a:rPr lang="tr-TR" u="sng" dirty="0">
                <a:solidFill>
                  <a:srgbClr val="C00000"/>
                </a:solidFill>
                <a:cs typeface="Arial" pitchFamily="34" charset="0"/>
              </a:rPr>
              <a:t>Bu tür sorular tetkiklerde kullanılmamalıdır!</a:t>
            </a:r>
            <a:endParaRPr lang="tr-TR" dirty="0">
              <a:cs typeface="Arial" pitchFamily="34" charset="0"/>
            </a:endParaRPr>
          </a:p>
          <a:p>
            <a:endParaRPr lang="tr-TR" dirty="0"/>
          </a:p>
        </p:txBody>
      </p:sp>
    </p:spTree>
    <p:extLst>
      <p:ext uri="{BB962C8B-B14F-4D97-AF65-F5344CB8AC3E}">
        <p14:creationId xmlns:p14="http://schemas.microsoft.com/office/powerpoint/2010/main" val="20715483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PRATİK ÇALIŞMA</a:t>
            </a:r>
          </a:p>
        </p:txBody>
      </p:sp>
      <p:sp>
        <p:nvSpPr>
          <p:cNvPr id="3" name="İçerik Yer Tutucusu 2"/>
          <p:cNvSpPr>
            <a:spLocks noGrp="1"/>
          </p:cNvSpPr>
          <p:nvPr>
            <p:ph idx="1"/>
          </p:nvPr>
        </p:nvSpPr>
        <p:spPr/>
        <p:txBody>
          <a:bodyPr/>
          <a:lstStyle/>
          <a:p>
            <a:endParaRPr lang="tr-TR" dirty="0"/>
          </a:p>
          <a:p>
            <a:r>
              <a:rPr lang="tr-TR" sz="3200" b="1" i="1" dirty="0"/>
              <a:t>VAKA ÇALIŞMASI</a:t>
            </a:r>
          </a:p>
        </p:txBody>
      </p:sp>
      <p:pic>
        <p:nvPicPr>
          <p:cNvPr id="3074" name="Picture 2" descr="C:\Users\msezer\Desktop\imagesCADQ2M9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256" y="3658961"/>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972560" y="2638574"/>
            <a:ext cx="4507411" cy="3322565"/>
          </a:xfrm>
          <a:prstGeom prst="rect">
            <a:avLst/>
          </a:prstGeom>
        </p:spPr>
      </p:pic>
    </p:spTree>
    <p:extLst>
      <p:ext uri="{BB962C8B-B14F-4D97-AF65-F5344CB8AC3E}">
        <p14:creationId xmlns:p14="http://schemas.microsoft.com/office/powerpoint/2010/main" val="1969478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DELİLLERİN TOPLANMASI</a:t>
            </a:r>
          </a:p>
        </p:txBody>
      </p:sp>
      <p:sp>
        <p:nvSpPr>
          <p:cNvPr id="3" name="İçerik Yer Tutucusu 2"/>
          <p:cNvSpPr>
            <a:spLocks noGrp="1"/>
          </p:cNvSpPr>
          <p:nvPr>
            <p:ph idx="1"/>
          </p:nvPr>
        </p:nvSpPr>
        <p:spPr/>
        <p:txBody>
          <a:bodyPr/>
          <a:lstStyle/>
          <a:p>
            <a:pPr marL="355600" lvl="2" indent="368300" algn="just">
              <a:spcAft>
                <a:spcPts val="500"/>
              </a:spcAft>
              <a:buNone/>
              <a:defRPr/>
            </a:pPr>
            <a:endParaRPr lang="tr-TR" b="1" dirty="0">
              <a:cs typeface="Arial" pitchFamily="34" charset="0"/>
            </a:endParaRPr>
          </a:p>
          <a:p>
            <a:pPr marL="698500" lvl="2" indent="-342900" algn="just">
              <a:spcAft>
                <a:spcPts val="500"/>
              </a:spcAft>
              <a:defRPr/>
            </a:pPr>
            <a:r>
              <a:rPr lang="tr-TR" dirty="0">
                <a:cs typeface="Arial" pitchFamily="34" charset="0"/>
              </a:rPr>
              <a:t>Tetkik edilenden yardım alın</a:t>
            </a:r>
          </a:p>
          <a:p>
            <a:pPr marL="698500" lvl="2" indent="-342900" algn="just">
              <a:spcAft>
                <a:spcPts val="500"/>
              </a:spcAft>
              <a:defRPr/>
            </a:pPr>
            <a:r>
              <a:rPr lang="tr-TR" dirty="0">
                <a:cs typeface="Arial" pitchFamily="34" charset="0"/>
              </a:rPr>
              <a:t>Bulguları doğrulayın</a:t>
            </a:r>
          </a:p>
          <a:p>
            <a:pPr marL="698500" lvl="2" indent="-342900" algn="just">
              <a:spcAft>
                <a:spcPts val="500"/>
              </a:spcAft>
              <a:defRPr/>
            </a:pPr>
            <a:r>
              <a:rPr lang="tr-TR" dirty="0">
                <a:cs typeface="Arial" pitchFamily="34" charset="0"/>
              </a:rPr>
              <a:t>Bütün delilleri kaydedin</a:t>
            </a:r>
          </a:p>
          <a:p>
            <a:pPr marL="1066800" lvl="2" indent="-342900" algn="just">
              <a:spcAft>
                <a:spcPts val="500"/>
              </a:spcAft>
              <a:buFont typeface="Wingdings" panose="05000000000000000000" pitchFamily="2" charset="2"/>
              <a:buChar char="ü"/>
              <a:defRPr/>
            </a:pPr>
            <a:r>
              <a:rPr lang="tr-TR" dirty="0">
                <a:cs typeface="Arial" pitchFamily="34" charset="0"/>
              </a:rPr>
              <a:t>Kesin gözlem</a:t>
            </a:r>
          </a:p>
          <a:p>
            <a:pPr marL="1066800" lvl="2" indent="-342900" algn="just">
              <a:spcAft>
                <a:spcPts val="500"/>
              </a:spcAft>
              <a:buFont typeface="Wingdings" panose="05000000000000000000" pitchFamily="2" charset="2"/>
              <a:buChar char="ü"/>
              <a:defRPr/>
            </a:pPr>
            <a:r>
              <a:rPr lang="tr-TR" dirty="0">
                <a:cs typeface="Arial" pitchFamily="34" charset="0"/>
              </a:rPr>
              <a:t>Nerede, nasıl, ne vb.</a:t>
            </a:r>
          </a:p>
          <a:p>
            <a:pPr marL="698500" lvl="2" indent="-342900" algn="just">
              <a:spcAft>
                <a:spcPts val="500"/>
              </a:spcAft>
              <a:defRPr/>
            </a:pPr>
            <a:r>
              <a:rPr lang="tr-TR" dirty="0">
                <a:cs typeface="Arial" pitchFamily="34" charset="0"/>
              </a:rPr>
              <a:t>Niçin bir uygunsuzluk ve başka husus olduğunu tespit edin</a:t>
            </a:r>
          </a:p>
          <a:p>
            <a:pPr marL="698500" lvl="2" indent="-342900" algn="just">
              <a:spcAft>
                <a:spcPts val="500"/>
              </a:spcAft>
              <a:defRPr/>
            </a:pPr>
            <a:r>
              <a:rPr lang="tr-TR" dirty="0">
                <a:cs typeface="Arial" pitchFamily="34" charset="0"/>
              </a:rPr>
              <a:t>Kim olduğunu beyan edin (gerekli  ise) - iş </a:t>
            </a:r>
            <a:r>
              <a:rPr lang="tr-TR" dirty="0" err="1">
                <a:cs typeface="Arial" pitchFamily="34" charset="0"/>
              </a:rPr>
              <a:t>ünvanı</a:t>
            </a:r>
            <a:r>
              <a:rPr lang="tr-TR" dirty="0">
                <a:cs typeface="Arial" pitchFamily="34" charset="0"/>
              </a:rPr>
              <a:t> ile birlikte</a:t>
            </a:r>
          </a:p>
          <a:p>
            <a:endParaRPr lang="tr-TR" dirty="0"/>
          </a:p>
        </p:txBody>
      </p:sp>
      <p:pic>
        <p:nvPicPr>
          <p:cNvPr id="1026" name="Picture 2" descr="C:\Users\msezer\Desktop\imagesCA9X7EZ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8428" y="1864178"/>
            <a:ext cx="2194818" cy="2207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5271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marL="354013" indent="369888" algn="just">
              <a:spcBef>
                <a:spcPts val="500"/>
              </a:spcBef>
              <a:spcAft>
                <a:spcPts val="500"/>
              </a:spcAft>
            </a:pPr>
            <a:r>
              <a:rPr lang="tr-TR" b="1" dirty="0">
                <a:cs typeface="Arial" pitchFamily="34" charset="0"/>
              </a:rPr>
              <a:t>Objektif Delillerin Kaydedilmesi (Not tutulması)</a:t>
            </a:r>
          </a:p>
          <a:p>
            <a:pPr marL="354013" indent="369888" algn="just">
              <a:spcBef>
                <a:spcPts val="500"/>
              </a:spcBef>
              <a:spcAft>
                <a:spcPts val="500"/>
              </a:spcAft>
            </a:pPr>
            <a:endParaRPr lang="tr-TR" b="1" dirty="0">
              <a:cs typeface="Arial" pitchFamily="34" charset="0"/>
            </a:endParaRPr>
          </a:p>
          <a:p>
            <a:pPr marL="696913" lvl="2" indent="-342900" algn="just">
              <a:spcAft>
                <a:spcPts val="500"/>
              </a:spcAft>
            </a:pPr>
            <a:r>
              <a:rPr lang="tr-TR" dirty="0">
                <a:cs typeface="Arial" pitchFamily="34" charset="0"/>
              </a:rPr>
              <a:t>Tetkik edilen tarafından verilen bilgiler</a:t>
            </a:r>
          </a:p>
          <a:p>
            <a:pPr marL="696913" lvl="2" indent="-342900" algn="just">
              <a:spcAft>
                <a:spcPts val="500"/>
              </a:spcAft>
            </a:pPr>
            <a:r>
              <a:rPr lang="tr-TR" dirty="0">
                <a:cs typeface="Arial" pitchFamily="34" charset="0"/>
              </a:rPr>
              <a:t>Doküman numaraları ve yayınlanma / revizyon durumları</a:t>
            </a:r>
          </a:p>
          <a:p>
            <a:pPr marL="696913" lvl="2" indent="-342900" algn="just" defTabSz="722313">
              <a:spcAft>
                <a:spcPts val="500"/>
              </a:spcAft>
            </a:pPr>
            <a:r>
              <a:rPr lang="tr-TR" dirty="0">
                <a:cs typeface="Arial" pitchFamily="34" charset="0"/>
              </a:rPr>
              <a:t>Ürün ve Hizmetle ilgili tanımlayıcı bilgiler </a:t>
            </a:r>
          </a:p>
          <a:p>
            <a:pPr marL="354013" lvl="2" indent="0" algn="just" defTabSz="722313">
              <a:spcAft>
                <a:spcPts val="500"/>
              </a:spcAft>
              <a:buNone/>
            </a:pPr>
            <a:r>
              <a:rPr lang="tr-TR" dirty="0">
                <a:cs typeface="Arial" pitchFamily="34" charset="0"/>
              </a:rPr>
              <a:t>(ürün </a:t>
            </a:r>
            <a:r>
              <a:rPr lang="tr-TR" dirty="0" err="1">
                <a:cs typeface="Arial" pitchFamily="34" charset="0"/>
              </a:rPr>
              <a:t>no</a:t>
            </a:r>
            <a:r>
              <a:rPr lang="tr-TR" dirty="0">
                <a:cs typeface="Arial" pitchFamily="34" charset="0"/>
              </a:rPr>
              <a:t>., iş emri </a:t>
            </a:r>
            <a:r>
              <a:rPr lang="tr-TR" dirty="0" err="1">
                <a:cs typeface="Arial" pitchFamily="34" charset="0"/>
              </a:rPr>
              <a:t>no</a:t>
            </a:r>
            <a:r>
              <a:rPr lang="tr-TR" dirty="0">
                <a:cs typeface="Arial" pitchFamily="34" charset="0"/>
              </a:rPr>
              <a:t>., sözleşme </a:t>
            </a:r>
            <a:r>
              <a:rPr lang="tr-TR" dirty="0" err="1">
                <a:cs typeface="Arial" pitchFamily="34" charset="0"/>
              </a:rPr>
              <a:t>no</a:t>
            </a:r>
            <a:r>
              <a:rPr lang="tr-TR" dirty="0">
                <a:cs typeface="Arial" pitchFamily="34" charset="0"/>
              </a:rPr>
              <a:t>., evrak sayı-</a:t>
            </a:r>
            <a:r>
              <a:rPr lang="tr-TR" dirty="0" err="1">
                <a:cs typeface="Arial" pitchFamily="34" charset="0"/>
              </a:rPr>
              <a:t>no</a:t>
            </a:r>
            <a:r>
              <a:rPr lang="tr-TR" dirty="0">
                <a:cs typeface="Arial" pitchFamily="34" charset="0"/>
              </a:rPr>
              <a:t>., doküman </a:t>
            </a:r>
            <a:r>
              <a:rPr lang="tr-TR" dirty="0" err="1">
                <a:cs typeface="Arial" pitchFamily="34" charset="0"/>
              </a:rPr>
              <a:t>no</a:t>
            </a:r>
            <a:r>
              <a:rPr lang="tr-TR" dirty="0">
                <a:cs typeface="Arial" pitchFamily="34" charset="0"/>
              </a:rPr>
              <a:t>., revizyon </a:t>
            </a:r>
            <a:r>
              <a:rPr lang="tr-TR" dirty="0" err="1">
                <a:cs typeface="Arial" pitchFamily="34" charset="0"/>
              </a:rPr>
              <a:t>no</a:t>
            </a:r>
            <a:r>
              <a:rPr lang="tr-TR" dirty="0">
                <a:cs typeface="Arial" pitchFamily="34" charset="0"/>
              </a:rPr>
              <a:t>., bakım planı vb.)</a:t>
            </a:r>
          </a:p>
          <a:p>
            <a:pPr marL="696913" lvl="2" indent="-342900" algn="just">
              <a:spcAft>
                <a:spcPts val="500"/>
              </a:spcAft>
            </a:pPr>
            <a:r>
              <a:rPr lang="tr-TR" dirty="0">
                <a:cs typeface="Arial" pitchFamily="34" charset="0"/>
              </a:rPr>
              <a:t>Bölümler</a:t>
            </a:r>
          </a:p>
          <a:p>
            <a:pPr marL="696913" lvl="2" indent="-342900" algn="just">
              <a:spcAft>
                <a:spcPts val="500"/>
              </a:spcAft>
            </a:pPr>
            <a:r>
              <a:rPr lang="tr-TR" dirty="0">
                <a:cs typeface="Arial" pitchFamily="34" charset="0"/>
              </a:rPr>
              <a:t>Tetkik Edilenin Adı</a:t>
            </a:r>
          </a:p>
          <a:p>
            <a:endParaRPr lang="tr-TR" dirty="0"/>
          </a:p>
        </p:txBody>
      </p:sp>
      <p:pic>
        <p:nvPicPr>
          <p:cNvPr id="2050" name="Picture 2" descr="C:\Users\msezer\Desktop\imagesCAIZMR4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338638"/>
            <a:ext cx="2426834" cy="1749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1486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marL="914400" lvl="2" indent="0">
              <a:buNone/>
            </a:pPr>
            <a:r>
              <a:rPr lang="tr-TR" b="1" dirty="0">
                <a:cs typeface="Arial" pitchFamily="34" charset="0"/>
              </a:rPr>
              <a:t>Notlar, şu konularda referans olarak kullanılabilir:</a:t>
            </a:r>
          </a:p>
          <a:p>
            <a:pPr marL="914400" lvl="2" indent="0">
              <a:buNone/>
            </a:pPr>
            <a:endParaRPr lang="tr-TR" dirty="0">
              <a:cs typeface="Arial" pitchFamily="34" charset="0"/>
            </a:endParaRPr>
          </a:p>
          <a:p>
            <a:pPr marL="1339850" lvl="3" indent="285750">
              <a:buFont typeface="Wingdings" pitchFamily="2" charset="2"/>
              <a:buChar char="q"/>
            </a:pPr>
            <a:r>
              <a:rPr lang="tr-TR" dirty="0">
                <a:cs typeface="Arial" pitchFamily="34" charset="0"/>
              </a:rPr>
              <a:t>Derhal yapılacak araştırmalarda, </a:t>
            </a:r>
          </a:p>
          <a:p>
            <a:pPr marL="1339850" lvl="3" indent="285750">
              <a:buFont typeface="Wingdings" pitchFamily="2" charset="2"/>
              <a:buChar char="q"/>
            </a:pPr>
            <a:r>
              <a:rPr lang="tr-TR" dirty="0">
                <a:cs typeface="Arial" pitchFamily="34" charset="0"/>
              </a:rPr>
              <a:t>Tetkikin ilerleyen aşamalarında,</a:t>
            </a:r>
          </a:p>
          <a:p>
            <a:pPr marL="1339850" lvl="3" indent="285750">
              <a:buFont typeface="Wingdings" pitchFamily="2" charset="2"/>
              <a:buChar char="q"/>
            </a:pPr>
            <a:r>
              <a:rPr lang="tr-TR" dirty="0">
                <a:cs typeface="Arial" pitchFamily="34" charset="0"/>
              </a:rPr>
              <a:t>Daha sonraki tetkiklerde.</a:t>
            </a:r>
          </a:p>
          <a:p>
            <a:endParaRPr lang="tr-TR" b="1" dirty="0">
              <a:cs typeface="Arial" pitchFamily="34" charset="0"/>
            </a:endParaRPr>
          </a:p>
          <a:p>
            <a:pPr marL="914400" lvl="2" indent="0">
              <a:buNone/>
            </a:pPr>
            <a:r>
              <a:rPr lang="tr-TR" b="1" dirty="0">
                <a:cs typeface="Arial" pitchFamily="34" charset="0"/>
              </a:rPr>
              <a:t>Bu sebeple notlar şu özelliklerde olmalıdır;</a:t>
            </a:r>
          </a:p>
          <a:p>
            <a:pPr marL="1343025" lvl="3" indent="271463">
              <a:buFont typeface="Wingdings" pitchFamily="2" charset="2"/>
              <a:buChar char="q"/>
            </a:pPr>
            <a:r>
              <a:rPr lang="tr-TR" dirty="0">
                <a:cs typeface="Arial" pitchFamily="34" charset="0"/>
              </a:rPr>
              <a:t>Okunabilir      </a:t>
            </a:r>
          </a:p>
          <a:p>
            <a:pPr marL="1343025" lvl="3" indent="271463">
              <a:buFont typeface="Wingdings" pitchFamily="2" charset="2"/>
              <a:buChar char="q"/>
            </a:pPr>
            <a:r>
              <a:rPr lang="tr-TR" dirty="0">
                <a:cs typeface="Arial" pitchFamily="34" charset="0"/>
              </a:rPr>
              <a:t>Teyit edilebilir.</a:t>
            </a:r>
          </a:p>
          <a:p>
            <a:endParaRPr lang="tr-TR" dirty="0"/>
          </a:p>
          <a:p>
            <a:endParaRPr lang="tr-TR" dirty="0"/>
          </a:p>
        </p:txBody>
      </p:sp>
      <p:pic>
        <p:nvPicPr>
          <p:cNvPr id="3074" name="Picture 2" descr="C:\Users\msezer\Desktop\NotDefter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7143" y="4450104"/>
            <a:ext cx="2291442" cy="1523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2302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TETKİK DELİLLERİ</a:t>
            </a:r>
          </a:p>
        </p:txBody>
      </p:sp>
      <p:sp>
        <p:nvSpPr>
          <p:cNvPr id="3" name="İçerik Yer Tutucusu 2"/>
          <p:cNvSpPr>
            <a:spLocks noGrp="1"/>
          </p:cNvSpPr>
          <p:nvPr>
            <p:ph idx="1"/>
          </p:nvPr>
        </p:nvSpPr>
        <p:spPr>
          <a:xfrm>
            <a:off x="628650" y="1825625"/>
            <a:ext cx="5968093" cy="4351338"/>
          </a:xfrm>
        </p:spPr>
        <p:txBody>
          <a:bodyPr/>
          <a:lstStyle/>
          <a:p>
            <a:pPr algn="just">
              <a:spcBef>
                <a:spcPct val="0"/>
              </a:spcBef>
            </a:pPr>
            <a:endParaRPr lang="tr-TR" dirty="0">
              <a:cs typeface="Arial" pitchFamily="34" charset="0"/>
            </a:endParaRPr>
          </a:p>
          <a:p>
            <a:pPr marL="342900" indent="-342900" algn="just">
              <a:spcBef>
                <a:spcPct val="0"/>
              </a:spcBef>
              <a:buFont typeface="Arial" panose="020B0604020202020204" pitchFamily="34" charset="0"/>
              <a:buChar char="•"/>
            </a:pPr>
            <a:r>
              <a:rPr lang="tr-TR" dirty="0">
                <a:cs typeface="Arial" pitchFamily="34" charset="0"/>
              </a:rPr>
              <a:t>Tetkik kriterine göre değerlendirilmeli </a:t>
            </a:r>
          </a:p>
          <a:p>
            <a:pPr marL="342900" indent="-342900" algn="just">
              <a:spcBef>
                <a:spcPct val="0"/>
              </a:spcBef>
              <a:buFont typeface="Arial" panose="020B0604020202020204" pitchFamily="34" charset="0"/>
              <a:buChar char="•"/>
            </a:pPr>
            <a:r>
              <a:rPr lang="tr-TR" dirty="0">
                <a:cs typeface="Arial" pitchFamily="34" charset="0"/>
              </a:rPr>
              <a:t>Tetkik bulguları elde edilmeli</a:t>
            </a:r>
          </a:p>
          <a:p>
            <a:pPr marL="342900" indent="-342900" algn="just">
              <a:spcBef>
                <a:spcPct val="0"/>
              </a:spcBef>
              <a:buFont typeface="Arial" panose="020B0604020202020204" pitchFamily="34" charset="0"/>
              <a:buChar char="•"/>
            </a:pPr>
            <a:r>
              <a:rPr lang="tr-TR" dirty="0">
                <a:cs typeface="Arial" pitchFamily="34" charset="0"/>
              </a:rPr>
              <a:t>Tetkik bulguları tetkik kriterine uygunluğu veya uygunsuzluğu işaret etmeli</a:t>
            </a:r>
          </a:p>
          <a:p>
            <a:pPr marL="342900" indent="-342900" algn="just">
              <a:spcBef>
                <a:spcPct val="0"/>
              </a:spcBef>
              <a:buFont typeface="Arial" panose="020B0604020202020204" pitchFamily="34" charset="0"/>
              <a:buChar char="•"/>
            </a:pPr>
            <a:r>
              <a:rPr lang="tr-TR" dirty="0">
                <a:cs typeface="Arial" pitchFamily="34" charset="0"/>
              </a:rPr>
              <a:t>Tetkik kriterine uygunluk tetkik edilen sahaları, fonksiyonları ve prosesleri işaret etmeli</a:t>
            </a:r>
          </a:p>
          <a:p>
            <a:pPr marL="342900" indent="-342900" algn="just">
              <a:spcBef>
                <a:spcPct val="0"/>
              </a:spcBef>
              <a:buFont typeface="Arial" panose="020B0604020202020204" pitchFamily="34" charset="0"/>
              <a:buChar char="•"/>
            </a:pPr>
            <a:r>
              <a:rPr lang="tr-TR" dirty="0">
                <a:cs typeface="Arial" pitchFamily="34" charset="0"/>
              </a:rPr>
              <a:t>Uygunsuzluklar  ve bu uygunsuzlukları destekleyen bilgiler kayıt edilmeli</a:t>
            </a:r>
          </a:p>
          <a:p>
            <a:pPr marL="342900" indent="-342900" algn="just">
              <a:spcBef>
                <a:spcPct val="0"/>
              </a:spcBef>
              <a:buFont typeface="Arial" panose="020B0604020202020204" pitchFamily="34" charset="0"/>
              <a:buChar char="•"/>
            </a:pPr>
            <a:r>
              <a:rPr lang="tr-TR" dirty="0">
                <a:cs typeface="Arial" pitchFamily="34" charset="0"/>
              </a:rPr>
              <a:t>Eğer isteniyorsa uygunsuzluklar derecelendirilmeli (Büyük veya küçük uygunsuzluk gibi)</a:t>
            </a:r>
          </a:p>
          <a:p>
            <a:endParaRPr lang="tr-TR" dirty="0"/>
          </a:p>
        </p:txBody>
      </p:sp>
      <p:pic>
        <p:nvPicPr>
          <p:cNvPr id="4" name="Picture 2" descr="C:\Users\msezer\Desktop\imagesCA327XX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7743" y="3483429"/>
            <a:ext cx="1894114" cy="217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203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TETKİK BİR DENGEDİR!</a:t>
            </a:r>
          </a:p>
        </p:txBody>
      </p:sp>
      <p:sp>
        <p:nvSpPr>
          <p:cNvPr id="4" name="Sol Sağ Yukarı Ok 3"/>
          <p:cNvSpPr/>
          <p:nvPr/>
        </p:nvSpPr>
        <p:spPr>
          <a:xfrm>
            <a:off x="3150524" y="2934392"/>
            <a:ext cx="2427316" cy="1496291"/>
          </a:xfrm>
          <a:prstGeom prst="leftRigh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Yuvarlatılmış Dikdörtgen 4"/>
          <p:cNvSpPr/>
          <p:nvPr/>
        </p:nvSpPr>
        <p:spPr>
          <a:xfrm>
            <a:off x="3532909" y="1920239"/>
            <a:ext cx="1712422" cy="91440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TETKİK</a:t>
            </a:r>
          </a:p>
        </p:txBody>
      </p:sp>
      <p:sp>
        <p:nvSpPr>
          <p:cNvPr id="6" name="Yuvarlatılmış Dikdörtgen 5"/>
          <p:cNvSpPr/>
          <p:nvPr/>
        </p:nvSpPr>
        <p:spPr>
          <a:xfrm>
            <a:off x="640079" y="2934393"/>
            <a:ext cx="2360815" cy="17872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tx1"/>
                </a:solidFill>
              </a:rPr>
              <a:t>TETKİK KRİTERLERİ:</a:t>
            </a:r>
          </a:p>
          <a:p>
            <a:endParaRPr lang="tr-TR" b="1" dirty="0">
              <a:solidFill>
                <a:schemeClr val="tx1"/>
              </a:solidFill>
            </a:endParaRPr>
          </a:p>
          <a:p>
            <a:r>
              <a:rPr lang="tr-TR" sz="1200" dirty="0">
                <a:solidFill>
                  <a:schemeClr val="tx1"/>
                </a:solidFill>
              </a:rPr>
              <a:t>-14001 şartları</a:t>
            </a:r>
          </a:p>
          <a:p>
            <a:r>
              <a:rPr lang="tr-TR" sz="1200" dirty="0">
                <a:solidFill>
                  <a:schemeClr val="tx1"/>
                </a:solidFill>
              </a:rPr>
              <a:t>-Uygunluk yükümlülükleri</a:t>
            </a:r>
          </a:p>
          <a:p>
            <a:r>
              <a:rPr lang="tr-TR" sz="1200" dirty="0">
                <a:solidFill>
                  <a:schemeClr val="tx1"/>
                </a:solidFill>
              </a:rPr>
              <a:t>-Kuruluş </a:t>
            </a:r>
            <a:r>
              <a:rPr lang="tr-TR" sz="1200" dirty="0" err="1">
                <a:solidFill>
                  <a:schemeClr val="tx1"/>
                </a:solidFill>
              </a:rPr>
              <a:t>dokümante</a:t>
            </a:r>
            <a:r>
              <a:rPr lang="tr-TR" sz="1200" dirty="0">
                <a:solidFill>
                  <a:schemeClr val="tx1"/>
                </a:solidFill>
              </a:rPr>
              <a:t> edilmiş bilgileri</a:t>
            </a:r>
          </a:p>
          <a:p>
            <a:r>
              <a:rPr lang="tr-TR" sz="1200" dirty="0">
                <a:solidFill>
                  <a:schemeClr val="tx1"/>
                </a:solidFill>
              </a:rPr>
              <a:t>-İlgili taraf şartları</a:t>
            </a:r>
          </a:p>
          <a:p>
            <a:r>
              <a:rPr lang="tr-TR" sz="1200" dirty="0">
                <a:solidFill>
                  <a:schemeClr val="tx1"/>
                </a:solidFill>
              </a:rPr>
              <a:t>-Diğer</a:t>
            </a:r>
          </a:p>
        </p:txBody>
      </p:sp>
      <p:sp>
        <p:nvSpPr>
          <p:cNvPr id="8" name="Yuvarlatılmış Dikdörtgen 7"/>
          <p:cNvSpPr/>
          <p:nvPr/>
        </p:nvSpPr>
        <p:spPr>
          <a:xfrm>
            <a:off x="5827222" y="2934393"/>
            <a:ext cx="2560320" cy="178723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tx1"/>
                </a:solidFill>
              </a:rPr>
              <a:t>TETKİK DELİLLERİ:</a:t>
            </a:r>
          </a:p>
          <a:p>
            <a:endParaRPr lang="tr-TR" b="1" dirty="0">
              <a:solidFill>
                <a:schemeClr val="tx1"/>
              </a:solidFill>
            </a:endParaRPr>
          </a:p>
          <a:p>
            <a:r>
              <a:rPr lang="tr-TR" sz="1200" dirty="0">
                <a:solidFill>
                  <a:schemeClr val="tx1"/>
                </a:solidFill>
              </a:rPr>
              <a:t>-Objektif deliller</a:t>
            </a:r>
          </a:p>
          <a:p>
            <a:r>
              <a:rPr lang="tr-TR" sz="1200" dirty="0">
                <a:solidFill>
                  <a:schemeClr val="tx1"/>
                </a:solidFill>
              </a:rPr>
              <a:t>-Gözlemler vb.</a:t>
            </a:r>
          </a:p>
        </p:txBody>
      </p:sp>
      <p:sp>
        <p:nvSpPr>
          <p:cNvPr id="9" name="Oval 8"/>
          <p:cNvSpPr/>
          <p:nvPr/>
        </p:nvSpPr>
        <p:spPr>
          <a:xfrm>
            <a:off x="3350029" y="4871258"/>
            <a:ext cx="2078182" cy="78139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BULGU</a:t>
            </a:r>
          </a:p>
        </p:txBody>
      </p:sp>
      <p:cxnSp>
        <p:nvCxnSpPr>
          <p:cNvPr id="11" name="Düz Ok Bağlayıcısı 10"/>
          <p:cNvCxnSpPr/>
          <p:nvPr/>
        </p:nvCxnSpPr>
        <p:spPr>
          <a:xfrm>
            <a:off x="2435629" y="4862945"/>
            <a:ext cx="789709" cy="23691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flipH="1">
            <a:off x="5577840" y="4788131"/>
            <a:ext cx="714895" cy="44057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027" name="Picture 3" descr="C:\Users\msezer\AppData\Local\Microsoft\Windows\Temporary Internet Files\Content.IE5\JSMQJD3L\1024px-Red_x.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6410" y="5752406"/>
            <a:ext cx="304334" cy="4146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sezer\AppData\Local\Microsoft\Windows\Temporary Internet Files\Content.IE5\ONBKRN8O\Yes_check[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5502" y="5764386"/>
            <a:ext cx="390698" cy="390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8753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UYGUNSUZLUKLAR</a:t>
            </a:r>
          </a:p>
        </p:txBody>
      </p:sp>
      <p:sp>
        <p:nvSpPr>
          <p:cNvPr id="3" name="İçerik Yer Tutucusu 2"/>
          <p:cNvSpPr>
            <a:spLocks noGrp="1"/>
          </p:cNvSpPr>
          <p:nvPr>
            <p:ph idx="1"/>
          </p:nvPr>
        </p:nvSpPr>
        <p:spPr>
          <a:xfrm>
            <a:off x="628649" y="1825625"/>
            <a:ext cx="8090807" cy="4351338"/>
          </a:xfrm>
        </p:spPr>
        <p:txBody>
          <a:bodyPr>
            <a:normAutofit/>
          </a:bodyPr>
          <a:lstStyle/>
          <a:p>
            <a:pPr marL="1598613" indent="-342900" algn="just">
              <a:spcBef>
                <a:spcPct val="0"/>
              </a:spcBef>
              <a:buFont typeface="Wingdings" panose="05000000000000000000" pitchFamily="2" charset="2"/>
              <a:buChar char="§"/>
              <a:defRPr/>
            </a:pPr>
            <a:endParaRPr lang="tr-TR" dirty="0">
              <a:cs typeface="Arial" pitchFamily="34" charset="0"/>
            </a:endParaRPr>
          </a:p>
          <a:p>
            <a:pPr marL="342900" indent="-342900" algn="just">
              <a:spcBef>
                <a:spcPct val="0"/>
              </a:spcBef>
              <a:buFont typeface="Arial" panose="020B0604020202020204" pitchFamily="34" charset="0"/>
              <a:buChar char="•"/>
              <a:defRPr/>
            </a:pPr>
            <a:r>
              <a:rPr lang="tr-TR" dirty="0">
                <a:cs typeface="Arial" pitchFamily="34" charset="0"/>
              </a:rPr>
              <a:t>Yasal gerekliliklere uymama,</a:t>
            </a:r>
          </a:p>
          <a:p>
            <a:pPr marL="342900" indent="-342900" algn="just">
              <a:spcBef>
                <a:spcPct val="0"/>
              </a:spcBef>
              <a:buFont typeface="Arial" panose="020B0604020202020204" pitchFamily="34" charset="0"/>
              <a:buChar char="•"/>
              <a:defRPr/>
            </a:pPr>
            <a:r>
              <a:rPr lang="tr-TR" dirty="0">
                <a:cs typeface="Arial" pitchFamily="34" charset="0"/>
              </a:rPr>
              <a:t>Müşteri şartlarına</a:t>
            </a:r>
            <a:r>
              <a:rPr lang="de-DE" dirty="0">
                <a:cs typeface="Arial" pitchFamily="34" charset="0"/>
              </a:rPr>
              <a:t> </a:t>
            </a:r>
            <a:r>
              <a:rPr lang="tr-TR" dirty="0">
                <a:cs typeface="Arial" pitchFamily="34" charset="0"/>
              </a:rPr>
              <a:t>uymama,</a:t>
            </a:r>
            <a:endParaRPr lang="de-DE" dirty="0">
              <a:cs typeface="Arial" pitchFamily="34" charset="0"/>
            </a:endParaRPr>
          </a:p>
          <a:p>
            <a:pPr marL="342900" indent="-342900" algn="just">
              <a:spcBef>
                <a:spcPct val="0"/>
              </a:spcBef>
              <a:buFont typeface="Arial" panose="020B0604020202020204" pitchFamily="34" charset="0"/>
              <a:buChar char="•"/>
              <a:defRPr/>
            </a:pPr>
            <a:r>
              <a:rPr lang="tr-TR" dirty="0">
                <a:cs typeface="Arial" pitchFamily="34" charset="0"/>
              </a:rPr>
              <a:t>İlgili Standardın şartlarına uymama</a:t>
            </a:r>
            <a:r>
              <a:rPr lang="de-DE" dirty="0">
                <a:cs typeface="Arial" pitchFamily="34" charset="0"/>
              </a:rPr>
              <a:t> </a:t>
            </a:r>
          </a:p>
          <a:p>
            <a:pPr marL="342900" indent="-342900" algn="just">
              <a:spcBef>
                <a:spcPct val="0"/>
              </a:spcBef>
              <a:buFont typeface="Arial" panose="020B0604020202020204" pitchFamily="34" charset="0"/>
              <a:buChar char="•"/>
              <a:defRPr/>
            </a:pPr>
            <a:r>
              <a:rPr lang="tr-TR" dirty="0">
                <a:cs typeface="Arial" pitchFamily="34" charset="0"/>
              </a:rPr>
              <a:t>Kuruluşun kendi belirlediği şartlara (prosedür, talimat vs.) uymama,</a:t>
            </a:r>
          </a:p>
          <a:p>
            <a:pPr marL="912813" algn="just">
              <a:spcBef>
                <a:spcPct val="0"/>
              </a:spcBef>
              <a:defRPr/>
            </a:pPr>
            <a:endParaRPr lang="tr-TR" dirty="0">
              <a:cs typeface="Arial" pitchFamily="34" charset="0"/>
            </a:endParaRPr>
          </a:p>
          <a:p>
            <a:pPr marL="912813" algn="just">
              <a:spcBef>
                <a:spcPct val="0"/>
              </a:spcBef>
              <a:defRPr/>
            </a:pPr>
            <a:r>
              <a:rPr lang="tr-TR" dirty="0">
                <a:cs typeface="Arial" pitchFamily="34" charset="0"/>
              </a:rPr>
              <a:t>durumlarını içermektedir. Ayrıca uygunsuzluklar; içerik olarak  aşağıdaki gibi sınıflandırılmaktadır;</a:t>
            </a:r>
          </a:p>
          <a:p>
            <a:pPr marL="1598613" indent="-342900" algn="just">
              <a:spcBef>
                <a:spcPct val="0"/>
              </a:spcBef>
              <a:buFont typeface="Wingdings" panose="05000000000000000000" pitchFamily="2" charset="2"/>
              <a:buChar char="§"/>
              <a:defRPr/>
            </a:pPr>
            <a:endParaRPr lang="tr-TR" dirty="0">
              <a:cs typeface="Arial" pitchFamily="34" charset="0"/>
            </a:endParaRPr>
          </a:p>
          <a:p>
            <a:pPr marL="342900" indent="-342900" algn="just">
              <a:spcBef>
                <a:spcPct val="0"/>
              </a:spcBef>
              <a:buFont typeface="Arial" panose="020B0604020202020204" pitchFamily="34" charset="0"/>
              <a:buChar char="•"/>
              <a:defRPr/>
            </a:pPr>
            <a:r>
              <a:rPr lang="tr-TR" dirty="0">
                <a:cs typeface="Arial" pitchFamily="34" charset="0"/>
              </a:rPr>
              <a:t>Dokümanın </a:t>
            </a:r>
            <a:r>
              <a:rPr lang="tr-TR" dirty="0" err="1">
                <a:cs typeface="Arial" pitchFamily="34" charset="0"/>
              </a:rPr>
              <a:t>standard</a:t>
            </a:r>
            <a:r>
              <a:rPr lang="tr-TR" dirty="0">
                <a:cs typeface="Arial" pitchFamily="34" charset="0"/>
              </a:rPr>
              <a:t> şartlarını sağlamaması (Yeterlilik)</a:t>
            </a:r>
          </a:p>
          <a:p>
            <a:pPr marL="342900" indent="-342900" algn="just">
              <a:spcBef>
                <a:spcPct val="0"/>
              </a:spcBef>
              <a:buFont typeface="Arial" panose="020B0604020202020204" pitchFamily="34" charset="0"/>
              <a:buChar char="•"/>
              <a:defRPr/>
            </a:pPr>
            <a:r>
              <a:rPr lang="tr-TR" dirty="0">
                <a:cs typeface="Arial" pitchFamily="34" charset="0"/>
              </a:rPr>
              <a:t>Dokümanda tanımlanan metodun yapılanla aynı paralelde olmaması (Uygunluk)</a:t>
            </a:r>
          </a:p>
          <a:p>
            <a:pPr marL="342900" indent="-342900" algn="just">
              <a:spcBef>
                <a:spcPct val="0"/>
              </a:spcBef>
              <a:buFont typeface="Arial" panose="020B0604020202020204" pitchFamily="34" charset="0"/>
              <a:buChar char="•"/>
              <a:defRPr/>
            </a:pPr>
            <a:r>
              <a:rPr lang="tr-TR" dirty="0">
                <a:cs typeface="Arial" pitchFamily="34" charset="0"/>
              </a:rPr>
              <a:t>Pratikte yapılanların etkin olmaması (Etkinlik)</a:t>
            </a:r>
            <a:endParaRPr lang="de-DE" dirty="0">
              <a:cs typeface="Arial" pitchFamily="34" charset="0"/>
            </a:endParaRPr>
          </a:p>
          <a:p>
            <a:endParaRPr lang="tr-TR" dirty="0"/>
          </a:p>
        </p:txBody>
      </p:sp>
    </p:spTree>
    <p:extLst>
      <p:ext uri="{BB962C8B-B14F-4D97-AF65-F5344CB8AC3E}">
        <p14:creationId xmlns:p14="http://schemas.microsoft.com/office/powerpoint/2010/main" val="20526731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UYGUNSUZLUKLARIN KAYDEDİLMESİ</a:t>
            </a:r>
          </a:p>
        </p:txBody>
      </p:sp>
      <p:sp>
        <p:nvSpPr>
          <p:cNvPr id="3" name="İçerik Yer Tutucusu 2"/>
          <p:cNvSpPr>
            <a:spLocks noGrp="1"/>
          </p:cNvSpPr>
          <p:nvPr>
            <p:ph idx="1"/>
          </p:nvPr>
        </p:nvSpPr>
        <p:spPr/>
        <p:txBody>
          <a:bodyPr/>
          <a:lstStyle/>
          <a:p>
            <a:pPr>
              <a:defRPr/>
            </a:pPr>
            <a:r>
              <a:rPr lang="tr-TR" b="1" dirty="0"/>
              <a:t> </a:t>
            </a:r>
            <a:endParaRPr lang="tr-TR" dirty="0"/>
          </a:p>
          <a:p>
            <a:pPr>
              <a:defRPr/>
            </a:pPr>
            <a:r>
              <a:rPr lang="tr-TR" dirty="0"/>
              <a:t>Uygunsuzluk kayıtları için aşağıdaki hususlar dikkate alınmalıdır:</a:t>
            </a:r>
          </a:p>
          <a:p>
            <a:pPr>
              <a:defRPr/>
            </a:pPr>
            <a:endParaRPr lang="tr-TR" dirty="0"/>
          </a:p>
          <a:p>
            <a:pPr marL="342900" indent="-342900" algn="just">
              <a:spcBef>
                <a:spcPct val="0"/>
              </a:spcBef>
              <a:buFont typeface="Arial" panose="020B0604020202020204" pitchFamily="34" charset="0"/>
              <a:buChar char="•"/>
              <a:defRPr/>
            </a:pPr>
            <a:r>
              <a:rPr lang="tr-TR" dirty="0">
                <a:cs typeface="Arial" pitchFamily="34" charset="0"/>
              </a:rPr>
              <a:t>Tetkik kriterinin açıklaması veya tetkik kriterine atıf</a:t>
            </a:r>
          </a:p>
          <a:p>
            <a:pPr algn="just">
              <a:spcBef>
                <a:spcPct val="0"/>
              </a:spcBef>
              <a:defRPr/>
            </a:pPr>
            <a:r>
              <a:rPr lang="tr-TR" dirty="0">
                <a:cs typeface="Arial" pitchFamily="34" charset="0"/>
              </a:rPr>
              <a:t>	İlgili </a:t>
            </a:r>
            <a:r>
              <a:rPr lang="tr-TR" dirty="0" err="1">
                <a:cs typeface="Arial" pitchFamily="34" charset="0"/>
              </a:rPr>
              <a:t>Standard</a:t>
            </a:r>
            <a:r>
              <a:rPr lang="tr-TR" dirty="0">
                <a:cs typeface="Arial" pitchFamily="34" charset="0"/>
              </a:rPr>
              <a:t> maddesi, Yönetmelik, Kuruluşa ait </a:t>
            </a:r>
            <a:r>
              <a:rPr lang="tr-TR" dirty="0" err="1">
                <a:cs typeface="Arial" pitchFamily="34" charset="0"/>
              </a:rPr>
              <a:t>dokümante</a:t>
            </a:r>
            <a:r>
              <a:rPr lang="tr-TR" dirty="0">
                <a:cs typeface="Arial" pitchFamily="34" charset="0"/>
              </a:rPr>
              <a:t> edilmiş bilgi vb.</a:t>
            </a:r>
          </a:p>
          <a:p>
            <a:pPr marL="342900" indent="-342900" algn="just">
              <a:spcBef>
                <a:spcPct val="0"/>
              </a:spcBef>
              <a:buFont typeface="Arial" panose="020B0604020202020204" pitchFamily="34" charset="0"/>
              <a:buChar char="•"/>
              <a:defRPr/>
            </a:pPr>
            <a:endParaRPr lang="tr-TR" dirty="0">
              <a:cs typeface="Arial" pitchFamily="34" charset="0"/>
            </a:endParaRPr>
          </a:p>
          <a:p>
            <a:pPr marL="342900" indent="-342900" algn="just">
              <a:spcBef>
                <a:spcPct val="0"/>
              </a:spcBef>
              <a:buFont typeface="Arial" panose="020B0604020202020204" pitchFamily="34" charset="0"/>
              <a:buChar char="•"/>
              <a:defRPr/>
            </a:pPr>
            <a:r>
              <a:rPr lang="tr-TR" dirty="0">
                <a:cs typeface="Arial" pitchFamily="34" charset="0"/>
              </a:rPr>
              <a:t>Uygunsuzluk beyanı (ifade)</a:t>
            </a:r>
          </a:p>
          <a:p>
            <a:pPr marL="342900" indent="-342900" algn="just">
              <a:spcBef>
                <a:spcPct val="0"/>
              </a:spcBef>
              <a:buFont typeface="Arial" panose="020B0604020202020204" pitchFamily="34" charset="0"/>
              <a:buChar char="•"/>
              <a:defRPr/>
            </a:pPr>
            <a:endParaRPr lang="en-US" dirty="0">
              <a:cs typeface="Arial" pitchFamily="34" charset="0"/>
            </a:endParaRPr>
          </a:p>
          <a:p>
            <a:pPr marL="342900" indent="-342900" algn="just">
              <a:spcBef>
                <a:spcPct val="0"/>
              </a:spcBef>
              <a:buFont typeface="Arial" panose="020B0604020202020204" pitchFamily="34" charset="0"/>
              <a:buChar char="•"/>
              <a:defRPr/>
            </a:pPr>
            <a:r>
              <a:rPr lang="tr-TR" dirty="0">
                <a:cs typeface="Arial" pitchFamily="34" charset="0"/>
              </a:rPr>
              <a:t>Tetkik delili (objektif delil)</a:t>
            </a:r>
          </a:p>
          <a:p>
            <a:pPr algn="just">
              <a:spcBef>
                <a:spcPct val="0"/>
              </a:spcBef>
              <a:defRPr/>
            </a:pPr>
            <a:endParaRPr lang="en-US" dirty="0">
              <a:cs typeface="Arial" pitchFamily="34" charset="0"/>
            </a:endParaRPr>
          </a:p>
          <a:p>
            <a:pPr marL="342900" indent="-342900" algn="just">
              <a:spcBef>
                <a:spcPct val="0"/>
              </a:spcBef>
              <a:buFont typeface="Arial" panose="020B0604020202020204" pitchFamily="34" charset="0"/>
              <a:buChar char="•"/>
              <a:defRPr/>
            </a:pPr>
            <a:r>
              <a:rPr lang="tr-TR" dirty="0">
                <a:cs typeface="Arial" pitchFamily="34" charset="0"/>
              </a:rPr>
              <a:t>İlgili tetkik bulguları</a:t>
            </a:r>
          </a:p>
          <a:p>
            <a:endParaRPr lang="tr-TR" dirty="0"/>
          </a:p>
        </p:txBody>
      </p:sp>
      <p:sp>
        <p:nvSpPr>
          <p:cNvPr id="4" name="Sağ Ok 3"/>
          <p:cNvSpPr/>
          <p:nvPr/>
        </p:nvSpPr>
        <p:spPr>
          <a:xfrm>
            <a:off x="1001486" y="3287486"/>
            <a:ext cx="511628" cy="119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descr="C:\Users\msezer\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286" y="4284974"/>
            <a:ext cx="1981200"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960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PRATİK ÇALIŞMA</a:t>
            </a:r>
          </a:p>
        </p:txBody>
      </p:sp>
      <p:sp>
        <p:nvSpPr>
          <p:cNvPr id="3" name="İçerik Yer Tutucusu 2"/>
          <p:cNvSpPr>
            <a:spLocks noGrp="1"/>
          </p:cNvSpPr>
          <p:nvPr>
            <p:ph idx="1"/>
          </p:nvPr>
        </p:nvSpPr>
        <p:spPr/>
        <p:txBody>
          <a:bodyPr>
            <a:normAutofit/>
          </a:bodyPr>
          <a:lstStyle/>
          <a:p>
            <a:r>
              <a:rPr lang="tr-TR" sz="3200" b="1" i="1" dirty="0"/>
              <a:t>UYGUNSUZLUK YAZIMI</a:t>
            </a:r>
          </a:p>
        </p:txBody>
      </p:sp>
      <p:pic>
        <p:nvPicPr>
          <p:cNvPr id="1026" name="Picture 2" descr="C:\Users\msezer\Desktop\VCBXCB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539" y="3570515"/>
            <a:ext cx="3210261" cy="2126798"/>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331424" y="2852888"/>
            <a:ext cx="4507411" cy="3322565"/>
          </a:xfrm>
          <a:prstGeom prst="rect">
            <a:avLst/>
          </a:prstGeom>
        </p:spPr>
      </p:pic>
    </p:spTree>
    <p:extLst>
      <p:ext uri="{BB962C8B-B14F-4D97-AF65-F5344CB8AC3E}">
        <p14:creationId xmlns:p14="http://schemas.microsoft.com/office/powerpoint/2010/main" val="11428715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graphicFrame>
        <p:nvGraphicFramePr>
          <p:cNvPr id="4" name="13 Tablo"/>
          <p:cNvGraphicFramePr>
            <a:graphicFrameLocks noGrp="1"/>
          </p:cNvGraphicFramePr>
          <p:nvPr>
            <p:extLst>
              <p:ext uri="{D42A27DB-BD31-4B8C-83A1-F6EECF244321}">
                <p14:modId xmlns:p14="http://schemas.microsoft.com/office/powerpoint/2010/main" val="1678710650"/>
              </p:ext>
            </p:extLst>
          </p:nvPr>
        </p:nvGraphicFramePr>
        <p:xfrm>
          <a:off x="337458" y="1023254"/>
          <a:ext cx="8663881" cy="5773521"/>
        </p:xfrm>
        <a:graphic>
          <a:graphicData uri="http://schemas.openxmlformats.org/drawingml/2006/table">
            <a:tbl>
              <a:tblPr/>
              <a:tblGrid>
                <a:gridCol w="2233468">
                  <a:extLst>
                    <a:ext uri="{9D8B030D-6E8A-4147-A177-3AD203B41FA5}">
                      <a16:colId xmlns:a16="http://schemas.microsoft.com/office/drawing/2014/main" val="20000"/>
                    </a:ext>
                  </a:extLst>
                </a:gridCol>
                <a:gridCol w="180757">
                  <a:extLst>
                    <a:ext uri="{9D8B030D-6E8A-4147-A177-3AD203B41FA5}">
                      <a16:colId xmlns:a16="http://schemas.microsoft.com/office/drawing/2014/main" val="20001"/>
                    </a:ext>
                  </a:extLst>
                </a:gridCol>
                <a:gridCol w="179251">
                  <a:extLst>
                    <a:ext uri="{9D8B030D-6E8A-4147-A177-3AD203B41FA5}">
                      <a16:colId xmlns:a16="http://schemas.microsoft.com/office/drawing/2014/main" val="20002"/>
                    </a:ext>
                  </a:extLst>
                </a:gridCol>
                <a:gridCol w="180757">
                  <a:extLst>
                    <a:ext uri="{9D8B030D-6E8A-4147-A177-3AD203B41FA5}">
                      <a16:colId xmlns:a16="http://schemas.microsoft.com/office/drawing/2014/main" val="20003"/>
                    </a:ext>
                  </a:extLst>
                </a:gridCol>
                <a:gridCol w="180757">
                  <a:extLst>
                    <a:ext uri="{9D8B030D-6E8A-4147-A177-3AD203B41FA5}">
                      <a16:colId xmlns:a16="http://schemas.microsoft.com/office/drawing/2014/main" val="20004"/>
                    </a:ext>
                  </a:extLst>
                </a:gridCol>
                <a:gridCol w="179251">
                  <a:extLst>
                    <a:ext uri="{9D8B030D-6E8A-4147-A177-3AD203B41FA5}">
                      <a16:colId xmlns:a16="http://schemas.microsoft.com/office/drawing/2014/main" val="20005"/>
                    </a:ext>
                  </a:extLst>
                </a:gridCol>
                <a:gridCol w="180757">
                  <a:extLst>
                    <a:ext uri="{9D8B030D-6E8A-4147-A177-3AD203B41FA5}">
                      <a16:colId xmlns:a16="http://schemas.microsoft.com/office/drawing/2014/main" val="20006"/>
                    </a:ext>
                  </a:extLst>
                </a:gridCol>
                <a:gridCol w="259085">
                  <a:extLst>
                    <a:ext uri="{9D8B030D-6E8A-4147-A177-3AD203B41FA5}">
                      <a16:colId xmlns:a16="http://schemas.microsoft.com/office/drawing/2014/main" val="20007"/>
                    </a:ext>
                  </a:extLst>
                </a:gridCol>
                <a:gridCol w="2352843">
                  <a:extLst>
                    <a:ext uri="{9D8B030D-6E8A-4147-A177-3AD203B41FA5}">
                      <a16:colId xmlns:a16="http://schemas.microsoft.com/office/drawing/2014/main" val="20008"/>
                    </a:ext>
                  </a:extLst>
                </a:gridCol>
                <a:gridCol w="179251">
                  <a:extLst>
                    <a:ext uri="{9D8B030D-6E8A-4147-A177-3AD203B41FA5}">
                      <a16:colId xmlns:a16="http://schemas.microsoft.com/office/drawing/2014/main" val="20009"/>
                    </a:ext>
                  </a:extLst>
                </a:gridCol>
                <a:gridCol w="180757">
                  <a:extLst>
                    <a:ext uri="{9D8B030D-6E8A-4147-A177-3AD203B41FA5}">
                      <a16:colId xmlns:a16="http://schemas.microsoft.com/office/drawing/2014/main" val="20010"/>
                    </a:ext>
                  </a:extLst>
                </a:gridCol>
                <a:gridCol w="180757">
                  <a:extLst>
                    <a:ext uri="{9D8B030D-6E8A-4147-A177-3AD203B41FA5}">
                      <a16:colId xmlns:a16="http://schemas.microsoft.com/office/drawing/2014/main" val="20011"/>
                    </a:ext>
                  </a:extLst>
                </a:gridCol>
                <a:gridCol w="459423">
                  <a:extLst>
                    <a:ext uri="{9D8B030D-6E8A-4147-A177-3AD203B41FA5}">
                      <a16:colId xmlns:a16="http://schemas.microsoft.com/office/drawing/2014/main" val="20012"/>
                    </a:ext>
                  </a:extLst>
                </a:gridCol>
                <a:gridCol w="180757">
                  <a:extLst>
                    <a:ext uri="{9D8B030D-6E8A-4147-A177-3AD203B41FA5}">
                      <a16:colId xmlns:a16="http://schemas.microsoft.com/office/drawing/2014/main" val="20013"/>
                    </a:ext>
                  </a:extLst>
                </a:gridCol>
                <a:gridCol w="1556010">
                  <a:extLst>
                    <a:ext uri="{9D8B030D-6E8A-4147-A177-3AD203B41FA5}">
                      <a16:colId xmlns:a16="http://schemas.microsoft.com/office/drawing/2014/main" val="20014"/>
                    </a:ext>
                  </a:extLst>
                </a:gridCol>
              </a:tblGrid>
              <a:tr h="271410">
                <a:tc rowSpan="5"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1" i="0" u="none" strike="noStrike" cap="none" normalizeH="0" baseline="0" dirty="0">
                        <a:ln>
                          <a:noFill/>
                        </a:ln>
                        <a:solidFill>
                          <a:srgbClr val="008080"/>
                        </a:solidFill>
                        <a:effectLst/>
                        <a:latin typeface="Arial" pitchFamily="34" charset="0"/>
                        <a:cs typeface="Arial" pitchFamily="34" charset="0"/>
                      </a:endParaRPr>
                    </a:p>
                  </a:txBody>
                  <a:tcPr marL="28191" marR="28191" marT="0" marB="0" horzOverflow="overflow">
                    <a:lnL w="12700" cap="flat" cmpd="sng" algn="ctr">
                      <a:solidFill>
                        <a:srgbClr val="4BACC6"/>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79646"/>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gridSpan="6">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rgbClr val="000000"/>
                          </a:solidFill>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1" i="0" u="none" strike="noStrike" cap="none" normalizeH="0" baseline="0" dirty="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1" i="0" u="none" strike="noStrike" cap="none" normalizeH="0" baseline="0" dirty="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rgbClr val="000000"/>
                          </a:solidFill>
                          <a:effectLst/>
                          <a:latin typeface="Arial" pitchFamily="34" charset="0"/>
                          <a:cs typeface="Arial" pitchFamily="34" charset="0"/>
                        </a:rPr>
                        <a:t>DÜZELTİCİ FAALİYET (DF) TALEP FORMU</a:t>
                      </a: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79646"/>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a:ln>
                            <a:noFill/>
                          </a:ln>
                          <a:solidFill>
                            <a:srgbClr val="000000"/>
                          </a:solidFill>
                          <a:effectLst/>
                          <a:latin typeface="Arial" pitchFamily="34" charset="0"/>
                          <a:cs typeface="Arial" pitchFamily="34" charset="0"/>
                        </a:rPr>
                        <a:t>Doküman Kod </a:t>
                      </a: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79646"/>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1" i="0" u="none" strike="noStrike" cap="none" normalizeH="0" baseline="0">
                        <a:ln>
                          <a:noFill/>
                        </a:ln>
                        <a:solidFill>
                          <a:srgbClr val="000000"/>
                        </a:solidFill>
                        <a:effectLst/>
                        <a:latin typeface="Arial" pitchFamily="34" charset="0"/>
                        <a:cs typeface="Arial" pitchFamily="34" charset="0"/>
                      </a:endParaRP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4BACC6"/>
                      </a:solidFill>
                      <a:prstDash val="solid"/>
                      <a:round/>
                      <a:headEnd type="none" w="med" len="med"/>
                      <a:tailEnd type="none" w="med" len="med"/>
                    </a:lnR>
                    <a:lnT w="38100" cap="flat" cmpd="sng" algn="ctr">
                      <a:solidFill>
                        <a:srgbClr val="F79646"/>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extLst>
                  <a:ext uri="{0D108BD9-81ED-4DB2-BD59-A6C34878D82A}">
                    <a16:rowId xmlns:a16="http://schemas.microsoft.com/office/drawing/2014/main" val="10000"/>
                  </a:ext>
                </a:extLst>
              </a:tr>
              <a:tr h="271410">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rgbClr val="000000"/>
                          </a:solidFill>
                          <a:effectLst/>
                          <a:latin typeface="Arial" pitchFamily="34" charset="0"/>
                          <a:cs typeface="Arial" pitchFamily="34" charset="0"/>
                        </a:rPr>
                        <a:t>Yayın Tarihi</a:t>
                      </a: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1" i="0" u="none" strike="noStrike" cap="none" normalizeH="0" baseline="0">
                        <a:ln>
                          <a:noFill/>
                        </a:ln>
                        <a:solidFill>
                          <a:srgbClr val="000000"/>
                        </a:solidFill>
                        <a:effectLst/>
                        <a:latin typeface="Arial" pitchFamily="34" charset="0"/>
                        <a:cs typeface="Arial" pitchFamily="34" charset="0"/>
                      </a:endParaRP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extLst>
                  <a:ext uri="{0D108BD9-81ED-4DB2-BD59-A6C34878D82A}">
                    <a16:rowId xmlns:a16="http://schemas.microsoft.com/office/drawing/2014/main" val="10001"/>
                  </a:ext>
                </a:extLst>
              </a:tr>
              <a:tr h="271410">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a:ln>
                            <a:noFill/>
                          </a:ln>
                          <a:solidFill>
                            <a:srgbClr val="000000"/>
                          </a:solidFill>
                          <a:effectLst/>
                          <a:latin typeface="Arial" pitchFamily="34" charset="0"/>
                          <a:cs typeface="Arial" pitchFamily="34" charset="0"/>
                        </a:rPr>
                        <a:t>Revizyon Tarihi</a:t>
                      </a: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1" i="0" u="none" strike="noStrike" cap="none" normalizeH="0" baseline="0">
                        <a:ln>
                          <a:noFill/>
                        </a:ln>
                        <a:solidFill>
                          <a:srgbClr val="000000"/>
                        </a:solidFill>
                        <a:effectLst/>
                        <a:latin typeface="Arial" pitchFamily="34" charset="0"/>
                        <a:cs typeface="Arial" pitchFamily="34" charset="0"/>
                      </a:endParaRP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extLst>
                  <a:ext uri="{0D108BD9-81ED-4DB2-BD59-A6C34878D82A}">
                    <a16:rowId xmlns:a16="http://schemas.microsoft.com/office/drawing/2014/main" val="10002"/>
                  </a:ext>
                </a:extLst>
              </a:tr>
              <a:tr h="199135">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rgbClr val="000000"/>
                          </a:solidFill>
                          <a:effectLst/>
                          <a:latin typeface="Arial" pitchFamily="34" charset="0"/>
                          <a:cs typeface="Arial" pitchFamily="34" charset="0"/>
                        </a:rPr>
                        <a:t>Revizyon No</a:t>
                      </a: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1" i="0" u="none" strike="noStrike" cap="none" normalizeH="0" baseline="0">
                        <a:ln>
                          <a:noFill/>
                        </a:ln>
                        <a:solidFill>
                          <a:srgbClr val="000000"/>
                        </a:solidFill>
                        <a:effectLst/>
                        <a:latin typeface="Arial" pitchFamily="34" charset="0"/>
                        <a:cs typeface="Arial" pitchFamily="34" charset="0"/>
                      </a:endParaRP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extLst>
                  <a:ext uri="{0D108BD9-81ED-4DB2-BD59-A6C34878D82A}">
                    <a16:rowId xmlns:a16="http://schemas.microsoft.com/office/drawing/2014/main" val="10003"/>
                  </a:ext>
                </a:extLst>
              </a:tr>
              <a:tr h="135705">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a:ln>
                            <a:noFill/>
                          </a:ln>
                          <a:solidFill>
                            <a:srgbClr val="000000"/>
                          </a:solidFill>
                          <a:effectLst/>
                          <a:latin typeface="Arial" pitchFamily="34" charset="0"/>
                          <a:cs typeface="Arial" pitchFamily="34" charset="0"/>
                        </a:rPr>
                        <a:t>Sayfa No</a:t>
                      </a: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1" i="0" u="none" strike="noStrike" cap="none" normalizeH="0" baseline="0" dirty="0">
                        <a:ln>
                          <a:noFill/>
                        </a:ln>
                        <a:solidFill>
                          <a:srgbClr val="000000"/>
                        </a:solidFill>
                        <a:effectLst/>
                        <a:latin typeface="Arial" pitchFamily="34" charset="0"/>
                        <a:cs typeface="Arial" pitchFamily="34" charset="0"/>
                      </a:endParaRP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extLst>
                  <a:ext uri="{0D108BD9-81ED-4DB2-BD59-A6C34878D82A}">
                    <a16:rowId xmlns:a16="http://schemas.microsoft.com/office/drawing/2014/main" val="10004"/>
                  </a:ext>
                </a:extLst>
              </a:tr>
              <a:tr h="135705">
                <a:tc gridSpan="1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err="1">
                          <a:ln>
                            <a:noFill/>
                          </a:ln>
                          <a:solidFill>
                            <a:srgbClr val="FF0000"/>
                          </a:solidFill>
                          <a:effectLst/>
                          <a:latin typeface="Arial" pitchFamily="34" charset="0"/>
                          <a:cs typeface="Arial" pitchFamily="34" charset="0"/>
                        </a:rPr>
                        <a:t>DF’ü</a:t>
                      </a:r>
                      <a:r>
                        <a:rPr kumimoji="0" lang="tr-TR" sz="900" b="1" i="0" u="none" strike="noStrike" cap="none" normalizeH="0" baseline="0" dirty="0">
                          <a:ln>
                            <a:noFill/>
                          </a:ln>
                          <a:solidFill>
                            <a:srgbClr val="FF0000"/>
                          </a:solidFill>
                          <a:effectLst/>
                          <a:latin typeface="Arial" pitchFamily="34" charset="0"/>
                          <a:cs typeface="Arial" pitchFamily="34" charset="0"/>
                        </a:rPr>
                        <a:t> TALEP EDEN TARAFINDAN DOLDURULUR</a:t>
                      </a:r>
                      <a:endParaRPr kumimoji="0" lang="tr-TR" sz="900" b="1" i="0" u="none" strike="noStrike" cap="none" normalizeH="0" baseline="0" dirty="0">
                        <a:ln>
                          <a:noFill/>
                        </a:ln>
                        <a:solidFill>
                          <a:srgbClr val="000000"/>
                        </a:solidFill>
                        <a:effectLst/>
                        <a:latin typeface="Arial" pitchFamily="34" charset="0"/>
                        <a:cs typeface="Arial" pitchFamily="34" charset="0"/>
                      </a:endParaRPr>
                    </a:p>
                  </a:txBody>
                  <a:tcPr marL="28191" marR="28191"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5"/>
                  </a:ext>
                </a:extLst>
              </a:tr>
              <a:tr h="13570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a:ln>
                            <a:noFill/>
                          </a:ln>
                          <a:solidFill>
                            <a:srgbClr val="000000"/>
                          </a:solidFill>
                          <a:effectLst/>
                          <a:latin typeface="Arial" pitchFamily="34" charset="0"/>
                          <a:cs typeface="Arial" pitchFamily="34" charset="0"/>
                        </a:rPr>
                        <a:t>Adı Soyadı</a:t>
                      </a:r>
                    </a:p>
                  </a:txBody>
                  <a:tcPr marL="28191" marR="28191" marT="0" marB="0" horzOverflow="overflow">
                    <a:lnL w="12700" cap="flat" cmpd="sng" algn="ctr">
                      <a:solidFill>
                        <a:srgbClr val="4BACC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gridSpan="1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1" i="0" u="none" strike="noStrike" cap="none" normalizeH="0" baseline="0">
                        <a:ln>
                          <a:noFill/>
                        </a:ln>
                        <a:solidFill>
                          <a:srgbClr val="000000"/>
                        </a:solidFill>
                        <a:effectLst/>
                        <a:latin typeface="Arial" pitchFamily="34" charset="0"/>
                        <a:cs typeface="Arial" pitchFamily="34" charset="0"/>
                      </a:endParaRP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6"/>
                  </a:ext>
                </a:extLst>
              </a:tr>
              <a:tr h="13570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a:ln>
                            <a:noFill/>
                          </a:ln>
                          <a:solidFill>
                            <a:srgbClr val="000000"/>
                          </a:solidFill>
                          <a:effectLst/>
                          <a:latin typeface="Arial" pitchFamily="34" charset="0"/>
                          <a:cs typeface="Arial" pitchFamily="34" charset="0"/>
                        </a:rPr>
                        <a:t>Görevi</a:t>
                      </a:r>
                    </a:p>
                  </a:txBody>
                  <a:tcPr marL="28191" marR="28191" marT="0" marB="0" horzOverflow="overflow">
                    <a:lnL w="12700" cap="flat" cmpd="sng" algn="ctr">
                      <a:solidFill>
                        <a:srgbClr val="4BACC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gridSpan="1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1" i="0" u="none" strike="noStrike" cap="none" normalizeH="0" baseline="0" dirty="0">
                        <a:ln>
                          <a:noFill/>
                        </a:ln>
                        <a:solidFill>
                          <a:srgbClr val="000000"/>
                        </a:solidFill>
                        <a:effectLst/>
                        <a:latin typeface="Arial" pitchFamily="34" charset="0"/>
                        <a:cs typeface="Arial" pitchFamily="34" charset="0"/>
                      </a:endParaRP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r h="13570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a:ln>
                            <a:noFill/>
                          </a:ln>
                          <a:solidFill>
                            <a:srgbClr val="000000"/>
                          </a:solidFill>
                          <a:effectLst/>
                          <a:latin typeface="Arial" pitchFamily="34" charset="0"/>
                          <a:cs typeface="Arial" pitchFamily="34" charset="0"/>
                        </a:rPr>
                        <a:t>Tarih/Saat</a:t>
                      </a:r>
                    </a:p>
                  </a:txBody>
                  <a:tcPr marL="28191" marR="28191" marT="0" marB="0" horzOverflow="overflow">
                    <a:lnL w="12700" cap="flat" cmpd="sng" algn="ctr">
                      <a:solidFill>
                        <a:srgbClr val="4BACC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gridSpan="1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1" i="0" u="none" strike="noStrike" cap="none" normalizeH="0" baseline="0" dirty="0">
                        <a:ln>
                          <a:noFill/>
                        </a:ln>
                        <a:solidFill>
                          <a:srgbClr val="000000"/>
                        </a:solidFill>
                        <a:effectLst/>
                        <a:latin typeface="Arial" pitchFamily="34" charset="0"/>
                        <a:cs typeface="Arial" pitchFamily="34" charset="0"/>
                      </a:endParaRP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8"/>
                  </a:ext>
                </a:extLst>
              </a:tr>
              <a:tr h="13570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a:ln>
                            <a:noFill/>
                          </a:ln>
                          <a:solidFill>
                            <a:srgbClr val="000000"/>
                          </a:solidFill>
                          <a:effectLst/>
                          <a:latin typeface="Arial" pitchFamily="34" charset="0"/>
                          <a:cs typeface="Arial" pitchFamily="34" charset="0"/>
                        </a:rPr>
                        <a:t>İmza</a:t>
                      </a:r>
                    </a:p>
                  </a:txBody>
                  <a:tcPr marL="28191" marR="28191" marT="0" marB="0" horzOverflow="overflow">
                    <a:lnL w="12700" cap="flat" cmpd="sng" algn="ctr">
                      <a:solidFill>
                        <a:srgbClr val="4BACC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gridSpan="1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1" i="0" u="none" strike="noStrike" cap="none" normalizeH="0" baseline="0" dirty="0">
                        <a:ln>
                          <a:noFill/>
                        </a:ln>
                        <a:solidFill>
                          <a:srgbClr val="000000"/>
                        </a:solidFill>
                        <a:effectLst/>
                        <a:latin typeface="Arial" pitchFamily="34" charset="0"/>
                        <a:cs typeface="Arial" pitchFamily="34" charset="0"/>
                      </a:endParaRP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9"/>
                  </a:ext>
                </a:extLst>
              </a:tr>
              <a:tr h="135705">
                <a:tc gridSpan="1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tab pos="247650" algn="l"/>
                        </a:tabLst>
                      </a:pPr>
                      <a:r>
                        <a:rPr kumimoji="0" lang="tr-TR" sz="900" b="1" i="0" u="none" strike="noStrike" cap="none" normalizeH="0" baseline="0" dirty="0">
                          <a:ln>
                            <a:noFill/>
                          </a:ln>
                          <a:solidFill>
                            <a:srgbClr val="000000"/>
                          </a:solidFill>
                          <a:effectLst/>
                          <a:latin typeface="Arial" pitchFamily="34" charset="0"/>
                          <a:cs typeface="Arial" pitchFamily="34" charset="0"/>
                        </a:rPr>
                        <a:t>İlgili Bölüm/Birim Adı:</a:t>
                      </a:r>
                    </a:p>
                  </a:txBody>
                  <a:tcPr marL="28191" marR="28191"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0"/>
                  </a:ext>
                </a:extLst>
              </a:tr>
              <a:tr h="135705">
                <a:tc gridSpan="1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rgbClr val="000000"/>
                          </a:solidFill>
                          <a:effectLst/>
                          <a:latin typeface="Arial" pitchFamily="34" charset="0"/>
                          <a:cs typeface="Arial" pitchFamily="34" charset="0"/>
                        </a:rPr>
                        <a:t> Uygunsuzluk </a:t>
                      </a:r>
                    </a:p>
                  </a:txBody>
                  <a:tcPr marL="28191" marR="28191"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1"/>
                  </a:ext>
                </a:extLst>
              </a:tr>
              <a:tr h="135705">
                <a:tc gridSpan="1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rgbClr val="FF0000"/>
                          </a:solidFill>
                          <a:effectLst/>
                          <a:latin typeface="Arial" pitchFamily="34" charset="0"/>
                          <a:cs typeface="Arial" pitchFamily="34" charset="0"/>
                        </a:rPr>
                        <a:t>SİSTEM YÖNETİCİSİ / TETKİKÇİ  TARAFINDAN DOLDURULUR</a:t>
                      </a:r>
                      <a:endParaRPr kumimoji="0" lang="tr-TR" sz="900" b="1" i="0" u="none" strike="noStrike" cap="none" normalizeH="0" baseline="0" dirty="0">
                        <a:ln>
                          <a:noFill/>
                        </a:ln>
                        <a:solidFill>
                          <a:srgbClr val="000000"/>
                        </a:solidFill>
                        <a:effectLst/>
                        <a:latin typeface="Arial" pitchFamily="34" charset="0"/>
                        <a:cs typeface="Arial" pitchFamily="34" charset="0"/>
                      </a:endParaRPr>
                    </a:p>
                  </a:txBody>
                  <a:tcPr marL="28191" marR="28191"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2"/>
                  </a:ext>
                </a:extLst>
              </a:tr>
              <a:tr h="271410">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a:ln>
                            <a:noFill/>
                          </a:ln>
                          <a:solidFill>
                            <a:srgbClr val="000000"/>
                          </a:solidFill>
                          <a:effectLst/>
                          <a:latin typeface="Arial" pitchFamily="34" charset="0"/>
                          <a:cs typeface="Arial" pitchFamily="34" charset="0"/>
                        </a:rPr>
                        <a:t>Talebin Türü</a:t>
                      </a:r>
                    </a:p>
                  </a:txBody>
                  <a:tcPr marL="28191" marR="28191" marT="0" marB="0" horzOverflow="overflow">
                    <a:lnL w="12700" cap="flat" cmpd="sng" algn="ctr">
                      <a:solidFill>
                        <a:srgbClr val="4BACC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rgbClr val="000000"/>
                          </a:solidFill>
                          <a:effectLst/>
                          <a:latin typeface="Arial" pitchFamily="34" charset="0"/>
                          <a:cs typeface="Arial" pitchFamily="34" charset="0"/>
                        </a:rPr>
                        <a:t>Uygunsuzluğun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rgbClr val="000000"/>
                          </a:solidFill>
                          <a:effectLst/>
                          <a:latin typeface="Arial" pitchFamily="34" charset="0"/>
                          <a:cs typeface="Arial" pitchFamily="34" charset="0"/>
                        </a:rPr>
                        <a:t>Tespit Şekli</a:t>
                      </a: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98475"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rgbClr val="000000"/>
                          </a:solidFill>
                          <a:effectLst/>
                          <a:latin typeface="Arial" pitchFamily="34" charset="0"/>
                          <a:cs typeface="Arial" pitchFamily="34" charset="0"/>
                        </a:rPr>
                        <a:t> İlgili Yönetim Sistemi</a:t>
                      </a: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3"/>
                  </a:ext>
                </a:extLst>
              </a:tr>
              <a:tr h="814231">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Pts val="1600"/>
                        <a:buFont typeface="Wingdings" pitchFamily="2" charset="2"/>
                        <a:buChar char=""/>
                        <a:tabLst/>
                      </a:pPr>
                      <a:endParaRPr kumimoji="0" lang="tr-TR" sz="900" b="1" i="0" u="none" strike="noStrike" cap="none" normalizeH="0" baseline="0" dirty="0">
                        <a:ln>
                          <a:noFill/>
                        </a:ln>
                        <a:solidFill>
                          <a:srgbClr val="000000"/>
                        </a:solidFill>
                        <a:effectLst/>
                        <a:latin typeface="Arial" pitchFamily="34" charset="0"/>
                        <a:cs typeface="Arial" pitchFamily="34" charset="0"/>
                      </a:endParaRPr>
                    </a:p>
                    <a:p>
                      <a:pPr marL="342900" marR="0" lvl="0" indent="-342900" algn="l" defTabSz="914400" rtl="0" eaLnBrk="1" fontAlgn="base" latinLnBrk="0" hangingPunct="1">
                        <a:lnSpc>
                          <a:spcPct val="100000"/>
                        </a:lnSpc>
                        <a:spcBef>
                          <a:spcPct val="0"/>
                        </a:spcBef>
                        <a:spcAft>
                          <a:spcPct val="0"/>
                        </a:spcAft>
                        <a:buClrTx/>
                        <a:buSzPts val="1600"/>
                        <a:buFont typeface="Wingdings" pitchFamily="2" charset="2"/>
                        <a:buChar char=""/>
                        <a:tabLst/>
                      </a:pPr>
                      <a:r>
                        <a:rPr kumimoji="0" lang="tr-TR" sz="900" b="1" i="0" u="none" strike="noStrike" cap="none" normalizeH="0" baseline="0" dirty="0">
                          <a:ln>
                            <a:noFill/>
                          </a:ln>
                          <a:solidFill>
                            <a:srgbClr val="000000"/>
                          </a:solidFill>
                          <a:effectLst/>
                          <a:latin typeface="Arial" pitchFamily="34" charset="0"/>
                          <a:cs typeface="Arial" pitchFamily="34" charset="0"/>
                        </a:rPr>
                        <a:t>Düzeltici Faaliyet</a:t>
                      </a:r>
                    </a:p>
                    <a:p>
                      <a:pPr marL="342900" marR="0" lvl="0" indent="-342900" algn="l" defTabSz="914400" rtl="0" eaLnBrk="1" fontAlgn="base" latinLnBrk="0" hangingPunct="1">
                        <a:lnSpc>
                          <a:spcPct val="100000"/>
                        </a:lnSpc>
                        <a:spcBef>
                          <a:spcPct val="0"/>
                        </a:spcBef>
                        <a:spcAft>
                          <a:spcPct val="0"/>
                        </a:spcAft>
                        <a:buClrTx/>
                        <a:buSzPts val="1600"/>
                        <a:buFont typeface="Wingdings" pitchFamily="2" charset="2"/>
                        <a:buChar char=""/>
                        <a:tabLst/>
                      </a:pPr>
                      <a:r>
                        <a:rPr kumimoji="0" lang="tr-TR" sz="900" b="1" i="0" u="none" strike="noStrike" cap="none" normalizeH="0" baseline="0" dirty="0">
                          <a:ln>
                            <a:noFill/>
                          </a:ln>
                          <a:solidFill>
                            <a:srgbClr val="000000"/>
                          </a:solidFill>
                          <a:effectLst/>
                          <a:latin typeface="Arial" pitchFamily="34" charset="0"/>
                          <a:cs typeface="Arial" pitchFamily="34" charset="0"/>
                        </a:rPr>
                        <a:t>Diğer </a:t>
                      </a:r>
                    </a:p>
                  </a:txBody>
                  <a:tcPr marL="28191" marR="28191" marT="0" marB="0" horzOverflow="overflow">
                    <a:lnL w="12700" cap="flat" cmpd="sng" algn="ctr">
                      <a:solidFill>
                        <a:srgbClr val="4BACC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Pts val="1600"/>
                        <a:buFont typeface="Wingdings" pitchFamily="2" charset="2"/>
                        <a:buChar char=""/>
                        <a:tabLst/>
                      </a:pPr>
                      <a:endParaRPr kumimoji="0" lang="tr-TR" sz="900" b="1" i="0" u="none" strike="noStrike" cap="none" normalizeH="0" baseline="0" dirty="0">
                        <a:ln>
                          <a:noFill/>
                        </a:ln>
                        <a:solidFill>
                          <a:srgbClr val="000000"/>
                        </a:solidFill>
                        <a:effectLst/>
                        <a:latin typeface="Arial" pitchFamily="34" charset="0"/>
                        <a:cs typeface="Arial" pitchFamily="34" charset="0"/>
                      </a:endParaRPr>
                    </a:p>
                    <a:p>
                      <a:pPr marL="342900" marR="0" lvl="0" indent="-342900" algn="l" defTabSz="914400" rtl="0" eaLnBrk="1" fontAlgn="base" latinLnBrk="0" hangingPunct="1">
                        <a:lnSpc>
                          <a:spcPct val="100000"/>
                        </a:lnSpc>
                        <a:spcBef>
                          <a:spcPct val="0"/>
                        </a:spcBef>
                        <a:spcAft>
                          <a:spcPct val="0"/>
                        </a:spcAft>
                        <a:buClrTx/>
                        <a:buSzPts val="1600"/>
                        <a:buFont typeface="Wingdings" pitchFamily="2" charset="2"/>
                        <a:buChar char=""/>
                        <a:tabLst/>
                      </a:pPr>
                      <a:r>
                        <a:rPr kumimoji="0" lang="tr-TR" sz="900" b="1" i="0" u="none" strike="noStrike" cap="none" normalizeH="0" baseline="0" dirty="0">
                          <a:ln>
                            <a:noFill/>
                          </a:ln>
                          <a:solidFill>
                            <a:srgbClr val="000000"/>
                          </a:solidFill>
                          <a:effectLst/>
                          <a:latin typeface="Arial" pitchFamily="34" charset="0"/>
                          <a:cs typeface="Arial" pitchFamily="34" charset="0"/>
                        </a:rPr>
                        <a:t>   İç Tetkik</a:t>
                      </a:r>
                    </a:p>
                    <a:p>
                      <a:pPr marL="342900" marR="0" lvl="0" indent="-342900" algn="l" defTabSz="914400" rtl="0" eaLnBrk="1" fontAlgn="base" latinLnBrk="0" hangingPunct="1">
                        <a:lnSpc>
                          <a:spcPct val="100000"/>
                        </a:lnSpc>
                        <a:spcBef>
                          <a:spcPct val="0"/>
                        </a:spcBef>
                        <a:spcAft>
                          <a:spcPct val="0"/>
                        </a:spcAft>
                        <a:buClrTx/>
                        <a:buSzPts val="1600"/>
                        <a:buFont typeface="Wingdings" pitchFamily="2" charset="2"/>
                        <a:buChar char=""/>
                        <a:tabLst/>
                      </a:pPr>
                      <a:r>
                        <a:rPr kumimoji="0" lang="tr-TR" sz="900" b="1" i="0" u="none" strike="noStrike" cap="none" normalizeH="0" baseline="0" dirty="0">
                          <a:ln>
                            <a:noFill/>
                          </a:ln>
                          <a:solidFill>
                            <a:srgbClr val="000000"/>
                          </a:solidFill>
                          <a:effectLst/>
                          <a:latin typeface="Arial" pitchFamily="34" charset="0"/>
                          <a:cs typeface="Arial" pitchFamily="34" charset="0"/>
                        </a:rPr>
                        <a:t>   Çalışan Önerisi</a:t>
                      </a:r>
                    </a:p>
                    <a:p>
                      <a:pPr marL="342900" marR="0" lvl="0" indent="-342900" algn="l" defTabSz="914400" rtl="0" eaLnBrk="1" fontAlgn="base" latinLnBrk="0" hangingPunct="1">
                        <a:lnSpc>
                          <a:spcPct val="100000"/>
                        </a:lnSpc>
                        <a:spcBef>
                          <a:spcPct val="0"/>
                        </a:spcBef>
                        <a:spcAft>
                          <a:spcPct val="0"/>
                        </a:spcAft>
                        <a:buClrTx/>
                        <a:buSzPts val="1600"/>
                        <a:buFont typeface="Wingdings" pitchFamily="2" charset="2"/>
                        <a:buChar char=""/>
                        <a:tabLst/>
                      </a:pPr>
                      <a:r>
                        <a:rPr kumimoji="0" lang="tr-TR" sz="900" b="1" i="0" u="none" strike="noStrike" cap="none" normalizeH="0" baseline="0" dirty="0">
                          <a:ln>
                            <a:noFill/>
                          </a:ln>
                          <a:solidFill>
                            <a:srgbClr val="000000"/>
                          </a:solidFill>
                          <a:effectLst/>
                          <a:latin typeface="Arial" pitchFamily="34" charset="0"/>
                          <a:cs typeface="Arial" pitchFamily="34" charset="0"/>
                        </a:rPr>
                        <a:t>   Uygun Olmayan Ürün </a:t>
                      </a:r>
                    </a:p>
                    <a:p>
                      <a:pPr marL="342900" marR="0" lvl="0" indent="-342900" algn="l" defTabSz="914400" rtl="0" eaLnBrk="1" fontAlgn="base" latinLnBrk="0" hangingPunct="1">
                        <a:lnSpc>
                          <a:spcPct val="100000"/>
                        </a:lnSpc>
                        <a:spcBef>
                          <a:spcPct val="0"/>
                        </a:spcBef>
                        <a:spcAft>
                          <a:spcPct val="0"/>
                        </a:spcAft>
                        <a:buClrTx/>
                        <a:buSzPts val="1600"/>
                        <a:buFont typeface="Wingdings" pitchFamily="2" charset="2"/>
                        <a:buChar char=""/>
                        <a:tabLst/>
                      </a:pPr>
                      <a:r>
                        <a:rPr kumimoji="0" lang="tr-TR" sz="900" b="1" i="0" u="none" strike="noStrike" cap="none" normalizeH="0" baseline="0" dirty="0">
                          <a:ln>
                            <a:noFill/>
                          </a:ln>
                          <a:solidFill>
                            <a:srgbClr val="000000"/>
                          </a:solidFill>
                          <a:effectLst/>
                          <a:latin typeface="Arial" pitchFamily="34" charset="0"/>
                          <a:cs typeface="Arial" pitchFamily="34" charset="0"/>
                        </a:rPr>
                        <a:t>  Müşteri Geri Beslemesi</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rgbClr val="000000"/>
                          </a:solidFill>
                          <a:effectLst/>
                          <a:latin typeface="Arial" pitchFamily="34" charset="0"/>
                          <a:cs typeface="Arial" pitchFamily="34" charset="0"/>
                        </a:rPr>
                        <a:t>   </a:t>
                      </a: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Pts val="1600"/>
                        <a:buFont typeface="Wingdings" pitchFamily="2" charset="2"/>
                        <a:buChar char=""/>
                        <a:tabLst>
                          <a:tab pos="247650" algn="l"/>
                        </a:tabLst>
                      </a:pPr>
                      <a:endParaRPr kumimoji="0" lang="tr-TR" sz="900" b="1" i="0" u="none" strike="noStrike" cap="none" normalizeH="0" baseline="0" dirty="0">
                        <a:ln>
                          <a:noFill/>
                        </a:ln>
                        <a:solidFill>
                          <a:srgbClr val="000000"/>
                        </a:solidFill>
                        <a:effectLst/>
                        <a:latin typeface="Arial" pitchFamily="34" charset="0"/>
                        <a:cs typeface="Arial" pitchFamily="34" charset="0"/>
                      </a:endParaRPr>
                    </a:p>
                    <a:p>
                      <a:pPr marL="342900" marR="0" lvl="0" indent="-342900" algn="l" defTabSz="914400" rtl="0" eaLnBrk="1" fontAlgn="base" latinLnBrk="0" hangingPunct="1">
                        <a:lnSpc>
                          <a:spcPct val="100000"/>
                        </a:lnSpc>
                        <a:spcBef>
                          <a:spcPct val="0"/>
                        </a:spcBef>
                        <a:spcAft>
                          <a:spcPct val="0"/>
                        </a:spcAft>
                        <a:buClrTx/>
                        <a:buSzPts val="1600"/>
                        <a:buFont typeface="Wingdings" pitchFamily="2" charset="2"/>
                        <a:buChar char=""/>
                        <a:tabLst>
                          <a:tab pos="247650" algn="l"/>
                        </a:tabLst>
                      </a:pPr>
                      <a:r>
                        <a:rPr kumimoji="0" lang="tr-TR" sz="900" b="1" i="0" u="none" strike="noStrike" cap="none" normalizeH="0" baseline="0" dirty="0">
                          <a:ln>
                            <a:noFill/>
                          </a:ln>
                          <a:solidFill>
                            <a:srgbClr val="000000"/>
                          </a:solidFill>
                          <a:effectLst/>
                          <a:latin typeface="Arial" pitchFamily="34" charset="0"/>
                          <a:cs typeface="Arial" pitchFamily="34" charset="0"/>
                        </a:rPr>
                        <a:t>Kalite Yönetim Sistemi  </a:t>
                      </a:r>
                    </a:p>
                    <a:p>
                      <a:pPr marL="342900" marR="0" lvl="0" indent="-342900" algn="l" defTabSz="914400" rtl="0" eaLnBrk="1" fontAlgn="base" latinLnBrk="0" hangingPunct="1">
                        <a:lnSpc>
                          <a:spcPct val="100000"/>
                        </a:lnSpc>
                        <a:spcBef>
                          <a:spcPct val="0"/>
                        </a:spcBef>
                        <a:spcAft>
                          <a:spcPct val="0"/>
                        </a:spcAft>
                        <a:buClrTx/>
                        <a:buSzPts val="1600"/>
                        <a:buFont typeface="Wingdings" pitchFamily="2" charset="2"/>
                        <a:buChar char=""/>
                        <a:tabLst>
                          <a:tab pos="247650" algn="l"/>
                        </a:tabLst>
                      </a:pPr>
                      <a:r>
                        <a:rPr kumimoji="0" lang="tr-TR" sz="900" b="1" i="0" u="none" strike="noStrike" cap="none" normalizeH="0" baseline="0" dirty="0">
                          <a:ln>
                            <a:noFill/>
                          </a:ln>
                          <a:solidFill>
                            <a:srgbClr val="000000"/>
                          </a:solidFill>
                          <a:effectLst/>
                          <a:latin typeface="Arial" pitchFamily="34" charset="0"/>
                          <a:cs typeface="Arial" pitchFamily="34" charset="0"/>
                        </a:rPr>
                        <a:t>İş Sağlığı ve Güvenliği Yönetim Sistemi  </a:t>
                      </a:r>
                    </a:p>
                    <a:p>
                      <a:pPr marL="342900" marR="0" lvl="0" indent="-342900" algn="l" defTabSz="914400" rtl="0" eaLnBrk="1" fontAlgn="base" latinLnBrk="0" hangingPunct="1">
                        <a:lnSpc>
                          <a:spcPct val="100000"/>
                        </a:lnSpc>
                        <a:spcBef>
                          <a:spcPct val="0"/>
                        </a:spcBef>
                        <a:spcAft>
                          <a:spcPct val="0"/>
                        </a:spcAft>
                        <a:buClrTx/>
                        <a:buSzPts val="1600"/>
                        <a:buFont typeface="Wingdings" pitchFamily="2" charset="2"/>
                        <a:buChar char=""/>
                        <a:tabLst>
                          <a:tab pos="247650" algn="l"/>
                        </a:tabLst>
                      </a:pPr>
                      <a:r>
                        <a:rPr kumimoji="0" lang="tr-TR" sz="900" b="1" i="0" u="none" strike="noStrike" cap="none" normalizeH="0" baseline="0" dirty="0">
                          <a:ln>
                            <a:noFill/>
                          </a:ln>
                          <a:solidFill>
                            <a:srgbClr val="000000"/>
                          </a:solidFill>
                          <a:effectLst/>
                          <a:latin typeface="Arial" pitchFamily="34" charset="0"/>
                          <a:cs typeface="Arial" pitchFamily="34" charset="0"/>
                        </a:rPr>
                        <a:t>Çevre Yönetim Sistemi  </a:t>
                      </a:r>
                    </a:p>
                    <a:p>
                      <a:pPr marL="342900" marR="0" lvl="0" indent="-342900" algn="l" defTabSz="914400" rtl="0" eaLnBrk="1" fontAlgn="base" latinLnBrk="0" hangingPunct="1">
                        <a:lnSpc>
                          <a:spcPct val="100000"/>
                        </a:lnSpc>
                        <a:spcBef>
                          <a:spcPct val="0"/>
                        </a:spcBef>
                        <a:spcAft>
                          <a:spcPct val="0"/>
                        </a:spcAft>
                        <a:buClrTx/>
                        <a:buSzPts val="1600"/>
                        <a:buFont typeface="Wingdings" pitchFamily="2" charset="2"/>
                        <a:buChar char=""/>
                        <a:tabLst>
                          <a:tab pos="247650" algn="l"/>
                        </a:tabLst>
                      </a:pPr>
                      <a:r>
                        <a:rPr kumimoji="0" lang="tr-TR" sz="900" b="1" i="0" u="none" strike="noStrike" cap="none" normalizeH="0" baseline="0" dirty="0">
                          <a:ln>
                            <a:noFill/>
                          </a:ln>
                          <a:solidFill>
                            <a:srgbClr val="000000"/>
                          </a:solidFill>
                          <a:effectLst/>
                          <a:latin typeface="Arial" pitchFamily="34" charset="0"/>
                          <a:cs typeface="Arial" pitchFamily="34" charset="0"/>
                        </a:rPr>
                        <a:t>Enerji Yönetim Sistemi</a:t>
                      </a: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4"/>
                  </a:ext>
                </a:extLst>
              </a:tr>
              <a:tr h="135705">
                <a:tc gridSpan="1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rgbClr val="000000"/>
                          </a:solidFill>
                          <a:effectLst/>
                          <a:latin typeface="Arial" pitchFamily="34" charset="0"/>
                          <a:cs typeface="Arial" pitchFamily="34" charset="0"/>
                        </a:rPr>
                        <a:t>Faaliyeti Yapacak Bölüm :</a:t>
                      </a:r>
                    </a:p>
                  </a:txBody>
                  <a:tcPr marL="28191" marR="28191"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5"/>
                  </a:ext>
                </a:extLst>
              </a:tr>
              <a:tr h="271410">
                <a:tc gridSpan="6">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Pts val="1600"/>
                        <a:buFont typeface="Wingdings" pitchFamily="2" charset="2"/>
                        <a:buChar char=""/>
                        <a:tabLst/>
                      </a:pPr>
                      <a:endParaRPr kumimoji="0" lang="tr-TR" sz="900" b="1" i="0" u="none" strike="noStrike" cap="none" normalizeH="0" baseline="0" dirty="0">
                        <a:ln>
                          <a:noFill/>
                        </a:ln>
                        <a:solidFill>
                          <a:srgbClr val="000000"/>
                        </a:solidFill>
                        <a:effectLst/>
                        <a:latin typeface="Arial" pitchFamily="34" charset="0"/>
                        <a:cs typeface="Arial" pitchFamily="34" charset="0"/>
                      </a:endParaRPr>
                    </a:p>
                    <a:p>
                      <a:pPr marL="342900" marR="0" lvl="0" indent="-342900" algn="l" defTabSz="914400" rtl="0" eaLnBrk="1" fontAlgn="base" latinLnBrk="0" hangingPunct="1">
                        <a:lnSpc>
                          <a:spcPct val="100000"/>
                        </a:lnSpc>
                        <a:spcBef>
                          <a:spcPct val="0"/>
                        </a:spcBef>
                        <a:spcAft>
                          <a:spcPct val="0"/>
                        </a:spcAft>
                        <a:buClrTx/>
                        <a:buSzPts val="1600"/>
                        <a:buFont typeface="Wingdings" pitchFamily="2" charset="2"/>
                        <a:buChar char=""/>
                        <a:tabLst/>
                      </a:pPr>
                      <a:r>
                        <a:rPr kumimoji="0" lang="tr-TR" sz="900" b="1" i="0" u="none" strike="noStrike" cap="none" normalizeH="0" baseline="0" dirty="0">
                          <a:ln>
                            <a:noFill/>
                          </a:ln>
                          <a:solidFill>
                            <a:srgbClr val="000000"/>
                          </a:solidFill>
                          <a:effectLst/>
                          <a:latin typeface="Arial" pitchFamily="34" charset="0"/>
                          <a:cs typeface="Arial" pitchFamily="34" charset="0"/>
                        </a:rPr>
                        <a:t>Faaliyet Başlatılsın</a:t>
                      </a:r>
                    </a:p>
                  </a:txBody>
                  <a:tcPr marL="28191" marR="28191" marT="0" marB="0" horzOverflow="overflow">
                    <a:lnL w="12700" cap="flat" cmpd="sng" algn="ctr">
                      <a:solidFill>
                        <a:srgbClr val="4BACC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gridSpan="6">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rgbClr val="000000"/>
                          </a:solidFill>
                          <a:effectLst/>
                          <a:latin typeface="Arial" pitchFamily="34" charset="0"/>
                          <a:cs typeface="Arial" pitchFamily="34" charset="0"/>
                        </a:rPr>
                        <a:t>ONAY:</a:t>
                      </a: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rgbClr val="000000"/>
                          </a:solidFill>
                          <a:effectLst/>
                          <a:latin typeface="Arial" pitchFamily="34" charset="0"/>
                          <a:cs typeface="Arial" pitchFamily="34" charset="0"/>
                        </a:rPr>
                        <a:t>TARİH:</a:t>
                      </a: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6"/>
                  </a:ext>
                </a:extLst>
              </a:tr>
              <a:tr h="336040">
                <a:tc gridSpan="6">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Pts val="1600"/>
                        <a:buFont typeface="Wingdings" pitchFamily="2" charset="2"/>
                        <a:buChar char=""/>
                        <a:tabLst/>
                      </a:pPr>
                      <a:endParaRPr kumimoji="0" lang="tr-TR" sz="900" b="1" i="0" u="none" strike="noStrike" cap="none" normalizeH="0" baseline="0" dirty="0">
                        <a:ln>
                          <a:noFill/>
                        </a:ln>
                        <a:solidFill>
                          <a:srgbClr val="000000"/>
                        </a:solidFill>
                        <a:effectLst/>
                        <a:latin typeface="Arial" pitchFamily="34" charset="0"/>
                        <a:cs typeface="Arial" pitchFamily="34" charset="0"/>
                      </a:endParaRPr>
                    </a:p>
                    <a:p>
                      <a:pPr marL="342900" marR="0" lvl="0" indent="-342900" algn="l" defTabSz="914400" rtl="0" eaLnBrk="1" fontAlgn="base" latinLnBrk="0" hangingPunct="1">
                        <a:lnSpc>
                          <a:spcPct val="100000"/>
                        </a:lnSpc>
                        <a:spcBef>
                          <a:spcPct val="0"/>
                        </a:spcBef>
                        <a:spcAft>
                          <a:spcPct val="0"/>
                        </a:spcAft>
                        <a:buClrTx/>
                        <a:buSzPts val="1600"/>
                        <a:buFont typeface="Wingdings" pitchFamily="2" charset="2"/>
                        <a:buChar char=""/>
                        <a:tabLst/>
                      </a:pPr>
                      <a:r>
                        <a:rPr kumimoji="0" lang="tr-TR" sz="900" b="1" i="0" u="none" strike="noStrike" cap="none" normalizeH="0" baseline="0" dirty="0">
                          <a:ln>
                            <a:noFill/>
                          </a:ln>
                          <a:solidFill>
                            <a:srgbClr val="000000"/>
                          </a:solidFill>
                          <a:effectLst/>
                          <a:latin typeface="Arial" pitchFamily="34" charset="0"/>
                          <a:cs typeface="Arial" pitchFamily="34" charset="0"/>
                        </a:rPr>
                        <a:t>Faaliyet Başlatılmasın</a:t>
                      </a:r>
                    </a:p>
                  </a:txBody>
                  <a:tcPr marL="28191" marR="28191" marT="0" marB="0" horzOverflow="overflow">
                    <a:lnL w="12700" cap="flat" cmpd="sng" algn="ctr">
                      <a:solidFill>
                        <a:srgbClr val="4BACC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rgbClr val="000000"/>
                          </a:solidFill>
                          <a:effectLst/>
                          <a:latin typeface="Arial" pitchFamily="34" charset="0"/>
                          <a:cs typeface="Arial" pitchFamily="34" charset="0"/>
                        </a:rPr>
                        <a:t>DF NO:</a:t>
                      </a: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7"/>
                  </a:ext>
                </a:extLst>
              </a:tr>
              <a:tr h="135705">
                <a:tc gridSpan="1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rgbClr val="FF0000"/>
                          </a:solidFill>
                          <a:effectLst/>
                          <a:latin typeface="Arial" pitchFamily="34" charset="0"/>
                          <a:cs typeface="Arial" pitchFamily="34" charset="0"/>
                        </a:rPr>
                        <a:t>FAALİYETİ YAPACAK BÖLÜM</a:t>
                      </a:r>
                      <a:endParaRPr kumimoji="0" lang="tr-TR" sz="900" b="1" i="0" u="none" strike="noStrike" cap="none" normalizeH="0" baseline="0" dirty="0">
                        <a:ln>
                          <a:noFill/>
                        </a:ln>
                        <a:solidFill>
                          <a:srgbClr val="000000"/>
                        </a:solidFill>
                        <a:effectLst/>
                        <a:latin typeface="Arial" pitchFamily="34" charset="0"/>
                        <a:cs typeface="Arial" pitchFamily="34" charset="0"/>
                      </a:endParaRPr>
                    </a:p>
                  </a:txBody>
                  <a:tcPr marL="28191" marR="28191"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8"/>
                  </a:ext>
                </a:extLst>
              </a:tr>
              <a:tr h="158568">
                <a:tc gridSpan="1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rgbClr val="000000"/>
                          </a:solidFill>
                          <a:effectLst/>
                          <a:latin typeface="Arial" pitchFamily="34" charset="0"/>
                          <a:cs typeface="Arial" pitchFamily="34" charset="0"/>
                        </a:rPr>
                        <a:t>Kök Sebep</a:t>
                      </a:r>
                    </a:p>
                  </a:txBody>
                  <a:tcPr marL="28191" marR="28191"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9"/>
                  </a:ext>
                </a:extLst>
              </a:tr>
              <a:tr h="144928">
                <a:tc gridSpan="1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rgbClr val="000000"/>
                          </a:solidFill>
                          <a:effectLst/>
                          <a:latin typeface="Arial" pitchFamily="34" charset="0"/>
                          <a:cs typeface="Arial" pitchFamily="34" charset="0"/>
                        </a:rPr>
                        <a:t>Faaliyet Adımları</a:t>
                      </a:r>
                    </a:p>
                  </a:txBody>
                  <a:tcPr marL="28191" marR="28191"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20"/>
                  </a:ext>
                </a:extLst>
              </a:tr>
              <a:tr h="271410">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a:ln>
                            <a:noFill/>
                          </a:ln>
                          <a:solidFill>
                            <a:srgbClr val="000000"/>
                          </a:solidFill>
                          <a:effectLst/>
                          <a:latin typeface="Arial" pitchFamily="34" charset="0"/>
                          <a:cs typeface="Arial" pitchFamily="34" charset="0"/>
                        </a:rPr>
                        <a:t>Planlanan Bitiş Tarihi</a:t>
                      </a:r>
                    </a:p>
                  </a:txBody>
                  <a:tcPr marL="28191" marR="28191" marT="0" marB="0" horzOverflow="overflow">
                    <a:lnL w="12700" cap="flat" cmpd="sng" algn="ctr">
                      <a:solidFill>
                        <a:srgbClr val="4BACC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1" i="0" u="none" strike="noStrike" cap="none" normalizeH="0" baseline="0">
                        <a:ln>
                          <a:noFill/>
                        </a:ln>
                        <a:solidFill>
                          <a:srgbClr val="000000"/>
                        </a:solidFill>
                        <a:effectLst/>
                        <a:latin typeface="Arial" pitchFamily="34" charset="0"/>
                        <a:cs typeface="Arial" pitchFamily="34" charset="0"/>
                      </a:endParaRP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a:ln>
                            <a:noFill/>
                          </a:ln>
                          <a:solidFill>
                            <a:srgbClr val="000000"/>
                          </a:solidFill>
                          <a:effectLst/>
                          <a:latin typeface="Arial" pitchFamily="34" charset="0"/>
                          <a:cs typeface="Arial" pitchFamily="34" charset="0"/>
                        </a:rPr>
                        <a:t>Adı Soyadı</a:t>
                      </a: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1" i="0" u="none" strike="noStrike" cap="none" normalizeH="0" baseline="0">
                        <a:ln>
                          <a:noFill/>
                        </a:ln>
                        <a:solidFill>
                          <a:srgbClr val="000000"/>
                        </a:solidFill>
                        <a:effectLst/>
                        <a:latin typeface="Arial" pitchFamily="34" charset="0"/>
                        <a:cs typeface="Arial" pitchFamily="34" charset="0"/>
                      </a:endParaRP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a:ln>
                            <a:noFill/>
                          </a:ln>
                          <a:solidFill>
                            <a:srgbClr val="000000"/>
                          </a:solidFill>
                          <a:effectLst/>
                          <a:latin typeface="Arial" pitchFamily="34" charset="0"/>
                          <a:cs typeface="Arial" pitchFamily="34" charset="0"/>
                        </a:rPr>
                        <a:t>İMZA:</a:t>
                      </a: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1" i="0" u="none" strike="noStrike" cap="none" normalizeH="0" baseline="0" dirty="0">
                        <a:ln>
                          <a:noFill/>
                        </a:ln>
                        <a:solidFill>
                          <a:srgbClr val="000000"/>
                        </a:solidFill>
                        <a:effectLst/>
                        <a:latin typeface="Arial" pitchFamily="34" charset="0"/>
                        <a:cs typeface="Arial" pitchFamily="34" charset="0"/>
                      </a:endParaRP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21"/>
                  </a:ext>
                </a:extLst>
              </a:tr>
              <a:tr h="135705">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a:ln>
                            <a:noFill/>
                          </a:ln>
                          <a:solidFill>
                            <a:srgbClr val="000000"/>
                          </a:solidFill>
                          <a:effectLst/>
                          <a:latin typeface="Arial" pitchFamily="34" charset="0"/>
                          <a:cs typeface="Arial" pitchFamily="34" charset="0"/>
                        </a:rPr>
                        <a:t>Uzatma Tarihi</a:t>
                      </a:r>
                    </a:p>
                  </a:txBody>
                  <a:tcPr marL="28191" marR="28191" marT="0" marB="0" horzOverflow="overflow">
                    <a:lnL w="12700" cap="flat" cmpd="sng" algn="ctr">
                      <a:solidFill>
                        <a:srgbClr val="4BACC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a:ln>
                            <a:noFill/>
                          </a:ln>
                          <a:solidFill>
                            <a:srgbClr val="000000"/>
                          </a:solidFill>
                          <a:effectLst/>
                          <a:latin typeface="Arial" pitchFamily="34" charset="0"/>
                          <a:cs typeface="Arial" pitchFamily="34" charset="0"/>
                        </a:rPr>
                        <a:t>               </a:t>
                      </a: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a:ln>
                            <a:noFill/>
                          </a:ln>
                          <a:solidFill>
                            <a:srgbClr val="000000"/>
                          </a:solidFill>
                          <a:effectLst/>
                          <a:latin typeface="Arial" pitchFamily="34" charset="0"/>
                          <a:cs typeface="Arial" pitchFamily="34" charset="0"/>
                        </a:rPr>
                        <a:t>Görevi</a:t>
                      </a: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a:ln>
                            <a:noFill/>
                          </a:ln>
                          <a:solidFill>
                            <a:srgbClr val="000000"/>
                          </a:solidFill>
                          <a:effectLst/>
                          <a:latin typeface="Arial" pitchFamily="34" charset="0"/>
                          <a:cs typeface="Arial" pitchFamily="34" charset="0"/>
                        </a:rPr>
                        <a:t>                 </a:t>
                      </a: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1" i="0" u="none" strike="noStrike" cap="none" normalizeH="0" baseline="0">
                        <a:ln>
                          <a:noFill/>
                        </a:ln>
                        <a:solidFill>
                          <a:srgbClr val="000000"/>
                        </a:solidFill>
                        <a:effectLst/>
                        <a:latin typeface="Arial" pitchFamily="34" charset="0"/>
                        <a:cs typeface="Arial" pitchFamily="34" charset="0"/>
                      </a:endParaRP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22"/>
                  </a:ext>
                </a:extLst>
              </a:tr>
              <a:tr h="135705">
                <a:tc gridSpan="1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tab pos="1457325" algn="l"/>
                          <a:tab pos="2825750" algn="ctr"/>
                        </a:tabLst>
                      </a:pPr>
                      <a:r>
                        <a:rPr kumimoji="0" lang="tr-TR" sz="900" b="1" i="0" u="none" strike="noStrike" cap="none" normalizeH="0" baseline="0" dirty="0" err="1">
                          <a:ln>
                            <a:noFill/>
                          </a:ln>
                          <a:solidFill>
                            <a:srgbClr val="FF0000"/>
                          </a:solidFill>
                          <a:effectLst/>
                          <a:latin typeface="Arial" pitchFamily="34" charset="0"/>
                          <a:cs typeface="Arial" pitchFamily="34" charset="0"/>
                        </a:rPr>
                        <a:t>DF’ü</a:t>
                      </a:r>
                      <a:r>
                        <a:rPr kumimoji="0" lang="tr-TR" sz="900" b="1" i="0" u="none" strike="noStrike" cap="none" normalizeH="0" baseline="0" dirty="0">
                          <a:ln>
                            <a:noFill/>
                          </a:ln>
                          <a:solidFill>
                            <a:srgbClr val="FF0000"/>
                          </a:solidFill>
                          <a:effectLst/>
                          <a:latin typeface="Arial" pitchFamily="34" charset="0"/>
                          <a:cs typeface="Arial" pitchFamily="34" charset="0"/>
                        </a:rPr>
                        <a:t> TAKİP EDEN TARAFINDAN DOLDURULUR</a:t>
                      </a:r>
                      <a:endParaRPr kumimoji="0" lang="tr-TR" sz="900" b="1" i="0" u="none" strike="noStrike" cap="none" normalizeH="0" baseline="0" dirty="0">
                        <a:ln>
                          <a:noFill/>
                        </a:ln>
                        <a:solidFill>
                          <a:srgbClr val="000000"/>
                        </a:solidFill>
                        <a:effectLst/>
                        <a:latin typeface="Arial" pitchFamily="34" charset="0"/>
                        <a:cs typeface="Arial" pitchFamily="34" charset="0"/>
                      </a:endParaRPr>
                    </a:p>
                  </a:txBody>
                  <a:tcPr marL="28191" marR="28191"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23"/>
                  </a:ext>
                </a:extLst>
              </a:tr>
              <a:tr h="135705">
                <a:tc gridSpan="7">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a:ln>
                            <a:noFill/>
                          </a:ln>
                          <a:solidFill>
                            <a:srgbClr val="000000"/>
                          </a:solidFill>
                          <a:effectLst/>
                          <a:latin typeface="Arial" pitchFamily="34" charset="0"/>
                          <a:cs typeface="Arial" pitchFamily="34" charset="0"/>
                        </a:rPr>
                        <a:t>1.TAKİP                        Tarih:</a:t>
                      </a:r>
                    </a:p>
                  </a:txBody>
                  <a:tcPr marL="28191" marR="28191" marT="0" marB="0" horzOverflow="overflow">
                    <a:lnL w="12700" cap="flat" cmpd="sng" algn="ctr">
                      <a:solidFill>
                        <a:srgbClr val="4BACC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8">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rgbClr val="000000"/>
                          </a:solidFill>
                          <a:effectLst/>
                          <a:latin typeface="Arial" pitchFamily="34" charset="0"/>
                          <a:cs typeface="Arial" pitchFamily="34" charset="0"/>
                        </a:rPr>
                        <a:t>2.TAKİP                         Tarih:      </a:t>
                      </a: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24"/>
                  </a:ext>
                </a:extLst>
              </a:tr>
              <a:tr h="271410">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Pts val="1600"/>
                        <a:buFont typeface="Wingdings" pitchFamily="2" charset="2"/>
                        <a:buChar char=""/>
                        <a:tabLst/>
                      </a:pPr>
                      <a:endParaRPr kumimoji="0" lang="tr-TR" sz="900" b="1" i="0" u="none" strike="noStrike" cap="none" normalizeH="0" baseline="0">
                        <a:ln>
                          <a:noFill/>
                        </a:ln>
                        <a:solidFill>
                          <a:srgbClr val="000000"/>
                        </a:solidFill>
                        <a:effectLst/>
                        <a:latin typeface="Arial" pitchFamily="34" charset="0"/>
                        <a:cs typeface="Arial" pitchFamily="34" charset="0"/>
                      </a:endParaRPr>
                    </a:p>
                    <a:p>
                      <a:pPr marL="342900" marR="0" lvl="0" indent="-342900" algn="l" defTabSz="914400" rtl="0" eaLnBrk="1" fontAlgn="base" latinLnBrk="0" hangingPunct="1">
                        <a:lnSpc>
                          <a:spcPct val="100000"/>
                        </a:lnSpc>
                        <a:spcBef>
                          <a:spcPct val="0"/>
                        </a:spcBef>
                        <a:spcAft>
                          <a:spcPct val="0"/>
                        </a:spcAft>
                        <a:buClrTx/>
                        <a:buSzPts val="1600"/>
                        <a:buFont typeface="Wingdings" pitchFamily="2" charset="2"/>
                        <a:buChar char=""/>
                        <a:tabLst/>
                      </a:pPr>
                      <a:r>
                        <a:rPr kumimoji="0" lang="tr-TR" sz="900" b="1" i="0" u="none" strike="noStrike" cap="none" normalizeH="0" baseline="0">
                          <a:ln>
                            <a:noFill/>
                          </a:ln>
                          <a:solidFill>
                            <a:srgbClr val="000000"/>
                          </a:solidFill>
                          <a:effectLst/>
                          <a:latin typeface="Arial" pitchFamily="34" charset="0"/>
                          <a:cs typeface="Arial" pitchFamily="34" charset="0"/>
                        </a:rPr>
                        <a:t>Yapılan faaliyet yeterli</a:t>
                      </a:r>
                    </a:p>
                  </a:txBody>
                  <a:tcPr marL="28191" marR="28191" marT="0" marB="0" horzOverflow="overflow">
                    <a:lnL w="12700" cap="flat" cmpd="sng" algn="ctr">
                      <a:solidFill>
                        <a:srgbClr val="4BACC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rowSpan="2"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a:ln>
                            <a:noFill/>
                          </a:ln>
                          <a:solidFill>
                            <a:srgbClr val="000000"/>
                          </a:solidFill>
                          <a:effectLst/>
                          <a:latin typeface="Arial" pitchFamily="34" charset="0"/>
                          <a:cs typeface="Arial" pitchFamily="34" charset="0"/>
                        </a:rPr>
                        <a:t>ONAY:</a:t>
                      </a: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accent1">
                        <a:lumMod val="20000"/>
                        <a:lumOff val="80000"/>
                      </a:schemeClr>
                    </a:solidFill>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Pts val="1600"/>
                        <a:buFont typeface="Wingdings" pitchFamily="2" charset="2"/>
                        <a:buChar char=""/>
                        <a:tabLst/>
                      </a:pPr>
                      <a:endParaRPr kumimoji="0" lang="tr-TR" sz="900" b="1" i="0" u="none" strike="noStrike" cap="none" normalizeH="0" baseline="0">
                        <a:ln>
                          <a:noFill/>
                        </a:ln>
                        <a:solidFill>
                          <a:srgbClr val="000000"/>
                        </a:solidFill>
                        <a:effectLst/>
                        <a:latin typeface="Arial" pitchFamily="34" charset="0"/>
                        <a:cs typeface="Arial" pitchFamily="34" charset="0"/>
                      </a:endParaRPr>
                    </a:p>
                    <a:p>
                      <a:pPr marL="342900" marR="0" lvl="0" indent="-342900" algn="l" defTabSz="914400" rtl="0" eaLnBrk="1" fontAlgn="base" latinLnBrk="0" hangingPunct="1">
                        <a:lnSpc>
                          <a:spcPct val="100000"/>
                        </a:lnSpc>
                        <a:spcBef>
                          <a:spcPct val="0"/>
                        </a:spcBef>
                        <a:spcAft>
                          <a:spcPct val="0"/>
                        </a:spcAft>
                        <a:buClrTx/>
                        <a:buSzPts val="1600"/>
                        <a:buFont typeface="Wingdings" pitchFamily="2" charset="2"/>
                        <a:buChar char=""/>
                        <a:tabLst/>
                      </a:pPr>
                      <a:r>
                        <a:rPr kumimoji="0" lang="tr-TR" sz="900" b="1" i="0" u="none" strike="noStrike" cap="none" normalizeH="0" baseline="0">
                          <a:ln>
                            <a:noFill/>
                          </a:ln>
                          <a:solidFill>
                            <a:srgbClr val="000000"/>
                          </a:solidFill>
                          <a:effectLst/>
                          <a:latin typeface="Arial" pitchFamily="34" charset="0"/>
                          <a:cs typeface="Arial" pitchFamily="34" charset="0"/>
                        </a:rPr>
                        <a:t>Yapılan faaliyet yeterli</a:t>
                      </a: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rowSpan="2"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rgbClr val="000000"/>
                          </a:solidFill>
                          <a:effectLst/>
                          <a:latin typeface="Arial" pitchFamily="34" charset="0"/>
                          <a:cs typeface="Arial" pitchFamily="34" charset="0"/>
                        </a:rPr>
                        <a:t>ONAY:</a:t>
                      </a: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accent1">
                        <a:lumMod val="20000"/>
                        <a:lumOff val="80000"/>
                      </a:schemeClr>
                    </a:solidFill>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extLst>
                  <a:ext uri="{0D108BD9-81ED-4DB2-BD59-A6C34878D82A}">
                    <a16:rowId xmlns:a16="http://schemas.microsoft.com/office/drawing/2014/main" val="10025"/>
                  </a:ext>
                </a:extLst>
              </a:tr>
              <a:tr h="271410">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Pts val="1600"/>
                        <a:buFont typeface="Wingdings" pitchFamily="2" charset="2"/>
                        <a:buChar char=""/>
                        <a:tabLst/>
                      </a:pPr>
                      <a:endParaRPr kumimoji="0" lang="tr-TR" sz="900" b="1" i="0" u="none" strike="noStrike" cap="none" normalizeH="0" baseline="0" dirty="0">
                        <a:ln>
                          <a:noFill/>
                        </a:ln>
                        <a:solidFill>
                          <a:srgbClr val="000000"/>
                        </a:solidFill>
                        <a:effectLst/>
                        <a:latin typeface="Arial" pitchFamily="34" charset="0"/>
                        <a:cs typeface="Arial" pitchFamily="34" charset="0"/>
                      </a:endParaRPr>
                    </a:p>
                    <a:p>
                      <a:pPr marL="342900" marR="0" lvl="0" indent="-342900" algn="l" defTabSz="914400" rtl="0" eaLnBrk="1" fontAlgn="base" latinLnBrk="0" hangingPunct="1">
                        <a:lnSpc>
                          <a:spcPct val="100000"/>
                        </a:lnSpc>
                        <a:spcBef>
                          <a:spcPct val="0"/>
                        </a:spcBef>
                        <a:spcAft>
                          <a:spcPct val="0"/>
                        </a:spcAft>
                        <a:buClrTx/>
                        <a:buSzPts val="1600"/>
                        <a:buFont typeface="Wingdings" pitchFamily="2" charset="2"/>
                        <a:buChar char=""/>
                        <a:tabLst/>
                      </a:pPr>
                      <a:r>
                        <a:rPr kumimoji="0" lang="tr-TR" sz="900" b="1" i="0" u="none" strike="noStrike" cap="none" normalizeH="0" baseline="0" dirty="0">
                          <a:ln>
                            <a:noFill/>
                          </a:ln>
                          <a:solidFill>
                            <a:srgbClr val="000000"/>
                          </a:solidFill>
                          <a:effectLst/>
                          <a:latin typeface="Arial" pitchFamily="34" charset="0"/>
                          <a:cs typeface="Arial" pitchFamily="34" charset="0"/>
                        </a:rPr>
                        <a:t>Yapılan faaliyet yetersiz</a:t>
                      </a:r>
                    </a:p>
                  </a:txBody>
                  <a:tcPr marL="28191" marR="28191" marT="0" marB="0" horzOverflow="overflow">
                    <a:lnL w="12700" cap="flat" cmpd="sng" algn="ctr">
                      <a:solidFill>
                        <a:srgbClr val="4BACC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defTabSz="914400" rtl="0" eaLnBrk="1" fontAlgn="base" latinLnBrk="0" hangingPunct="1">
                        <a:lnSpc>
                          <a:spcPct val="100000"/>
                        </a:lnSpc>
                        <a:spcBef>
                          <a:spcPct val="0"/>
                        </a:spcBef>
                        <a:spcAft>
                          <a:spcPct val="0"/>
                        </a:spcAft>
                        <a:buClrTx/>
                        <a:buSzPts val="1600"/>
                        <a:buFont typeface="Wingdings" pitchFamily="2" charset="2"/>
                        <a:buChar char=""/>
                        <a:tabLst/>
                      </a:pPr>
                      <a:endParaRPr kumimoji="0" lang="tr-TR" sz="900" b="1" i="0" u="none" strike="noStrike" cap="none" normalizeH="0" baseline="0" dirty="0">
                        <a:ln>
                          <a:noFill/>
                        </a:ln>
                        <a:solidFill>
                          <a:srgbClr val="000000"/>
                        </a:solidFill>
                        <a:effectLst/>
                        <a:latin typeface="Arial" pitchFamily="34" charset="0"/>
                        <a:cs typeface="Arial" pitchFamily="34" charset="0"/>
                      </a:endParaRPr>
                    </a:p>
                    <a:p>
                      <a:pPr marL="342900" marR="0" lvl="0" indent="-342900" algn="l" defTabSz="914400" rtl="0" eaLnBrk="1" fontAlgn="base" latinLnBrk="0" hangingPunct="1">
                        <a:lnSpc>
                          <a:spcPct val="100000"/>
                        </a:lnSpc>
                        <a:spcBef>
                          <a:spcPct val="0"/>
                        </a:spcBef>
                        <a:spcAft>
                          <a:spcPct val="0"/>
                        </a:spcAft>
                        <a:buClrTx/>
                        <a:buSzPts val="1600"/>
                        <a:buFont typeface="Wingdings" pitchFamily="2" charset="2"/>
                        <a:buChar char=""/>
                        <a:tabLst/>
                      </a:pPr>
                      <a:r>
                        <a:rPr kumimoji="0" lang="tr-TR" sz="900" b="1" i="0" u="none" strike="noStrike" cap="none" normalizeH="0" baseline="0" dirty="0">
                          <a:ln>
                            <a:noFill/>
                          </a:ln>
                          <a:solidFill>
                            <a:srgbClr val="000000"/>
                          </a:solidFill>
                          <a:effectLst/>
                          <a:latin typeface="Arial" pitchFamily="34" charset="0"/>
                          <a:cs typeface="Arial" pitchFamily="34" charset="0"/>
                        </a:rPr>
                        <a:t>Yapılan faaliyet yetersiz</a:t>
                      </a:r>
                    </a:p>
                  </a:txBody>
                  <a:tcPr marL="28191" marR="28191"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10026"/>
                  </a:ext>
                </a:extLst>
              </a:tr>
            </a:tbl>
          </a:graphicData>
        </a:graphic>
      </p:graphicFrame>
    </p:spTree>
    <p:extLst>
      <p:ext uri="{BB962C8B-B14F-4D97-AF65-F5344CB8AC3E}">
        <p14:creationId xmlns:p14="http://schemas.microsoft.com/office/powerpoint/2010/main" val="31109174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ARA DEĞERLENDİRMELER</a:t>
            </a:r>
          </a:p>
        </p:txBody>
      </p:sp>
      <p:sp>
        <p:nvSpPr>
          <p:cNvPr id="3" name="İçerik Yer Tutucusu 2"/>
          <p:cNvSpPr>
            <a:spLocks noGrp="1"/>
          </p:cNvSpPr>
          <p:nvPr>
            <p:ph idx="1"/>
          </p:nvPr>
        </p:nvSpPr>
        <p:spPr/>
        <p:txBody>
          <a:bodyPr/>
          <a:lstStyle/>
          <a:p>
            <a:pPr marL="0" lvl="1" indent="0" algn="just">
              <a:spcAft>
                <a:spcPts val="500"/>
              </a:spcAft>
              <a:buNone/>
              <a:defRPr/>
            </a:pPr>
            <a:r>
              <a:rPr lang="tr-TR" sz="2000" dirty="0">
                <a:cs typeface="Arial" pitchFamily="34" charset="0"/>
              </a:rPr>
              <a:t>Gözden geçirme toplantısı, genellikle </a:t>
            </a:r>
            <a:r>
              <a:rPr lang="tr-TR" sz="2000" dirty="0">
                <a:solidFill>
                  <a:srgbClr val="C00000"/>
                </a:solidFill>
                <a:cs typeface="Arial" pitchFamily="34" charset="0"/>
              </a:rPr>
              <a:t>15 ile 20 dakika </a:t>
            </a:r>
            <a:r>
              <a:rPr lang="tr-TR" sz="2000" dirty="0">
                <a:cs typeface="Arial" pitchFamily="34" charset="0"/>
              </a:rPr>
              <a:t>sürebilir </a:t>
            </a:r>
            <a:r>
              <a:rPr lang="tr-TR" sz="2000" dirty="0">
                <a:solidFill>
                  <a:srgbClr val="C00000"/>
                </a:solidFill>
                <a:cs typeface="Arial" pitchFamily="34" charset="0"/>
              </a:rPr>
              <a:t> </a:t>
            </a:r>
            <a:r>
              <a:rPr lang="tr-TR" sz="2000" dirty="0">
                <a:cs typeface="Arial" pitchFamily="34" charset="0"/>
              </a:rPr>
              <a:t>ve gün sonunda veya bir sonraki tetkik gününün başlangıcında yapılabilir.  </a:t>
            </a:r>
          </a:p>
          <a:p>
            <a:pPr marL="0" lvl="1" indent="0" algn="just">
              <a:spcAft>
                <a:spcPts val="500"/>
              </a:spcAft>
              <a:buNone/>
              <a:defRPr/>
            </a:pPr>
            <a:r>
              <a:rPr lang="tr-TR" sz="2000" dirty="0">
                <a:cs typeface="Arial" pitchFamily="34" charset="0"/>
              </a:rPr>
              <a:t>Bu toplantıda aşağıdaki hususlar, yönetim ile veya rehberlerle gözden geçirilir: (1. ve 2. taraf tetkiklerinde)</a:t>
            </a:r>
          </a:p>
          <a:p>
            <a:pPr marL="0" lvl="1" indent="0" algn="just">
              <a:spcAft>
                <a:spcPts val="500"/>
              </a:spcAft>
              <a:buNone/>
              <a:defRPr/>
            </a:pPr>
            <a:endParaRPr lang="tr-TR" sz="2000" dirty="0">
              <a:cs typeface="Arial" pitchFamily="34" charset="0"/>
            </a:endParaRPr>
          </a:p>
          <a:p>
            <a:pPr marL="1076325" lvl="1" indent="-342900">
              <a:spcAft>
                <a:spcPts val="500"/>
              </a:spcAft>
              <a:buFont typeface="Wingdings" panose="05000000000000000000" pitchFamily="2" charset="2"/>
              <a:buChar char="§"/>
            </a:pPr>
            <a:r>
              <a:rPr lang="tr-TR" sz="2000" dirty="0">
                <a:cs typeface="Arial" pitchFamily="34" charset="0"/>
              </a:rPr>
              <a:t>Uygunsuzlukların gözden geçirilmesi</a:t>
            </a:r>
          </a:p>
          <a:p>
            <a:pPr marL="1076325" lvl="1" indent="-342900">
              <a:spcAft>
                <a:spcPts val="500"/>
              </a:spcAft>
              <a:buFont typeface="Wingdings" panose="05000000000000000000" pitchFamily="2" charset="2"/>
              <a:buChar char="§"/>
            </a:pPr>
            <a:r>
              <a:rPr lang="tr-TR" sz="2000" dirty="0">
                <a:cs typeface="Arial" pitchFamily="34" charset="0"/>
              </a:rPr>
              <a:t>Problemlerin çözülmesi</a:t>
            </a:r>
          </a:p>
          <a:p>
            <a:pPr marL="1076325" lvl="1" indent="-342900">
              <a:spcAft>
                <a:spcPts val="500"/>
              </a:spcAft>
              <a:buFont typeface="Wingdings" panose="05000000000000000000" pitchFamily="2" charset="2"/>
              <a:buChar char="§"/>
            </a:pPr>
            <a:r>
              <a:rPr lang="tr-TR" sz="2000" dirty="0">
                <a:cs typeface="Arial" pitchFamily="34" charset="0"/>
              </a:rPr>
              <a:t>Tetkik gelişiminin rapor edilmesi</a:t>
            </a:r>
          </a:p>
          <a:p>
            <a:pPr marL="1076325" lvl="1" indent="-342900">
              <a:spcAft>
                <a:spcPts val="500"/>
              </a:spcAft>
              <a:buFont typeface="Wingdings" panose="05000000000000000000" pitchFamily="2" charset="2"/>
              <a:buChar char="§"/>
            </a:pPr>
            <a:r>
              <a:rPr lang="tr-TR" sz="2000" dirty="0">
                <a:cs typeface="Arial" pitchFamily="34" charset="0"/>
              </a:rPr>
              <a:t>Yanlış anlaşılmaların giderilmesi</a:t>
            </a:r>
          </a:p>
          <a:p>
            <a:pPr marL="1076325" lvl="1" indent="-342900">
              <a:spcAft>
                <a:spcPts val="500"/>
              </a:spcAft>
              <a:buFont typeface="Wingdings" panose="05000000000000000000" pitchFamily="2" charset="2"/>
              <a:buChar char="§"/>
            </a:pPr>
            <a:r>
              <a:rPr lang="tr-TR" sz="2000" dirty="0">
                <a:cs typeface="Arial" pitchFamily="34" charset="0"/>
              </a:rPr>
              <a:t>Uygunsuzluklarla ilgili imzaların alınması</a:t>
            </a:r>
          </a:p>
          <a:p>
            <a:endParaRPr lang="tr-TR" dirty="0"/>
          </a:p>
        </p:txBody>
      </p:sp>
      <p:pic>
        <p:nvPicPr>
          <p:cNvPr id="5122" name="Picture 2" descr="C:\Users\msezer\Desktop\imagesCAHU9EW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5757" y="3657600"/>
            <a:ext cx="2638425"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7377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KAPANIŞA HAZIRLIK</a:t>
            </a:r>
          </a:p>
        </p:txBody>
      </p:sp>
      <p:sp>
        <p:nvSpPr>
          <p:cNvPr id="3" name="İçerik Yer Tutucusu 2"/>
          <p:cNvSpPr>
            <a:spLocks noGrp="1"/>
          </p:cNvSpPr>
          <p:nvPr>
            <p:ph idx="1"/>
          </p:nvPr>
        </p:nvSpPr>
        <p:spPr>
          <a:xfrm>
            <a:off x="595992" y="1847396"/>
            <a:ext cx="7886700" cy="4351338"/>
          </a:xfrm>
        </p:spPr>
        <p:txBody>
          <a:bodyPr>
            <a:normAutofit fontScale="92500" lnSpcReduction="10000"/>
          </a:bodyPr>
          <a:lstStyle/>
          <a:p>
            <a:pPr marL="0" lvl="1" indent="0" algn="just">
              <a:spcAft>
                <a:spcPts val="500"/>
              </a:spcAft>
              <a:buNone/>
              <a:defRPr/>
            </a:pPr>
            <a:r>
              <a:rPr lang="de-DE" sz="2000" b="1" dirty="0" err="1">
                <a:cs typeface="Arial" pitchFamily="34" charset="0"/>
              </a:rPr>
              <a:t>Tetkik</a:t>
            </a:r>
            <a:r>
              <a:rPr lang="tr-TR" sz="2000" b="1" dirty="0">
                <a:cs typeface="Arial" pitchFamily="34" charset="0"/>
              </a:rPr>
              <a:t> </a:t>
            </a:r>
            <a:r>
              <a:rPr lang="de-DE" sz="2000" b="1" dirty="0" err="1">
                <a:cs typeface="Arial" pitchFamily="34" charset="0"/>
              </a:rPr>
              <a:t>ekibi</a:t>
            </a:r>
            <a:r>
              <a:rPr lang="de-DE" sz="2000" b="1" dirty="0">
                <a:cs typeface="Arial" pitchFamily="34" charset="0"/>
              </a:rPr>
              <a:t> </a:t>
            </a:r>
            <a:r>
              <a:rPr lang="de-DE" sz="2000" b="1" dirty="0" err="1">
                <a:cs typeface="Arial" pitchFamily="34" charset="0"/>
              </a:rPr>
              <a:t>kapanış</a:t>
            </a:r>
            <a:r>
              <a:rPr lang="de-DE" sz="2000" b="1" dirty="0">
                <a:cs typeface="Arial" pitchFamily="34" charset="0"/>
              </a:rPr>
              <a:t> </a:t>
            </a:r>
            <a:r>
              <a:rPr lang="de-DE" sz="2000" b="1" dirty="0" err="1">
                <a:cs typeface="Arial" pitchFamily="34" charset="0"/>
              </a:rPr>
              <a:t>toplantısından</a:t>
            </a:r>
            <a:r>
              <a:rPr lang="de-DE" sz="2000" b="1" dirty="0">
                <a:cs typeface="Arial" pitchFamily="34" charset="0"/>
              </a:rPr>
              <a:t> </a:t>
            </a:r>
            <a:r>
              <a:rPr lang="de-DE" sz="2000" b="1" dirty="0" err="1">
                <a:cs typeface="Arial" pitchFamily="34" charset="0"/>
              </a:rPr>
              <a:t>önce</a:t>
            </a:r>
            <a:r>
              <a:rPr lang="de-DE" sz="2000" b="1" dirty="0">
                <a:cs typeface="Arial" pitchFamily="34" charset="0"/>
              </a:rPr>
              <a:t> </a:t>
            </a:r>
            <a:r>
              <a:rPr lang="de-DE" sz="2000" b="1" dirty="0" err="1">
                <a:cs typeface="Arial" pitchFamily="34" charset="0"/>
              </a:rPr>
              <a:t>bir</a:t>
            </a:r>
            <a:r>
              <a:rPr lang="tr-TR" sz="2000" b="1" dirty="0">
                <a:cs typeface="Arial" pitchFamily="34" charset="0"/>
              </a:rPr>
              <a:t> </a:t>
            </a:r>
            <a:r>
              <a:rPr lang="de-DE" sz="2000" b="1" dirty="0" err="1">
                <a:cs typeface="Arial" pitchFamily="34" charset="0"/>
              </a:rPr>
              <a:t>araya</a:t>
            </a:r>
            <a:r>
              <a:rPr lang="de-DE" sz="2000" b="1" dirty="0">
                <a:cs typeface="Arial" pitchFamily="34" charset="0"/>
              </a:rPr>
              <a:t> </a:t>
            </a:r>
            <a:r>
              <a:rPr lang="de-DE" sz="2000" b="1" dirty="0" err="1">
                <a:cs typeface="Arial" pitchFamily="34" charset="0"/>
              </a:rPr>
              <a:t>gelerek</a:t>
            </a:r>
            <a:r>
              <a:rPr lang="de-DE" sz="2000" b="1" dirty="0">
                <a:cs typeface="Arial" pitchFamily="34" charset="0"/>
              </a:rPr>
              <a:t> </a:t>
            </a:r>
            <a:r>
              <a:rPr lang="tr-TR" sz="2000" b="1" dirty="0">
                <a:cs typeface="Arial" pitchFamily="34" charset="0"/>
              </a:rPr>
              <a:t>  </a:t>
            </a:r>
          </a:p>
          <a:p>
            <a:pPr marL="0" lvl="1" indent="0" algn="just">
              <a:spcAft>
                <a:spcPts val="500"/>
              </a:spcAft>
              <a:buNone/>
              <a:defRPr/>
            </a:pPr>
            <a:r>
              <a:rPr lang="de-DE" sz="2000" b="1" dirty="0" err="1">
                <a:cs typeface="Arial" pitchFamily="34" charset="0"/>
              </a:rPr>
              <a:t>aşağıdaki</a:t>
            </a:r>
            <a:r>
              <a:rPr lang="de-DE" sz="2000" b="1" dirty="0">
                <a:cs typeface="Arial" pitchFamily="34" charset="0"/>
              </a:rPr>
              <a:t> </a:t>
            </a:r>
            <a:r>
              <a:rPr lang="de-DE" sz="2000" b="1" dirty="0" err="1">
                <a:cs typeface="Arial" pitchFamily="34" charset="0"/>
              </a:rPr>
              <a:t>konuları</a:t>
            </a:r>
            <a:r>
              <a:rPr lang="de-DE" sz="2000" b="1" dirty="0">
                <a:cs typeface="Arial" pitchFamily="34" charset="0"/>
              </a:rPr>
              <a:t>  </a:t>
            </a:r>
            <a:r>
              <a:rPr lang="de-DE" sz="2000" b="1" dirty="0" err="1">
                <a:cs typeface="Arial" pitchFamily="34" charset="0"/>
              </a:rPr>
              <a:t>görüşmelidir</a:t>
            </a:r>
            <a:r>
              <a:rPr lang="de-DE" sz="2000" b="1" dirty="0">
                <a:cs typeface="Arial" pitchFamily="34" charset="0"/>
              </a:rPr>
              <a:t>;</a:t>
            </a:r>
            <a:endParaRPr lang="tr-TR" sz="2000" b="1" dirty="0">
              <a:cs typeface="Arial" pitchFamily="34" charset="0"/>
            </a:endParaRPr>
          </a:p>
          <a:p>
            <a:pPr marL="0" lvl="1" indent="0" algn="just">
              <a:spcAft>
                <a:spcPts val="500"/>
              </a:spcAft>
              <a:buNone/>
              <a:defRPr/>
            </a:pPr>
            <a:endParaRPr lang="tr-TR" sz="2000" dirty="0">
              <a:cs typeface="Arial" pitchFamily="34" charset="0"/>
            </a:endParaRPr>
          </a:p>
          <a:p>
            <a:pPr marL="342900" lvl="1" indent="-342900" algn="just">
              <a:lnSpc>
                <a:spcPct val="100000"/>
              </a:lnSpc>
              <a:spcAft>
                <a:spcPts val="500"/>
              </a:spcAft>
              <a:defRPr/>
            </a:pPr>
            <a:r>
              <a:rPr lang="tr-TR" sz="2000" dirty="0">
                <a:cs typeface="Arial" pitchFamily="34" charset="0"/>
              </a:rPr>
              <a:t>B</a:t>
            </a:r>
            <a:r>
              <a:rPr lang="de-DE" sz="2100" dirty="0" err="1">
                <a:cs typeface="Arial" pitchFamily="34" charset="0"/>
              </a:rPr>
              <a:t>ulguları</a:t>
            </a:r>
            <a:r>
              <a:rPr lang="tr-TR" sz="2100" dirty="0">
                <a:cs typeface="Arial" pitchFamily="34" charset="0"/>
              </a:rPr>
              <a:t>n</a:t>
            </a:r>
            <a:r>
              <a:rPr lang="de-DE" sz="2100" dirty="0">
                <a:cs typeface="Arial" pitchFamily="34" charset="0"/>
              </a:rPr>
              <a:t> ve </a:t>
            </a:r>
            <a:r>
              <a:rPr lang="de-DE" sz="2100" dirty="0" err="1">
                <a:cs typeface="Arial" pitchFamily="34" charset="0"/>
              </a:rPr>
              <a:t>elde</a:t>
            </a:r>
            <a:r>
              <a:rPr lang="de-DE" sz="2100" dirty="0">
                <a:cs typeface="Arial" pitchFamily="34" charset="0"/>
              </a:rPr>
              <a:t> </a:t>
            </a:r>
            <a:r>
              <a:rPr lang="de-DE" sz="2100" dirty="0" err="1">
                <a:cs typeface="Arial" pitchFamily="34" charset="0"/>
              </a:rPr>
              <a:t>edilen</a:t>
            </a:r>
            <a:r>
              <a:rPr lang="de-DE" sz="2100" dirty="0">
                <a:cs typeface="Arial" pitchFamily="34" charset="0"/>
              </a:rPr>
              <a:t> </a:t>
            </a:r>
            <a:r>
              <a:rPr lang="de-DE" sz="2100" dirty="0" err="1">
                <a:cs typeface="Arial" pitchFamily="34" charset="0"/>
              </a:rPr>
              <a:t>diğer</a:t>
            </a:r>
            <a:r>
              <a:rPr lang="de-DE" sz="2100" dirty="0">
                <a:cs typeface="Arial" pitchFamily="34" charset="0"/>
              </a:rPr>
              <a:t> </a:t>
            </a:r>
            <a:r>
              <a:rPr lang="de-DE" sz="2100" dirty="0" err="1">
                <a:cs typeface="Arial" pitchFamily="34" charset="0"/>
              </a:rPr>
              <a:t>bilgilerin</a:t>
            </a:r>
            <a:r>
              <a:rPr lang="de-DE" sz="2100" dirty="0">
                <a:cs typeface="Arial" pitchFamily="34" charset="0"/>
              </a:rPr>
              <a:t> </a:t>
            </a:r>
            <a:r>
              <a:rPr lang="de-DE" sz="2100" dirty="0" err="1">
                <a:cs typeface="Arial" pitchFamily="34" charset="0"/>
              </a:rPr>
              <a:t>kriterlere</a:t>
            </a:r>
            <a:r>
              <a:rPr lang="de-DE" sz="2100" dirty="0">
                <a:cs typeface="Arial" pitchFamily="34" charset="0"/>
              </a:rPr>
              <a:t> göre </a:t>
            </a:r>
            <a:r>
              <a:rPr lang="de-DE" sz="2100" dirty="0" err="1">
                <a:cs typeface="Arial" pitchFamily="34" charset="0"/>
              </a:rPr>
              <a:t>gözden</a:t>
            </a:r>
            <a:r>
              <a:rPr lang="de-DE" sz="2100" dirty="0">
                <a:cs typeface="Arial" pitchFamily="34" charset="0"/>
              </a:rPr>
              <a:t> </a:t>
            </a:r>
            <a:r>
              <a:rPr lang="de-DE" sz="2100" dirty="0" err="1">
                <a:cs typeface="Arial" pitchFamily="34" charset="0"/>
              </a:rPr>
              <a:t>geçirilmesi</a:t>
            </a:r>
            <a:r>
              <a:rPr lang="de-DE" sz="2100" dirty="0">
                <a:cs typeface="Arial" pitchFamily="34" charset="0"/>
              </a:rPr>
              <a:t>,</a:t>
            </a:r>
          </a:p>
          <a:p>
            <a:pPr marL="342900" lvl="1" indent="-342900" algn="just">
              <a:lnSpc>
                <a:spcPct val="100000"/>
              </a:lnSpc>
              <a:spcAft>
                <a:spcPts val="500"/>
              </a:spcAft>
              <a:defRPr/>
            </a:pPr>
            <a:r>
              <a:rPr lang="de-DE" sz="2100" dirty="0" err="1">
                <a:cs typeface="Arial" pitchFamily="34" charset="0"/>
              </a:rPr>
              <a:t>Tetkik</a:t>
            </a:r>
            <a:r>
              <a:rPr lang="de-DE" sz="2100" dirty="0">
                <a:cs typeface="Arial" pitchFamily="34" charset="0"/>
              </a:rPr>
              <a:t> </a:t>
            </a:r>
            <a:r>
              <a:rPr lang="de-DE" sz="2100" dirty="0" err="1">
                <a:cs typeface="Arial" pitchFamily="34" charset="0"/>
              </a:rPr>
              <a:t>sonuçları</a:t>
            </a:r>
            <a:r>
              <a:rPr lang="de-DE" sz="2100" dirty="0">
                <a:cs typeface="Arial" pitchFamily="34" charset="0"/>
              </a:rPr>
              <a:t> </a:t>
            </a:r>
            <a:r>
              <a:rPr lang="de-DE" sz="2100" dirty="0" err="1">
                <a:cs typeface="Arial" pitchFamily="34" charset="0"/>
              </a:rPr>
              <a:t>ile</a:t>
            </a:r>
            <a:r>
              <a:rPr lang="de-DE" sz="2100" dirty="0">
                <a:cs typeface="Arial" pitchFamily="34" charset="0"/>
              </a:rPr>
              <a:t> </a:t>
            </a:r>
            <a:r>
              <a:rPr lang="de-DE" sz="2100" dirty="0" err="1">
                <a:cs typeface="Arial" pitchFamily="34" charset="0"/>
              </a:rPr>
              <a:t>ilgili</a:t>
            </a:r>
            <a:r>
              <a:rPr lang="de-DE" sz="2100" dirty="0">
                <a:cs typeface="Arial" pitchFamily="34" charset="0"/>
              </a:rPr>
              <a:t> </a:t>
            </a:r>
            <a:r>
              <a:rPr lang="de-DE" sz="2100" dirty="0" err="1">
                <a:cs typeface="Arial" pitchFamily="34" charset="0"/>
              </a:rPr>
              <a:t>mutabakata</a:t>
            </a:r>
            <a:r>
              <a:rPr lang="de-DE" sz="2100" dirty="0">
                <a:cs typeface="Arial" pitchFamily="34" charset="0"/>
              </a:rPr>
              <a:t> </a:t>
            </a:r>
            <a:r>
              <a:rPr lang="de-DE" sz="2100" dirty="0" err="1">
                <a:cs typeface="Arial" pitchFamily="34" charset="0"/>
              </a:rPr>
              <a:t>varılması</a:t>
            </a:r>
            <a:r>
              <a:rPr lang="de-DE" sz="2100" dirty="0">
                <a:cs typeface="Arial" pitchFamily="34" charset="0"/>
              </a:rPr>
              <a:t>, </a:t>
            </a:r>
            <a:r>
              <a:rPr lang="de-DE" sz="2100" dirty="0" err="1">
                <a:cs typeface="Arial" pitchFamily="34" charset="0"/>
              </a:rPr>
              <a:t>tetkikteki</a:t>
            </a:r>
            <a:r>
              <a:rPr lang="de-DE" sz="2100" dirty="0">
                <a:cs typeface="Arial" pitchFamily="34" charset="0"/>
              </a:rPr>
              <a:t> </a:t>
            </a:r>
            <a:r>
              <a:rPr lang="de-DE" sz="2100" dirty="0" err="1">
                <a:cs typeface="Arial" pitchFamily="34" charset="0"/>
              </a:rPr>
              <a:t>belirsizlikler</a:t>
            </a:r>
            <a:r>
              <a:rPr lang="de-DE" sz="2100" dirty="0">
                <a:cs typeface="Arial" pitchFamily="34" charset="0"/>
              </a:rPr>
              <a:t>, </a:t>
            </a:r>
          </a:p>
          <a:p>
            <a:pPr marL="342900" lvl="1" indent="-342900" algn="just">
              <a:lnSpc>
                <a:spcPct val="100000"/>
              </a:lnSpc>
              <a:spcAft>
                <a:spcPts val="500"/>
              </a:spcAft>
              <a:defRPr/>
            </a:pPr>
            <a:r>
              <a:rPr lang="de-DE" sz="2100" dirty="0" err="1">
                <a:cs typeface="Arial" pitchFamily="34" charset="0"/>
              </a:rPr>
              <a:t>Tetkik</a:t>
            </a:r>
            <a:r>
              <a:rPr lang="de-DE" sz="2100" dirty="0">
                <a:cs typeface="Arial" pitchFamily="34" charset="0"/>
              </a:rPr>
              <a:t> </a:t>
            </a:r>
            <a:r>
              <a:rPr lang="de-DE" sz="2100" dirty="0" err="1">
                <a:cs typeface="Arial" pitchFamily="34" charset="0"/>
              </a:rPr>
              <a:t>amaçlarında</a:t>
            </a:r>
            <a:r>
              <a:rPr lang="de-DE" sz="2100" dirty="0">
                <a:cs typeface="Arial" pitchFamily="34" charset="0"/>
              </a:rPr>
              <a:t> </a:t>
            </a:r>
            <a:r>
              <a:rPr lang="de-DE" sz="2100" dirty="0" err="1">
                <a:cs typeface="Arial" pitchFamily="34" charset="0"/>
              </a:rPr>
              <a:t>var</a:t>
            </a:r>
            <a:r>
              <a:rPr lang="de-DE" sz="2100" dirty="0">
                <a:cs typeface="Arial" pitchFamily="34" charset="0"/>
              </a:rPr>
              <a:t> </a:t>
            </a:r>
            <a:r>
              <a:rPr lang="de-DE" sz="2100" dirty="0" err="1">
                <a:cs typeface="Arial" pitchFamily="34" charset="0"/>
              </a:rPr>
              <a:t>ise</a:t>
            </a:r>
            <a:r>
              <a:rPr lang="de-DE" sz="2100" dirty="0">
                <a:cs typeface="Arial" pitchFamily="34" charset="0"/>
              </a:rPr>
              <a:t> </a:t>
            </a:r>
            <a:r>
              <a:rPr lang="de-DE" sz="2100" dirty="0" err="1">
                <a:cs typeface="Arial" pitchFamily="34" charset="0"/>
              </a:rPr>
              <a:t>tavsiyelerin</a:t>
            </a:r>
            <a:r>
              <a:rPr lang="de-DE" sz="2100" dirty="0">
                <a:cs typeface="Arial" pitchFamily="34" charset="0"/>
              </a:rPr>
              <a:t> </a:t>
            </a:r>
            <a:r>
              <a:rPr lang="de-DE" sz="2100" dirty="0" err="1">
                <a:cs typeface="Arial" pitchFamily="34" charset="0"/>
              </a:rPr>
              <a:t>belirlenmesi</a:t>
            </a:r>
            <a:r>
              <a:rPr lang="de-DE" sz="2100" dirty="0">
                <a:cs typeface="Arial" pitchFamily="34" charset="0"/>
              </a:rPr>
              <a:t>,</a:t>
            </a:r>
            <a:endParaRPr lang="tr-TR" sz="2100" dirty="0">
              <a:cs typeface="Arial" pitchFamily="34" charset="0"/>
            </a:endParaRPr>
          </a:p>
          <a:p>
            <a:pPr marL="342900" lvl="1" indent="-342900" algn="just">
              <a:lnSpc>
                <a:spcPct val="100000"/>
              </a:lnSpc>
              <a:spcAft>
                <a:spcPts val="500"/>
              </a:spcAft>
              <a:defRPr/>
            </a:pPr>
            <a:r>
              <a:rPr lang="tr-TR" sz="2000" dirty="0">
                <a:cs typeface="Arial" pitchFamily="34" charset="0"/>
              </a:rPr>
              <a:t>Kapanış toplantısı hakkında plan</a:t>
            </a:r>
          </a:p>
          <a:p>
            <a:pPr marL="342900" lvl="1" indent="-342900" algn="just">
              <a:lnSpc>
                <a:spcPct val="100000"/>
              </a:lnSpc>
              <a:spcAft>
                <a:spcPts val="500"/>
              </a:spcAft>
              <a:defRPr/>
            </a:pPr>
            <a:r>
              <a:rPr lang="tr-TR" sz="2000" dirty="0">
                <a:cs typeface="Arial" pitchFamily="34" charset="0"/>
              </a:rPr>
              <a:t>Ekip liderinin tetkik raporunu hazırlaması</a:t>
            </a:r>
          </a:p>
          <a:p>
            <a:pPr marL="342900" lvl="1" indent="-342900" algn="just">
              <a:lnSpc>
                <a:spcPct val="100000"/>
              </a:lnSpc>
              <a:spcAft>
                <a:spcPts val="500"/>
              </a:spcAft>
              <a:defRPr/>
            </a:pPr>
            <a:r>
              <a:rPr lang="tr-TR" sz="2000" dirty="0">
                <a:cs typeface="Arial" pitchFamily="34" charset="0"/>
              </a:rPr>
              <a:t>Sistem etkinliğinin gözden geçirilmesi</a:t>
            </a:r>
          </a:p>
          <a:p>
            <a:pPr marL="342900" lvl="1" indent="-342900" algn="just">
              <a:lnSpc>
                <a:spcPct val="100000"/>
              </a:lnSpc>
              <a:spcAft>
                <a:spcPts val="500"/>
              </a:spcAft>
              <a:defRPr/>
            </a:pPr>
            <a:r>
              <a:rPr lang="tr-TR" sz="2000" dirty="0">
                <a:cs typeface="Arial" pitchFamily="34" charset="0"/>
              </a:rPr>
              <a:t>Uygunsuzluk raporlarının tamamlanması</a:t>
            </a:r>
          </a:p>
          <a:p>
            <a:pPr marL="342900" lvl="1" indent="-342900" algn="just">
              <a:lnSpc>
                <a:spcPct val="100000"/>
              </a:lnSpc>
              <a:spcAft>
                <a:spcPts val="500"/>
              </a:spcAft>
              <a:defRPr/>
            </a:pPr>
            <a:r>
              <a:rPr lang="tr-TR" sz="2000" dirty="0">
                <a:cs typeface="Arial" pitchFamily="34" charset="0"/>
              </a:rPr>
              <a:t>Uygunsuzluk raporlarının  gözden geçirilmesi</a:t>
            </a:r>
          </a:p>
          <a:p>
            <a:pPr marL="342900" lvl="1" indent="-342900" algn="just">
              <a:spcAft>
                <a:spcPts val="500"/>
              </a:spcAft>
              <a:defRPr/>
            </a:pPr>
            <a:endParaRPr lang="de-DE" sz="2000" dirty="0">
              <a:cs typeface="Arial" pitchFamily="34" charset="0"/>
            </a:endParaRPr>
          </a:p>
          <a:p>
            <a:endParaRPr lang="tr-TR" dirty="0"/>
          </a:p>
        </p:txBody>
      </p:sp>
      <p:pic>
        <p:nvPicPr>
          <p:cNvPr id="4098" name="Picture 2" descr="C:\Users\msezer\Desktop\XZVZV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285" y="4218578"/>
            <a:ext cx="2100943" cy="165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1249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TETKİK RAPORU</a:t>
            </a:r>
          </a:p>
        </p:txBody>
      </p:sp>
      <p:sp>
        <p:nvSpPr>
          <p:cNvPr id="3" name="İçerik Yer Tutucusu 2"/>
          <p:cNvSpPr>
            <a:spLocks noGrp="1"/>
          </p:cNvSpPr>
          <p:nvPr>
            <p:ph idx="1"/>
          </p:nvPr>
        </p:nvSpPr>
        <p:spPr/>
        <p:txBody>
          <a:bodyPr>
            <a:normAutofit fontScale="92500" lnSpcReduction="10000"/>
          </a:bodyPr>
          <a:lstStyle/>
          <a:p>
            <a:r>
              <a:rPr lang="tr-TR" altLang="tr-TR" dirty="0"/>
              <a:t>Tetkik raporu, tetkikin tam, kesin, öz ve açık kaydını sunmalı ve aşağıdaki hususları içermeli veya atıfta bulunmalıdır:</a:t>
            </a:r>
            <a:endParaRPr lang="en-US" altLang="tr-TR" dirty="0"/>
          </a:p>
          <a:p>
            <a:pPr marL="342900" lvl="1" indent="-342900" algn="just">
              <a:lnSpc>
                <a:spcPct val="100000"/>
              </a:lnSpc>
              <a:spcAft>
                <a:spcPts val="500"/>
              </a:spcAft>
              <a:defRPr/>
            </a:pPr>
            <a:r>
              <a:rPr lang="tr-TR" altLang="tr-TR" sz="2100" dirty="0">
                <a:cs typeface="Arial" pitchFamily="34" charset="0"/>
              </a:rPr>
              <a:t>Tetkik amacı, </a:t>
            </a:r>
          </a:p>
          <a:p>
            <a:pPr marL="342900" lvl="1" indent="-342900" algn="just">
              <a:lnSpc>
                <a:spcPct val="100000"/>
              </a:lnSpc>
              <a:spcAft>
                <a:spcPts val="500"/>
              </a:spcAft>
              <a:defRPr/>
            </a:pPr>
            <a:r>
              <a:rPr lang="tr-TR" altLang="tr-TR" sz="2100" dirty="0">
                <a:cs typeface="Arial" pitchFamily="34" charset="0"/>
              </a:rPr>
              <a:t>Tetkik kapsamı, özellikle tetkik edilen kurumsal ve işlevsel birimler veya prosesler,</a:t>
            </a:r>
          </a:p>
          <a:p>
            <a:pPr marL="342900" lvl="1" indent="-342900" algn="just">
              <a:lnSpc>
                <a:spcPct val="100000"/>
              </a:lnSpc>
              <a:spcAft>
                <a:spcPts val="500"/>
              </a:spcAft>
              <a:defRPr/>
            </a:pPr>
            <a:r>
              <a:rPr lang="tr-TR" altLang="tr-TR" sz="2100" dirty="0">
                <a:cs typeface="Arial" pitchFamily="34" charset="0"/>
              </a:rPr>
              <a:t>Tetkik müşterisi,</a:t>
            </a:r>
            <a:endParaRPr lang="en-US" altLang="tr-TR" sz="2100" dirty="0">
              <a:cs typeface="Arial" pitchFamily="34" charset="0"/>
            </a:endParaRPr>
          </a:p>
          <a:p>
            <a:pPr marL="342900" lvl="1" indent="-342900" algn="just">
              <a:lnSpc>
                <a:spcPct val="100000"/>
              </a:lnSpc>
              <a:spcAft>
                <a:spcPts val="500"/>
              </a:spcAft>
              <a:defRPr/>
            </a:pPr>
            <a:r>
              <a:rPr lang="tr-TR" altLang="tr-TR" sz="2100" dirty="0">
                <a:cs typeface="Arial" pitchFamily="34" charset="0"/>
              </a:rPr>
              <a:t>Tetkik ekibi ve tetkik edilenin katılımcıları,</a:t>
            </a:r>
          </a:p>
          <a:p>
            <a:pPr marL="342900" lvl="1" indent="-342900" algn="just">
              <a:lnSpc>
                <a:spcPct val="100000"/>
              </a:lnSpc>
              <a:spcAft>
                <a:spcPts val="500"/>
              </a:spcAft>
              <a:defRPr/>
            </a:pPr>
            <a:r>
              <a:rPr lang="tr-TR" altLang="tr-TR" sz="2100" dirty="0">
                <a:cs typeface="Arial" pitchFamily="34" charset="0"/>
              </a:rPr>
              <a:t>Tetkik faaliyetlerinin gerçekleştirildiği tarih ve yerler,</a:t>
            </a:r>
          </a:p>
          <a:p>
            <a:pPr marL="342900" lvl="1" indent="-342900" algn="just">
              <a:lnSpc>
                <a:spcPct val="100000"/>
              </a:lnSpc>
              <a:spcAft>
                <a:spcPts val="500"/>
              </a:spcAft>
              <a:defRPr/>
            </a:pPr>
            <a:r>
              <a:rPr lang="tr-TR" altLang="tr-TR" sz="2100" dirty="0">
                <a:cs typeface="Arial" pitchFamily="34" charset="0"/>
              </a:rPr>
              <a:t>Tetkik kriterleri,</a:t>
            </a:r>
          </a:p>
          <a:p>
            <a:pPr marL="342900" lvl="1" indent="-342900" algn="just">
              <a:lnSpc>
                <a:spcPct val="100000"/>
              </a:lnSpc>
              <a:spcAft>
                <a:spcPts val="500"/>
              </a:spcAft>
              <a:defRPr/>
            </a:pPr>
            <a:r>
              <a:rPr lang="tr-TR" altLang="tr-TR" sz="2100" dirty="0">
                <a:cs typeface="Arial" pitchFamily="34" charset="0"/>
              </a:rPr>
              <a:t>Tetkik bulguları ve bunlarla ilişkili deliller,</a:t>
            </a:r>
          </a:p>
          <a:p>
            <a:pPr marL="342900" lvl="1" indent="-342900" algn="just">
              <a:lnSpc>
                <a:spcPct val="100000"/>
              </a:lnSpc>
              <a:spcAft>
                <a:spcPts val="500"/>
              </a:spcAft>
              <a:defRPr/>
            </a:pPr>
            <a:r>
              <a:rPr lang="tr-TR" altLang="tr-TR" sz="2100" dirty="0">
                <a:cs typeface="Arial" pitchFamily="34" charset="0"/>
              </a:rPr>
              <a:t>Tetkik sonuçları,</a:t>
            </a:r>
          </a:p>
          <a:p>
            <a:pPr marL="342900" lvl="1" indent="-342900" algn="just">
              <a:lnSpc>
                <a:spcPct val="100000"/>
              </a:lnSpc>
              <a:spcAft>
                <a:spcPts val="500"/>
              </a:spcAft>
              <a:defRPr/>
            </a:pPr>
            <a:r>
              <a:rPr lang="tr-TR" altLang="tr-TR" sz="2100" dirty="0">
                <a:cs typeface="Arial" pitchFamily="34" charset="0"/>
              </a:rPr>
              <a:t>Tetkik kriterlerinin karşılanma derecesi hakkındaki beyan.</a:t>
            </a:r>
          </a:p>
          <a:p>
            <a:endParaRPr lang="tr-TR" dirty="0"/>
          </a:p>
        </p:txBody>
      </p:sp>
      <p:pic>
        <p:nvPicPr>
          <p:cNvPr id="2050" name="Picture 2" descr="C:\Users\msezer\Desktop\imagesCAELTO9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8695" y="34290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9002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TETKİK RAPORU</a:t>
            </a:r>
          </a:p>
        </p:txBody>
      </p:sp>
      <p:sp>
        <p:nvSpPr>
          <p:cNvPr id="3" name="İçerik Yer Tutucusu 2"/>
          <p:cNvSpPr>
            <a:spLocks noGrp="1"/>
          </p:cNvSpPr>
          <p:nvPr>
            <p:ph idx="1"/>
          </p:nvPr>
        </p:nvSpPr>
        <p:spPr/>
        <p:txBody>
          <a:bodyPr>
            <a:normAutofit/>
          </a:bodyPr>
          <a:lstStyle/>
          <a:p>
            <a:pPr marL="342900" lvl="1" indent="-342900" algn="just">
              <a:spcAft>
                <a:spcPts val="500"/>
              </a:spcAft>
              <a:defRPr/>
            </a:pPr>
            <a:r>
              <a:rPr lang="tr-TR" altLang="tr-TR" sz="1900" dirty="0">
                <a:cs typeface="Arial" pitchFamily="34" charset="0"/>
              </a:rPr>
              <a:t>Tetkik raporunun daha sonra tetkik prosedürleri veya tetkik planında tanımlandığı şekilde dağıtımı yapılmalıdır.</a:t>
            </a:r>
          </a:p>
          <a:p>
            <a:pPr marL="342900" lvl="1" indent="-342900" algn="just">
              <a:spcAft>
                <a:spcPts val="500"/>
              </a:spcAft>
              <a:defRPr/>
            </a:pPr>
            <a:endParaRPr lang="tr-TR" altLang="tr-TR" sz="1900" dirty="0">
              <a:cs typeface="Arial" pitchFamily="34" charset="0"/>
            </a:endParaRPr>
          </a:p>
          <a:p>
            <a:pPr marL="342900" lvl="1" indent="-342900" algn="just">
              <a:spcAft>
                <a:spcPts val="500"/>
              </a:spcAft>
              <a:defRPr/>
            </a:pPr>
            <a:r>
              <a:rPr lang="tr-TR" altLang="tr-TR" sz="1900" dirty="0">
                <a:cs typeface="Arial" pitchFamily="34" charset="0"/>
              </a:rPr>
              <a:t>Tetkikle ilgili dokümanlar, tetkik programı, prosedürleri ve yürürlükteki şartlara göre, mutabakata varılarak muhafaza edilmelidir.</a:t>
            </a:r>
          </a:p>
          <a:p>
            <a:pPr marL="342900" lvl="1" indent="-342900" algn="just">
              <a:spcAft>
                <a:spcPts val="500"/>
              </a:spcAft>
              <a:defRPr/>
            </a:pPr>
            <a:endParaRPr lang="tr-TR" altLang="tr-TR" sz="1900" dirty="0">
              <a:cs typeface="Arial" pitchFamily="34" charset="0"/>
            </a:endParaRPr>
          </a:p>
          <a:p>
            <a:pPr marL="342900" lvl="1" indent="-342900" algn="just">
              <a:spcAft>
                <a:spcPts val="500"/>
              </a:spcAft>
              <a:defRPr/>
            </a:pPr>
            <a:r>
              <a:rPr lang="tr-TR" altLang="tr-TR" sz="1900" dirty="0">
                <a:cs typeface="Arial" pitchFamily="34" charset="0"/>
              </a:rPr>
              <a:t>İlgili </a:t>
            </a:r>
            <a:r>
              <a:rPr lang="tr-TR" altLang="tr-TR" sz="1900" dirty="0" err="1">
                <a:cs typeface="Arial" pitchFamily="34" charset="0"/>
              </a:rPr>
              <a:t>dokümante</a:t>
            </a:r>
            <a:r>
              <a:rPr lang="tr-TR" altLang="tr-TR" sz="1900" dirty="0">
                <a:cs typeface="Arial" pitchFamily="34" charset="0"/>
              </a:rPr>
              <a:t> edilmiş bilgi, saklama süresi sonunda imha edilebilir.</a:t>
            </a:r>
          </a:p>
          <a:p>
            <a:endParaRPr lang="tr-TR" dirty="0"/>
          </a:p>
        </p:txBody>
      </p:sp>
      <p:pic>
        <p:nvPicPr>
          <p:cNvPr id="3074" name="Picture 2" descr="C:\Users\msezer\Desktop\b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4178" y="4303258"/>
            <a:ext cx="22002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9683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TETKİK RAPORU</a:t>
            </a:r>
          </a:p>
        </p:txBody>
      </p:sp>
      <p:sp>
        <p:nvSpPr>
          <p:cNvPr id="3" name="İçerik Yer Tutucusu 2"/>
          <p:cNvSpPr>
            <a:spLocks noGrp="1"/>
          </p:cNvSpPr>
          <p:nvPr>
            <p:ph idx="1"/>
          </p:nvPr>
        </p:nvSpPr>
        <p:spPr/>
        <p:txBody>
          <a:bodyPr>
            <a:normAutofit/>
          </a:bodyPr>
          <a:lstStyle/>
          <a:p>
            <a:pPr marL="0" lvl="1" indent="0" algn="just">
              <a:spcAft>
                <a:spcPts val="500"/>
              </a:spcAft>
              <a:buClr>
                <a:srgbClr val="00B0F0"/>
              </a:buClr>
              <a:buNone/>
              <a:defRPr/>
            </a:pPr>
            <a:endParaRPr lang="tr-TR" sz="2000" dirty="0">
              <a:cs typeface="Arial" pitchFamily="34" charset="0"/>
            </a:endParaRPr>
          </a:p>
          <a:p>
            <a:pPr marL="0" lvl="1" indent="0" algn="just">
              <a:spcAft>
                <a:spcPts val="500"/>
              </a:spcAft>
              <a:buClr>
                <a:srgbClr val="00B0F0"/>
              </a:buClr>
              <a:buNone/>
              <a:defRPr/>
            </a:pPr>
            <a:r>
              <a:rPr lang="tr-TR" sz="2000" b="1" dirty="0">
                <a:cs typeface="Arial" pitchFamily="34" charset="0"/>
              </a:rPr>
              <a:t>RAPOR EKLERİ</a:t>
            </a:r>
          </a:p>
          <a:p>
            <a:pPr marL="2159000" indent="368300">
              <a:spcBef>
                <a:spcPts val="360"/>
              </a:spcBef>
              <a:defRPr/>
            </a:pPr>
            <a:endParaRPr lang="tr-TR" sz="2400" dirty="0">
              <a:latin typeface="Arial" pitchFamily="34" charset="0"/>
              <a:cs typeface="Arial" pitchFamily="34" charset="0"/>
            </a:endParaRPr>
          </a:p>
          <a:p>
            <a:pPr marL="342900" lvl="1" indent="-342900" algn="just">
              <a:spcAft>
                <a:spcPts val="500"/>
              </a:spcAft>
              <a:defRPr/>
            </a:pPr>
            <a:r>
              <a:rPr lang="tr-TR" sz="2000" dirty="0">
                <a:cs typeface="Arial" pitchFamily="34" charset="0"/>
              </a:rPr>
              <a:t>Görüşülen kişiler listesi</a:t>
            </a:r>
          </a:p>
          <a:p>
            <a:pPr marL="342900" lvl="1" indent="-342900" algn="just">
              <a:spcAft>
                <a:spcPts val="500"/>
              </a:spcAft>
              <a:defRPr/>
            </a:pPr>
            <a:r>
              <a:rPr lang="tr-TR" sz="2000" dirty="0">
                <a:cs typeface="Arial" pitchFamily="34" charset="0"/>
              </a:rPr>
              <a:t>Tetkik programı (son hali ile)</a:t>
            </a:r>
          </a:p>
          <a:p>
            <a:pPr marL="342900" lvl="1" indent="-342900" algn="just">
              <a:spcAft>
                <a:spcPts val="500"/>
              </a:spcAft>
              <a:defRPr/>
            </a:pPr>
            <a:r>
              <a:rPr lang="tr-TR" sz="2000" dirty="0">
                <a:cs typeface="Arial" pitchFamily="34" charset="0"/>
              </a:rPr>
              <a:t>Soru listeleri (varsa)</a:t>
            </a:r>
          </a:p>
          <a:p>
            <a:pPr marL="342900" lvl="1" indent="-342900" algn="just">
              <a:spcAft>
                <a:spcPts val="500"/>
              </a:spcAft>
              <a:defRPr/>
            </a:pPr>
            <a:r>
              <a:rPr lang="tr-TR" sz="2000" dirty="0">
                <a:cs typeface="Arial" pitchFamily="34" charset="0"/>
              </a:rPr>
              <a:t>Uygunsuzluk raporları (varsa) vb.</a:t>
            </a:r>
          </a:p>
        </p:txBody>
      </p:sp>
      <p:pic>
        <p:nvPicPr>
          <p:cNvPr id="8194" name="Picture 2" descr="C:\Users\msezer\Desktop\imagesCAY8I0J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7480" y="2928256"/>
            <a:ext cx="22479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8964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br>
              <a:rPr lang="tr-TR" sz="3600" dirty="0">
                <a:cs typeface="Arial" pitchFamily="34" charset="0"/>
              </a:rPr>
            </a:br>
            <a:r>
              <a:rPr lang="tr-TR" sz="3600" dirty="0">
                <a:cs typeface="Arial" pitchFamily="34" charset="0"/>
              </a:rPr>
              <a:t>KAPANIŞ TOPLANTISI</a:t>
            </a:r>
            <a:br>
              <a:rPr lang="tr-TR" sz="3600" dirty="0">
                <a:cs typeface="Arial" pitchFamily="34" charset="0"/>
              </a:rPr>
            </a:br>
            <a:endParaRPr lang="tr-TR" sz="3600" dirty="0"/>
          </a:p>
        </p:txBody>
      </p:sp>
      <p:sp>
        <p:nvSpPr>
          <p:cNvPr id="3" name="İçerik Yer Tutucusu 2"/>
          <p:cNvSpPr>
            <a:spLocks noGrp="1"/>
          </p:cNvSpPr>
          <p:nvPr>
            <p:ph idx="1"/>
          </p:nvPr>
        </p:nvSpPr>
        <p:spPr/>
        <p:txBody>
          <a:bodyPr/>
          <a:lstStyle/>
          <a:p>
            <a:pPr>
              <a:spcBef>
                <a:spcPts val="360"/>
              </a:spcBef>
              <a:defRPr/>
            </a:pPr>
            <a:endParaRPr lang="tr-TR" dirty="0">
              <a:latin typeface="Arial" pitchFamily="34" charset="0"/>
              <a:cs typeface="Arial" pitchFamily="34" charset="0"/>
            </a:endParaRPr>
          </a:p>
          <a:p>
            <a:pPr marL="342900" lvl="1" indent="-342900" algn="just">
              <a:spcAft>
                <a:spcPts val="500"/>
              </a:spcAft>
              <a:defRPr/>
            </a:pPr>
            <a:r>
              <a:rPr lang="tr-TR" altLang="tr-TR" sz="2000" dirty="0">
                <a:cs typeface="Arial" pitchFamily="34" charset="0"/>
              </a:rPr>
              <a:t>Ekip liderini başkanlığında tetkik bulguları ve sonuçların sunulması için bir kapanış toplantısı yapılmalıdır. </a:t>
            </a:r>
          </a:p>
          <a:p>
            <a:pPr marL="342900" lvl="1" indent="-342900" algn="just">
              <a:spcAft>
                <a:spcPts val="500"/>
              </a:spcAft>
              <a:defRPr/>
            </a:pPr>
            <a:endParaRPr lang="tr-TR" altLang="tr-TR" sz="2000" dirty="0">
              <a:cs typeface="Arial" pitchFamily="34" charset="0"/>
            </a:endParaRPr>
          </a:p>
          <a:p>
            <a:pPr marL="342900" lvl="1" indent="-342900" algn="just">
              <a:spcAft>
                <a:spcPts val="500"/>
              </a:spcAft>
              <a:defRPr/>
            </a:pPr>
            <a:r>
              <a:rPr lang="tr-TR" altLang="tr-TR" sz="2000" dirty="0">
                <a:cs typeface="Arial" pitchFamily="34" charset="0"/>
              </a:rPr>
              <a:t>Yöneticiler, proses sorumluları ve gerekli görülen personel toplantıya katılmalıdır. </a:t>
            </a:r>
          </a:p>
          <a:p>
            <a:pPr marL="342900" lvl="1" indent="-342900" algn="just">
              <a:spcAft>
                <a:spcPts val="500"/>
              </a:spcAft>
              <a:defRPr/>
            </a:pPr>
            <a:endParaRPr lang="tr-TR" altLang="tr-TR" sz="2000" dirty="0">
              <a:cs typeface="Arial" pitchFamily="34" charset="0"/>
            </a:endParaRPr>
          </a:p>
          <a:p>
            <a:pPr marL="342900" lvl="1" indent="-342900" algn="just">
              <a:spcAft>
                <a:spcPts val="500"/>
              </a:spcAft>
              <a:defRPr/>
            </a:pPr>
            <a:r>
              <a:rPr lang="tr-TR" altLang="tr-TR" sz="2000" dirty="0">
                <a:cs typeface="Arial" pitchFamily="34" charset="0"/>
              </a:rPr>
              <a:t>Ekip lideri, güveni azaltabilecek ve tetkik sırasında karşılaşılan durumlar hakkında önerilerde bulunabilir. </a:t>
            </a:r>
            <a:r>
              <a:rPr lang="tr-TR" altLang="tr-TR" sz="2000" dirty="0"/>
              <a:t>Önerilerin bağlayıcı olmadığı vurgulanmalıdır.</a:t>
            </a:r>
            <a:endParaRPr lang="tr-TR" altLang="tr-TR" sz="2000" dirty="0">
              <a:cs typeface="Arial" pitchFamily="34" charset="0"/>
            </a:endParaRPr>
          </a:p>
          <a:p>
            <a:pPr marL="342900" lvl="1" indent="-342900" algn="just">
              <a:spcAft>
                <a:spcPts val="500"/>
              </a:spcAft>
              <a:defRPr/>
            </a:pPr>
            <a:endParaRPr lang="tr-TR" altLang="tr-TR" sz="2000" dirty="0">
              <a:cs typeface="Arial" pitchFamily="34" charset="0"/>
            </a:endParaRPr>
          </a:p>
          <a:p>
            <a:pPr marL="342900" lvl="1" indent="-342900" algn="just">
              <a:spcAft>
                <a:spcPts val="500"/>
              </a:spcAft>
              <a:defRPr/>
            </a:pPr>
            <a:r>
              <a:rPr lang="tr-TR" altLang="tr-TR" sz="2000" dirty="0">
                <a:solidFill>
                  <a:srgbClr val="C00000"/>
                </a:solidFill>
                <a:cs typeface="Arial" pitchFamily="34" charset="0"/>
              </a:rPr>
              <a:t>Toplantı süresi 25-30 dakika olmalıdır.</a:t>
            </a:r>
          </a:p>
          <a:p>
            <a:endParaRPr lang="tr-TR" dirty="0"/>
          </a:p>
        </p:txBody>
      </p:sp>
    </p:spTree>
    <p:extLst>
      <p:ext uri="{BB962C8B-B14F-4D97-AF65-F5344CB8AC3E}">
        <p14:creationId xmlns:p14="http://schemas.microsoft.com/office/powerpoint/2010/main" val="1078915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lnSpc>
                <a:spcPct val="80000"/>
              </a:lnSpc>
            </a:pPr>
            <a:r>
              <a:rPr lang="tr-TR" altLang="tr-TR" b="1" dirty="0"/>
              <a:t>TETKİK PROGRAMI </a:t>
            </a:r>
            <a:endParaRPr lang="tr-TR" altLang="zh-CN" dirty="0"/>
          </a:p>
          <a:p>
            <a:pPr>
              <a:lnSpc>
                <a:spcPct val="80000"/>
              </a:lnSpc>
            </a:pPr>
            <a:r>
              <a:rPr lang="tr-TR" altLang="zh-CN" dirty="0"/>
              <a:t>Belirli bir zaman dilimi</a:t>
            </a:r>
            <a:r>
              <a:rPr lang="tr-TR" altLang="zh-CN" b="1" dirty="0"/>
              <a:t> </a:t>
            </a:r>
            <a:r>
              <a:rPr lang="tr-TR" altLang="zh-CN" dirty="0"/>
              <a:t>için planlanan ve özel bir amaca yönelik olan bir veya daha fazla sayıdaki</a:t>
            </a:r>
            <a:r>
              <a:rPr lang="tr-TR" altLang="zh-CN" b="1" dirty="0"/>
              <a:t> </a:t>
            </a:r>
            <a:r>
              <a:rPr lang="tr-TR" altLang="zh-CN" dirty="0"/>
              <a:t>tetkik dizisi için ayarlamalar. </a:t>
            </a:r>
            <a:endParaRPr lang="tr-TR" altLang="zh-CN" b="1" dirty="0"/>
          </a:p>
          <a:p>
            <a:pPr>
              <a:lnSpc>
                <a:spcPct val="80000"/>
              </a:lnSpc>
            </a:pPr>
            <a:endParaRPr lang="tr-TR" altLang="zh-CN" b="1" dirty="0"/>
          </a:p>
          <a:p>
            <a:pPr>
              <a:lnSpc>
                <a:spcPct val="80000"/>
              </a:lnSpc>
            </a:pPr>
            <a:r>
              <a:rPr lang="tr-TR" altLang="zh-CN" b="1" dirty="0"/>
              <a:t>TETKİK PLANI </a:t>
            </a:r>
          </a:p>
          <a:p>
            <a:pPr>
              <a:lnSpc>
                <a:spcPct val="80000"/>
              </a:lnSpc>
            </a:pPr>
            <a:r>
              <a:rPr lang="tr-TR" altLang="zh-CN" dirty="0"/>
              <a:t>Tetkik</a:t>
            </a:r>
            <a:r>
              <a:rPr lang="tr-TR" altLang="zh-CN" b="1" dirty="0"/>
              <a:t> </a:t>
            </a:r>
            <a:r>
              <a:rPr lang="tr-TR" altLang="zh-CN" dirty="0"/>
              <a:t>için yapılacak faaliyetlerin ve düzenlemelerin tarifi.</a:t>
            </a:r>
            <a:endParaRPr lang="tr-TR" altLang="zh-CN" b="1" dirty="0"/>
          </a:p>
          <a:p>
            <a:pPr>
              <a:lnSpc>
                <a:spcPct val="80000"/>
              </a:lnSpc>
            </a:pPr>
            <a:endParaRPr lang="tr-TR" altLang="zh-CN" b="1" dirty="0"/>
          </a:p>
          <a:p>
            <a:pPr>
              <a:lnSpc>
                <a:spcPct val="80000"/>
              </a:lnSpc>
            </a:pPr>
            <a:r>
              <a:rPr lang="tr-TR" altLang="zh-CN" b="1" dirty="0"/>
              <a:t>TETKİK KAPSAMI </a:t>
            </a:r>
          </a:p>
          <a:p>
            <a:pPr>
              <a:lnSpc>
                <a:spcPct val="80000"/>
              </a:lnSpc>
            </a:pPr>
            <a:r>
              <a:rPr lang="tr-TR" altLang="zh-CN" dirty="0"/>
              <a:t>Tetkikin</a:t>
            </a:r>
            <a:r>
              <a:rPr lang="tr-TR" altLang="zh-CN" b="1" dirty="0"/>
              <a:t> </a:t>
            </a:r>
            <a:r>
              <a:rPr lang="tr-TR" altLang="zh-CN" dirty="0"/>
              <a:t>genişliği ve sınırları. </a:t>
            </a:r>
            <a:endParaRPr lang="tr-TR" altLang="zh-CN" b="1" dirty="0"/>
          </a:p>
          <a:p>
            <a:pPr>
              <a:lnSpc>
                <a:spcPct val="80000"/>
              </a:lnSpc>
            </a:pPr>
            <a:r>
              <a:rPr lang="tr-TR" altLang="zh-CN" b="1" dirty="0"/>
              <a:t>	* </a:t>
            </a:r>
            <a:r>
              <a:rPr lang="tr-TR" altLang="zh-CN" dirty="0"/>
              <a:t>Tetkik kapsamı genellikle fiziksel yerlerin, kuruluş birimlerinin, faaliyetlerin, proseslerin ve kapsanan  zaman periyodunun tarifini içerir. </a:t>
            </a:r>
            <a:endParaRPr lang="tr-TR" altLang="zh-CN" b="1" dirty="0"/>
          </a:p>
          <a:p>
            <a:endParaRPr lang="tr-TR" dirty="0"/>
          </a:p>
        </p:txBody>
      </p:sp>
    </p:spTree>
    <p:extLst>
      <p:ext uri="{BB962C8B-B14F-4D97-AF65-F5344CB8AC3E}">
        <p14:creationId xmlns:p14="http://schemas.microsoft.com/office/powerpoint/2010/main" val="20606281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br>
              <a:rPr lang="tr-TR" sz="3600" dirty="0">
                <a:cs typeface="Arial" pitchFamily="34" charset="0"/>
              </a:rPr>
            </a:br>
            <a:r>
              <a:rPr lang="tr-TR" sz="3600" dirty="0">
                <a:cs typeface="Arial" pitchFamily="34" charset="0"/>
              </a:rPr>
              <a:t>KAPANIŞ TOPLANTISI</a:t>
            </a:r>
            <a:br>
              <a:rPr lang="tr-TR" sz="3600" dirty="0">
                <a:cs typeface="Arial" pitchFamily="34" charset="0"/>
              </a:rPr>
            </a:br>
            <a:endParaRPr lang="tr-TR" sz="3600" dirty="0"/>
          </a:p>
        </p:txBody>
      </p:sp>
      <p:sp>
        <p:nvSpPr>
          <p:cNvPr id="3" name="İçerik Yer Tutucusu 2"/>
          <p:cNvSpPr>
            <a:spLocks noGrp="1"/>
          </p:cNvSpPr>
          <p:nvPr>
            <p:ph idx="1"/>
          </p:nvPr>
        </p:nvSpPr>
        <p:spPr/>
        <p:txBody>
          <a:bodyPr/>
          <a:lstStyle/>
          <a:p>
            <a:pPr marL="342900" indent="-342900">
              <a:lnSpc>
                <a:spcPct val="80000"/>
              </a:lnSpc>
              <a:buFont typeface="Arial" panose="020B0604020202020204" pitchFamily="34" charset="0"/>
              <a:buChar char="•"/>
              <a:defRPr/>
            </a:pPr>
            <a:r>
              <a:rPr lang="tr-TR" altLang="tr-TR" dirty="0"/>
              <a:t>Teşekkür,</a:t>
            </a:r>
          </a:p>
          <a:p>
            <a:pPr marL="342900" indent="-342900">
              <a:lnSpc>
                <a:spcPct val="80000"/>
              </a:lnSpc>
              <a:buFont typeface="Arial" panose="020B0604020202020204" pitchFamily="34" charset="0"/>
              <a:buChar char="•"/>
              <a:defRPr/>
            </a:pPr>
            <a:r>
              <a:rPr lang="tr-TR" altLang="tr-TR" dirty="0"/>
              <a:t>Kuruluşun güçlü yönlerinin açıklanması,</a:t>
            </a:r>
          </a:p>
          <a:p>
            <a:pPr marL="342900" indent="-342900">
              <a:lnSpc>
                <a:spcPct val="80000"/>
              </a:lnSpc>
              <a:buFont typeface="Arial" panose="020B0604020202020204" pitchFamily="34" charset="0"/>
              <a:buChar char="•"/>
              <a:defRPr/>
            </a:pPr>
            <a:r>
              <a:rPr lang="tr-TR" altLang="tr-TR" dirty="0"/>
              <a:t>Tetkik raporunun içeriğinin açıklanması,</a:t>
            </a:r>
          </a:p>
          <a:p>
            <a:pPr marL="342900" indent="-342900">
              <a:lnSpc>
                <a:spcPct val="80000"/>
              </a:lnSpc>
              <a:buFont typeface="Arial" panose="020B0604020202020204" pitchFamily="34" charset="0"/>
              <a:buChar char="•"/>
              <a:defRPr/>
            </a:pPr>
            <a:r>
              <a:rPr lang="tr-TR" altLang="tr-TR" dirty="0"/>
              <a:t>Toplanan deliller ve açıklamaları,</a:t>
            </a:r>
          </a:p>
          <a:p>
            <a:pPr marL="342900" indent="-342900">
              <a:lnSpc>
                <a:spcPct val="80000"/>
              </a:lnSpc>
              <a:buFont typeface="Arial" panose="020B0604020202020204" pitchFamily="34" charset="0"/>
              <a:buChar char="•"/>
              <a:defRPr/>
            </a:pPr>
            <a:r>
              <a:rPr lang="tr-TR" altLang="tr-TR" dirty="0"/>
              <a:t>Tetkik sonrası süreç ile ilgili bilgiler,</a:t>
            </a:r>
          </a:p>
          <a:p>
            <a:pPr marL="342900" indent="-342900">
              <a:lnSpc>
                <a:spcPct val="80000"/>
              </a:lnSpc>
              <a:buFont typeface="Arial" panose="020B0604020202020204" pitchFamily="34" charset="0"/>
              <a:buChar char="•"/>
              <a:defRPr/>
            </a:pPr>
            <a:r>
              <a:rPr lang="tr-TR" altLang="tr-TR" dirty="0"/>
              <a:t>İtiraz ve şikayetler (varsa),</a:t>
            </a:r>
          </a:p>
          <a:p>
            <a:pPr marL="342900" indent="-342900">
              <a:lnSpc>
                <a:spcPct val="80000"/>
              </a:lnSpc>
              <a:buFont typeface="Arial" panose="020B0604020202020204" pitchFamily="34" charset="0"/>
              <a:buChar char="•"/>
              <a:defRPr/>
            </a:pPr>
            <a:r>
              <a:rPr lang="tr-TR" altLang="tr-TR" dirty="0"/>
              <a:t>Bağlayıcı olmayan iyileştirme için önerileri. </a:t>
            </a:r>
          </a:p>
          <a:p>
            <a:endParaRPr lang="tr-TR" dirty="0"/>
          </a:p>
        </p:txBody>
      </p:sp>
      <p:pic>
        <p:nvPicPr>
          <p:cNvPr id="4" name="Picture 2" descr="C:\Users\msezer\Desktop\imagesCAK933B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6629" y="3636775"/>
            <a:ext cx="2148872" cy="2148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3906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PRATİK ÇALIŞMA</a:t>
            </a:r>
          </a:p>
        </p:txBody>
      </p:sp>
      <p:sp>
        <p:nvSpPr>
          <p:cNvPr id="3" name="İçerik Yer Tutucusu 2"/>
          <p:cNvSpPr>
            <a:spLocks noGrp="1"/>
          </p:cNvSpPr>
          <p:nvPr>
            <p:ph idx="1"/>
          </p:nvPr>
        </p:nvSpPr>
        <p:spPr/>
        <p:txBody>
          <a:bodyPr/>
          <a:lstStyle/>
          <a:p>
            <a:r>
              <a:rPr lang="tr-TR" sz="2800" b="1" dirty="0"/>
              <a:t>KAPANIŞ TOPLANTISI</a:t>
            </a:r>
          </a:p>
        </p:txBody>
      </p:sp>
      <p:pic>
        <p:nvPicPr>
          <p:cNvPr id="7170" name="Picture 2" descr="C:\Users\msezer\Desktop\HGRFJ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010" y="3212993"/>
            <a:ext cx="3460636" cy="1956012"/>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495074" y="2529717"/>
            <a:ext cx="4507411" cy="3322565"/>
          </a:xfrm>
          <a:prstGeom prst="rect">
            <a:avLst/>
          </a:prstGeom>
        </p:spPr>
      </p:pic>
    </p:spTree>
    <p:extLst>
      <p:ext uri="{BB962C8B-B14F-4D97-AF65-F5344CB8AC3E}">
        <p14:creationId xmlns:p14="http://schemas.microsoft.com/office/powerpoint/2010/main" val="36182275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TAKİP</a:t>
            </a:r>
          </a:p>
        </p:txBody>
      </p:sp>
      <p:sp>
        <p:nvSpPr>
          <p:cNvPr id="3" name="İçerik Yer Tutucusu 2"/>
          <p:cNvSpPr>
            <a:spLocks noGrp="1"/>
          </p:cNvSpPr>
          <p:nvPr>
            <p:ph idx="1"/>
          </p:nvPr>
        </p:nvSpPr>
        <p:spPr>
          <a:xfrm>
            <a:off x="628649" y="1524000"/>
            <a:ext cx="6305551" cy="4652963"/>
          </a:xfrm>
        </p:spPr>
        <p:txBody>
          <a:bodyPr>
            <a:normAutofit lnSpcReduction="10000"/>
          </a:bodyPr>
          <a:lstStyle/>
          <a:p>
            <a:pPr marL="0" lvl="2" indent="0">
              <a:spcBef>
                <a:spcPts val="1000"/>
              </a:spcBef>
              <a:buNone/>
            </a:pPr>
            <a:endParaRPr lang="tr-TR" b="1" dirty="0">
              <a:cs typeface="Arial" pitchFamily="34" charset="0"/>
            </a:endParaRPr>
          </a:p>
          <a:p>
            <a:pPr marL="0" lvl="2" indent="0">
              <a:spcBef>
                <a:spcPts val="1000"/>
              </a:spcBef>
              <a:buNone/>
            </a:pPr>
            <a:r>
              <a:rPr lang="tr-TR" b="1" dirty="0">
                <a:cs typeface="Arial" pitchFamily="34" charset="0"/>
              </a:rPr>
              <a:t>Başlatılan düzeltici faaliyetlerinin etkinliği takip edilmelidir.</a:t>
            </a:r>
          </a:p>
          <a:p>
            <a:endParaRPr lang="tr-TR" altLang="tr-TR" dirty="0"/>
          </a:p>
          <a:p>
            <a:pPr marL="342900" indent="-342900">
              <a:buFont typeface="Arial" panose="020B0604020202020204" pitchFamily="34" charset="0"/>
              <a:buChar char="•"/>
            </a:pPr>
            <a:r>
              <a:rPr lang="tr-TR" altLang="tr-TR" dirty="0"/>
              <a:t>Faaliyetler, genellikle tetkik edilen tarafından karar verilen, üzerinde uzlaşılan bir zaman diliminde gerçekleştirilir. </a:t>
            </a:r>
          </a:p>
          <a:p>
            <a:pPr marL="342900" indent="-342900">
              <a:buFont typeface="Arial" panose="020B0604020202020204" pitchFamily="34" charset="0"/>
              <a:buChar char="•"/>
            </a:pPr>
            <a:endParaRPr lang="tr-TR" altLang="tr-TR" dirty="0"/>
          </a:p>
          <a:p>
            <a:pPr marL="342900" indent="-342900">
              <a:buFont typeface="Arial" panose="020B0604020202020204" pitchFamily="34" charset="0"/>
              <a:buChar char="•"/>
            </a:pPr>
            <a:r>
              <a:rPr lang="tr-TR" altLang="tr-TR" dirty="0"/>
              <a:t>Uygun olduğu durumlarda, tetkik edilen, programı yöneten kişi ve tetkik ekibini faaliyetlerin durumu hakkında bilgilendirmelidir. </a:t>
            </a:r>
          </a:p>
          <a:p>
            <a:pPr marL="342900" indent="-342900">
              <a:buFont typeface="Arial" panose="020B0604020202020204" pitchFamily="34" charset="0"/>
              <a:buChar char="•"/>
            </a:pPr>
            <a:endParaRPr lang="tr-TR" altLang="tr-TR" dirty="0"/>
          </a:p>
          <a:p>
            <a:pPr marL="342900" indent="-342900">
              <a:buFont typeface="Arial" panose="020B0604020202020204" pitchFamily="34" charset="0"/>
              <a:buChar char="•"/>
            </a:pPr>
            <a:r>
              <a:rPr lang="tr-TR" altLang="tr-TR" dirty="0"/>
              <a:t>Bu faaliyetlerin tamamlanması ve etkinliği doğrulanmalıdır. Bu doğrulama bir sonraki tetkikin bir parçası olabilir.</a:t>
            </a:r>
          </a:p>
          <a:p>
            <a:pPr marL="0" lvl="2" indent="0">
              <a:spcBef>
                <a:spcPts val="1000"/>
              </a:spcBef>
              <a:buNone/>
            </a:pPr>
            <a:endParaRPr lang="tr-TR" dirty="0">
              <a:latin typeface="Arial" pitchFamily="34" charset="0"/>
              <a:cs typeface="Arial" pitchFamily="34" charset="0"/>
            </a:endParaRPr>
          </a:p>
          <a:p>
            <a:endParaRPr lang="tr-TR" dirty="0"/>
          </a:p>
        </p:txBody>
      </p:sp>
      <p:pic>
        <p:nvPicPr>
          <p:cNvPr id="9218" name="Picture 2" descr="C:\Users\msezer\Desktop\imagesCAD5NC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313" y="2377168"/>
            <a:ext cx="2253343" cy="3131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0456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64989" y="1880419"/>
            <a:ext cx="4622080" cy="2274722"/>
          </a:xfrm>
        </p:spPr>
        <p:txBody>
          <a:bodyPr>
            <a:noAutofit/>
          </a:bodyPr>
          <a:lstStyle/>
          <a:p>
            <a:r>
              <a:rPr lang="tr-TR" sz="6000" dirty="0">
                <a:solidFill>
                  <a:srgbClr val="FF0000"/>
                </a:solidFill>
              </a:rPr>
              <a:t>TEŞEKKÜR</a:t>
            </a:r>
            <a:br>
              <a:rPr lang="tr-TR" sz="6000" dirty="0">
                <a:solidFill>
                  <a:srgbClr val="FF0000"/>
                </a:solidFill>
              </a:rPr>
            </a:br>
            <a:r>
              <a:rPr lang="tr-TR" sz="6000" dirty="0">
                <a:solidFill>
                  <a:srgbClr val="FF0000"/>
                </a:solidFill>
              </a:rPr>
              <a:t>EDERİZ…</a:t>
            </a:r>
            <a:br>
              <a:rPr lang="tr-TR" sz="6000" dirty="0">
                <a:solidFill>
                  <a:srgbClr val="FF0000"/>
                </a:solidFill>
              </a:rPr>
            </a:br>
            <a:br>
              <a:rPr lang="tr-TR" sz="6000" dirty="0">
                <a:solidFill>
                  <a:srgbClr val="FF0000"/>
                </a:solidFill>
              </a:rPr>
            </a:br>
            <a:r>
              <a:rPr lang="tr-TR" sz="4400" dirty="0">
                <a:solidFill>
                  <a:srgbClr val="FF0000"/>
                </a:solidFill>
                <a:hlinkClick r:id="rId3"/>
              </a:rPr>
              <a:t>zcakil@tse.org.tr</a:t>
            </a:r>
            <a:br>
              <a:rPr lang="tr-TR" sz="4400" dirty="0">
                <a:solidFill>
                  <a:srgbClr val="FF0000"/>
                </a:solidFill>
              </a:rPr>
            </a:br>
            <a:r>
              <a:rPr lang="tr-TR" sz="4400" dirty="0">
                <a:solidFill>
                  <a:srgbClr val="FF0000"/>
                </a:solidFill>
              </a:rPr>
              <a:t>05327059129</a:t>
            </a:r>
            <a:endParaRPr lang="en-GB" sz="6000" dirty="0">
              <a:solidFill>
                <a:srgbClr val="FF0000"/>
              </a:solidFill>
            </a:endParaRPr>
          </a:p>
        </p:txBody>
      </p:sp>
      <p:pic>
        <p:nvPicPr>
          <p:cNvPr id="6" name="Resim 5"/>
          <p:cNvPicPr>
            <a:picLocks noChangeAspect="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15456" y="1342494"/>
            <a:ext cx="2143125" cy="4762500"/>
          </a:xfrm>
          <a:prstGeom prst="rect">
            <a:avLst/>
          </a:prstGeom>
        </p:spPr>
      </p:pic>
      <p:sp>
        <p:nvSpPr>
          <p:cNvPr id="3" name="Slayt Numarası Yer Tutucusu 2"/>
          <p:cNvSpPr>
            <a:spLocks noGrp="1"/>
          </p:cNvSpPr>
          <p:nvPr>
            <p:ph type="sldNum" sz="quarter" idx="12"/>
          </p:nvPr>
        </p:nvSpPr>
        <p:spPr/>
        <p:txBody>
          <a:bodyPr/>
          <a:lstStyle/>
          <a:p>
            <a:fld id="{81C422F8-D82C-46DC-8B86-797CD62C8143}" type="slidenum">
              <a:rPr lang="en-GB" smtClean="0"/>
              <a:pPr/>
              <a:t>73</a:t>
            </a:fld>
            <a:endParaRPr lang="en-GB" dirty="0"/>
          </a:p>
        </p:txBody>
      </p:sp>
    </p:spTree>
    <p:extLst>
      <p:ext uri="{BB962C8B-B14F-4D97-AF65-F5344CB8AC3E}">
        <p14:creationId xmlns:p14="http://schemas.microsoft.com/office/powerpoint/2010/main" val="783957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lnSpc>
                <a:spcPct val="80000"/>
              </a:lnSpc>
            </a:pPr>
            <a:r>
              <a:rPr lang="tr-TR" altLang="zh-CN" b="1" dirty="0"/>
              <a:t>TETKİK EDİLEN</a:t>
            </a:r>
            <a:endParaRPr lang="tr-TR" altLang="zh-CN" dirty="0"/>
          </a:p>
          <a:p>
            <a:pPr>
              <a:lnSpc>
                <a:spcPct val="80000"/>
              </a:lnSpc>
            </a:pPr>
            <a:r>
              <a:rPr lang="tr-TR" altLang="zh-CN" dirty="0"/>
              <a:t>Tetkik edilen kuruluş.</a:t>
            </a:r>
            <a:endParaRPr lang="tr-TR" altLang="zh-CN" b="1" dirty="0"/>
          </a:p>
          <a:p>
            <a:pPr>
              <a:lnSpc>
                <a:spcPct val="80000"/>
              </a:lnSpc>
            </a:pPr>
            <a:endParaRPr lang="tr-TR" altLang="zh-CN" b="1" dirty="0"/>
          </a:p>
          <a:p>
            <a:pPr>
              <a:lnSpc>
                <a:spcPct val="80000"/>
              </a:lnSpc>
            </a:pPr>
            <a:r>
              <a:rPr lang="tr-TR" altLang="zh-CN" b="1" dirty="0"/>
              <a:t>TETKİKÇİ</a:t>
            </a:r>
          </a:p>
          <a:p>
            <a:pPr>
              <a:lnSpc>
                <a:spcPct val="80000"/>
              </a:lnSpc>
            </a:pPr>
            <a:r>
              <a:rPr lang="tr-TR" altLang="zh-CN" dirty="0"/>
              <a:t>Bir tetkiki gerçekleştiren kişi.</a:t>
            </a:r>
            <a:endParaRPr lang="tr-TR" altLang="zh-CN" b="1" dirty="0"/>
          </a:p>
          <a:p>
            <a:pPr>
              <a:lnSpc>
                <a:spcPct val="80000"/>
              </a:lnSpc>
            </a:pPr>
            <a:endParaRPr lang="tr-TR" altLang="zh-CN" b="1" dirty="0"/>
          </a:p>
          <a:p>
            <a:pPr>
              <a:lnSpc>
                <a:spcPct val="80000"/>
              </a:lnSpc>
            </a:pPr>
            <a:r>
              <a:rPr lang="tr-TR" altLang="zh-CN" b="1" dirty="0"/>
              <a:t>TETKİK EKİBİ</a:t>
            </a:r>
          </a:p>
          <a:p>
            <a:pPr>
              <a:lnSpc>
                <a:spcPct val="80000"/>
              </a:lnSpc>
            </a:pPr>
            <a:r>
              <a:rPr lang="tr-TR" altLang="zh-CN" dirty="0"/>
              <a:t>Tetkiki yapan ve gerektiğinde teknik uzmanlarca  desteklenen bir veya daha fazla sayıda tetkikçi </a:t>
            </a:r>
          </a:p>
          <a:p>
            <a:pPr>
              <a:lnSpc>
                <a:spcPct val="80000"/>
              </a:lnSpc>
            </a:pPr>
            <a:endParaRPr lang="tr-TR" altLang="zh-CN" b="1" dirty="0"/>
          </a:p>
          <a:p>
            <a:endParaRPr lang="tr-TR" dirty="0"/>
          </a:p>
        </p:txBody>
      </p:sp>
      <p:pic>
        <p:nvPicPr>
          <p:cNvPr id="3074" name="Picture 2" descr="C:\Users\msezer\Desktop\imagesCAUN2RV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6695" y="197643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636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628650" y="1825625"/>
            <a:ext cx="4063093" cy="4351338"/>
          </a:xfrm>
        </p:spPr>
        <p:txBody>
          <a:bodyPr/>
          <a:lstStyle/>
          <a:p>
            <a:pPr>
              <a:lnSpc>
                <a:spcPct val="80000"/>
              </a:lnSpc>
            </a:pPr>
            <a:r>
              <a:rPr lang="tr-TR" altLang="zh-CN" b="1" dirty="0"/>
              <a:t>TEKNİK UZMAN </a:t>
            </a:r>
          </a:p>
          <a:p>
            <a:pPr>
              <a:lnSpc>
                <a:spcPct val="80000"/>
              </a:lnSpc>
            </a:pPr>
            <a:r>
              <a:rPr lang="tr-TR" altLang="zh-CN" dirty="0"/>
              <a:t>Tetkik ekibine özel bilgi veya uzmanlık sağlayan kişi. </a:t>
            </a:r>
          </a:p>
          <a:p>
            <a:pPr>
              <a:lnSpc>
                <a:spcPct val="80000"/>
              </a:lnSpc>
            </a:pPr>
            <a:endParaRPr lang="tr-TR" altLang="zh-CN" dirty="0"/>
          </a:p>
          <a:p>
            <a:pPr>
              <a:lnSpc>
                <a:spcPct val="80000"/>
              </a:lnSpc>
            </a:pPr>
            <a:r>
              <a:rPr lang="tr-TR" altLang="zh-CN" b="1" dirty="0"/>
              <a:t>GÖZLEMCİ</a:t>
            </a:r>
          </a:p>
          <a:p>
            <a:pPr>
              <a:lnSpc>
                <a:spcPct val="80000"/>
              </a:lnSpc>
            </a:pPr>
            <a:r>
              <a:rPr lang="tr-TR" altLang="zh-CN" dirty="0"/>
              <a:t>Tetkik ekibine eşlik eden fakat tetkik faaliyetine katılmayan kişi</a:t>
            </a:r>
            <a:endParaRPr lang="en-US" altLang="zh-CN" dirty="0">
              <a:ea typeface="SimSun" pitchFamily="2" charset="-122"/>
            </a:endParaRPr>
          </a:p>
          <a:p>
            <a:pPr>
              <a:lnSpc>
                <a:spcPct val="80000"/>
              </a:lnSpc>
            </a:pPr>
            <a:endParaRPr lang="tr-TR" altLang="zh-CN" b="1" dirty="0"/>
          </a:p>
          <a:p>
            <a:pPr>
              <a:lnSpc>
                <a:spcPct val="80000"/>
              </a:lnSpc>
            </a:pPr>
            <a:r>
              <a:rPr lang="tr-TR" altLang="zh-CN" b="1" dirty="0"/>
              <a:t>REHBER</a:t>
            </a:r>
            <a:endParaRPr lang="en-US" altLang="zh-CN" b="1" dirty="0">
              <a:ea typeface="SimSun" pitchFamily="2" charset="-122"/>
            </a:endParaRPr>
          </a:p>
          <a:p>
            <a:pPr>
              <a:lnSpc>
                <a:spcPct val="80000"/>
              </a:lnSpc>
            </a:pPr>
            <a:r>
              <a:rPr lang="tr-TR" altLang="zh-CN" dirty="0"/>
              <a:t>Tetkik edilen tarafından tetkik ekibine yardımcı olmak üzere atanan kişi</a:t>
            </a:r>
            <a:endParaRPr lang="tr-TR" altLang="zh-CN" b="1" dirty="0"/>
          </a:p>
          <a:p>
            <a:endParaRPr lang="tr-TR" dirty="0"/>
          </a:p>
        </p:txBody>
      </p:sp>
      <p:pic>
        <p:nvPicPr>
          <p:cNvPr id="5122" name="Picture 2" descr="C:\Users\msezer\Desktop\imagesCAFJEOS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160" y="2461530"/>
            <a:ext cx="2762250" cy="258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127277"/>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1586</TotalTime>
  <Words>3340</Words>
  <Application>Microsoft Office PowerPoint</Application>
  <PresentationFormat>Ekran Gösterisi (4:3)</PresentationFormat>
  <Paragraphs>740</Paragraphs>
  <Slides>73</Slides>
  <Notes>8</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73</vt:i4>
      </vt:variant>
    </vt:vector>
  </HeadingPairs>
  <TitlesOfParts>
    <vt:vector size="82" baseType="lpstr">
      <vt:lpstr>宋体</vt:lpstr>
      <vt:lpstr>宋体</vt:lpstr>
      <vt:lpstr>Arial</vt:lpstr>
      <vt:lpstr>Calibri</vt:lpstr>
      <vt:lpstr>Comic Sans MS</vt:lpstr>
      <vt:lpstr>Times New Roman</vt:lpstr>
      <vt:lpstr>Times New Roman Tur</vt:lpstr>
      <vt:lpstr>Wingdings</vt:lpstr>
      <vt:lpstr>Office Teması</vt:lpstr>
      <vt:lpstr>PowerPoint Sunusu</vt:lpstr>
      <vt:lpstr>TERİMLER VE TARİFLER</vt:lpstr>
      <vt:lpstr>PowerPoint Sunusu</vt:lpstr>
      <vt:lpstr>PowerPoint Sunusu</vt:lpstr>
      <vt:lpstr>PowerPoint Sunusu</vt:lpstr>
      <vt:lpstr>TETKİK BİR DENGEDİR!</vt:lpstr>
      <vt:lpstr>PowerPoint Sunusu</vt:lpstr>
      <vt:lpstr>PowerPoint Sunusu</vt:lpstr>
      <vt:lpstr>PowerPoint Sunusu</vt:lpstr>
      <vt:lpstr>PowerPoint Sunusu</vt:lpstr>
      <vt:lpstr>OBJEKTİF DELİL KAVRAMI</vt:lpstr>
      <vt:lpstr>PRATİK ÇALIŞMA</vt:lpstr>
      <vt:lpstr>TETKİK PRENSİPLERİ</vt:lpstr>
      <vt:lpstr>PowerPoint Sunusu</vt:lpstr>
      <vt:lpstr>PowerPoint Sunusu</vt:lpstr>
      <vt:lpstr>PowerPoint Sunusu</vt:lpstr>
      <vt:lpstr>TETKİKÇİ ÖZELLİKLERİ</vt:lpstr>
      <vt:lpstr>TETKİKÇİ KRİTERLERİ</vt:lpstr>
      <vt:lpstr>BAŞ TETKİK GÖREVLİSİ SORUMLULUKLARI</vt:lpstr>
      <vt:lpstr>TETKİK GÖREVLİSİ SORUMLULUKLARI</vt:lpstr>
      <vt:lpstr>TETKİK EDİLENİN SORUMLULUKLARI</vt:lpstr>
      <vt:lpstr>TETKİK TÜRLERİ</vt:lpstr>
      <vt:lpstr>TETKİK PROSES AKIM ŞEMASI</vt:lpstr>
      <vt:lpstr>TETKİK AŞAMALARI</vt:lpstr>
      <vt:lpstr>TETKİK HEDEFLERİ</vt:lpstr>
      <vt:lpstr>TETKİK HEDEFLERİ</vt:lpstr>
      <vt:lpstr>PRATİK ÇALIŞMA</vt:lpstr>
      <vt:lpstr>PowerPoint Sunusu</vt:lpstr>
      <vt:lpstr>TETKİKE HAZIRLIK</vt:lpstr>
      <vt:lpstr>SORU LİSTELERİ</vt:lpstr>
      <vt:lpstr>SORU LİSTELERİ</vt:lpstr>
      <vt:lpstr>SORU LİSTELERİ</vt:lpstr>
      <vt:lpstr>SORU LİSTELERİ</vt:lpstr>
      <vt:lpstr>PRATİK ÇALIŞMA</vt:lpstr>
      <vt:lpstr>TETKİKİN UYGULANMASI</vt:lpstr>
      <vt:lpstr>AÇILIŞ TOPLANTISI</vt:lpstr>
      <vt:lpstr>AÇILIŞ TOPLANTISI</vt:lpstr>
      <vt:lpstr>AÇILIŞ TOPLANTISI</vt:lpstr>
      <vt:lpstr>PRATİK ÇALIŞMA</vt:lpstr>
      <vt:lpstr>TETKİKİN GERÇEKLEŞTİRİLMESİ</vt:lpstr>
      <vt:lpstr>TETKİKİN GERÇEKLEŞTİRİLMESİ</vt:lpstr>
      <vt:lpstr>TETKİKİN GERÇEKLEŞTİRİLMESİ</vt:lpstr>
      <vt:lpstr>ÖRNEKLEME</vt:lpstr>
      <vt:lpstr>KARŞILIKLI GÖRÜŞMELER</vt:lpstr>
      <vt:lpstr>KARŞILIKLI GÖRÜŞMELER</vt:lpstr>
      <vt:lpstr>KARŞILIKLI GÖRÜŞMELER</vt:lpstr>
      <vt:lpstr>İLETİŞİM</vt:lpstr>
      <vt:lpstr>İLETİŞİM</vt:lpstr>
      <vt:lpstr>TETKİKİN UYGULANMASI</vt:lpstr>
      <vt:lpstr>BİR TETKİKÇİ NE YAPMALI?</vt:lpstr>
      <vt:lpstr>SORU TEKNİKLERİ</vt:lpstr>
      <vt:lpstr>PowerPoint Sunusu</vt:lpstr>
      <vt:lpstr>SORU TEKNİKLERİ</vt:lpstr>
      <vt:lpstr>PowerPoint Sunusu</vt:lpstr>
      <vt:lpstr>PRATİK ÇALIŞMA</vt:lpstr>
      <vt:lpstr>DELİLLERİN TOPLANMASI</vt:lpstr>
      <vt:lpstr>PowerPoint Sunusu</vt:lpstr>
      <vt:lpstr>PowerPoint Sunusu</vt:lpstr>
      <vt:lpstr>TETKİK DELİLLERİ</vt:lpstr>
      <vt:lpstr>UYGUNSUZLUKLAR</vt:lpstr>
      <vt:lpstr>UYGUNSUZLUKLARIN KAYDEDİLMESİ</vt:lpstr>
      <vt:lpstr>PRATİK ÇALIŞMA</vt:lpstr>
      <vt:lpstr>PowerPoint Sunusu</vt:lpstr>
      <vt:lpstr>ARA DEĞERLENDİRMELER</vt:lpstr>
      <vt:lpstr>KAPANIŞA HAZIRLIK</vt:lpstr>
      <vt:lpstr>TETKİK RAPORU</vt:lpstr>
      <vt:lpstr>TETKİK RAPORU</vt:lpstr>
      <vt:lpstr>TETKİK RAPORU</vt:lpstr>
      <vt:lpstr> KAPANIŞ TOPLANTISI </vt:lpstr>
      <vt:lpstr> KAPANIŞ TOPLANTISI </vt:lpstr>
      <vt:lpstr>PRATİK ÇALIŞMA</vt:lpstr>
      <vt:lpstr>TAKİP</vt:lpstr>
      <vt:lpstr>TEŞEKKÜR EDERİZ…  zcakil@tse.org.tr 05327059129</vt:lpstr>
    </vt:vector>
  </TitlesOfParts>
  <Company>TSE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Bilge IŞIKLAR</dc:creator>
  <cp:lastModifiedBy>Refika Zeynep ÖZTÜRK</cp:lastModifiedBy>
  <cp:revision>128</cp:revision>
  <dcterms:created xsi:type="dcterms:W3CDTF">2015-10-20T12:15:51Z</dcterms:created>
  <dcterms:modified xsi:type="dcterms:W3CDTF">2024-08-09T12:16:34Z</dcterms:modified>
</cp:coreProperties>
</file>