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1"/>
    <p:sldMasterId id="2147483682" r:id="rId2"/>
    <p:sldMasterId id="2147483694" r:id="rId3"/>
    <p:sldMasterId id="2147483706" r:id="rId4"/>
  </p:sldMasterIdLst>
  <p:notesMasterIdLst>
    <p:notesMasterId r:id="rId200"/>
  </p:notesMasterIdLst>
  <p:sldIdLst>
    <p:sldId id="426" r:id="rId5"/>
    <p:sldId id="503" r:id="rId6"/>
    <p:sldId id="764" r:id="rId7"/>
    <p:sldId id="765" r:id="rId8"/>
    <p:sldId id="504" r:id="rId9"/>
    <p:sldId id="505" r:id="rId10"/>
    <p:sldId id="506" r:id="rId11"/>
    <p:sldId id="260" r:id="rId12"/>
    <p:sldId id="605" r:id="rId13"/>
    <p:sldId id="766" r:id="rId14"/>
    <p:sldId id="762" r:id="rId15"/>
    <p:sldId id="767" r:id="rId16"/>
    <p:sldId id="768" r:id="rId17"/>
    <p:sldId id="769" r:id="rId18"/>
    <p:sldId id="631" r:id="rId19"/>
    <p:sldId id="625" r:id="rId20"/>
    <p:sldId id="602" r:id="rId21"/>
    <p:sldId id="604" r:id="rId22"/>
    <p:sldId id="603" r:id="rId23"/>
    <p:sldId id="615" r:id="rId24"/>
    <p:sldId id="617" r:id="rId25"/>
    <p:sldId id="618" r:id="rId26"/>
    <p:sldId id="619" r:id="rId27"/>
    <p:sldId id="620" r:id="rId28"/>
    <p:sldId id="621" r:id="rId29"/>
    <p:sldId id="622" r:id="rId30"/>
    <p:sldId id="623" r:id="rId31"/>
    <p:sldId id="608" r:id="rId32"/>
    <p:sldId id="628" r:id="rId33"/>
    <p:sldId id="624" r:id="rId34"/>
    <p:sldId id="606" r:id="rId35"/>
    <p:sldId id="627" r:id="rId36"/>
    <p:sldId id="632" r:id="rId37"/>
    <p:sldId id="633" r:id="rId38"/>
    <p:sldId id="614" r:id="rId39"/>
    <p:sldId id="512" r:id="rId40"/>
    <p:sldId id="626" r:id="rId41"/>
    <p:sldId id="511" r:id="rId42"/>
    <p:sldId id="513" r:id="rId43"/>
    <p:sldId id="610" r:id="rId44"/>
    <p:sldId id="629" r:id="rId45"/>
    <p:sldId id="611" r:id="rId46"/>
    <p:sldId id="630" r:id="rId47"/>
    <p:sldId id="638" r:id="rId48"/>
    <p:sldId id="639" r:id="rId49"/>
    <p:sldId id="634" r:id="rId50"/>
    <p:sldId id="637" r:id="rId51"/>
    <p:sldId id="636" r:id="rId52"/>
    <p:sldId id="635" r:id="rId53"/>
    <p:sldId id="515" r:id="rId54"/>
    <p:sldId id="518" r:id="rId55"/>
    <p:sldId id="516" r:id="rId56"/>
    <p:sldId id="640" r:id="rId57"/>
    <p:sldId id="641" r:id="rId58"/>
    <p:sldId id="642" r:id="rId59"/>
    <p:sldId id="644" r:id="rId60"/>
    <p:sldId id="645" r:id="rId61"/>
    <p:sldId id="772" r:id="rId62"/>
    <p:sldId id="773" r:id="rId63"/>
    <p:sldId id="646" r:id="rId64"/>
    <p:sldId id="648" r:id="rId65"/>
    <p:sldId id="647" r:id="rId66"/>
    <p:sldId id="649" r:id="rId67"/>
    <p:sldId id="650" r:id="rId68"/>
    <p:sldId id="651" r:id="rId69"/>
    <p:sldId id="652" r:id="rId70"/>
    <p:sldId id="653" r:id="rId71"/>
    <p:sldId id="654" r:id="rId72"/>
    <p:sldId id="656" r:id="rId73"/>
    <p:sldId id="814" r:id="rId74"/>
    <p:sldId id="517" r:id="rId75"/>
    <p:sldId id="519" r:id="rId76"/>
    <p:sldId id="658" r:id="rId77"/>
    <p:sldId id="659" r:id="rId78"/>
    <p:sldId id="660" r:id="rId79"/>
    <p:sldId id="661" r:id="rId80"/>
    <p:sldId id="662" r:id="rId81"/>
    <p:sldId id="761" r:id="rId82"/>
    <p:sldId id="663" r:id="rId83"/>
    <p:sldId id="664" r:id="rId84"/>
    <p:sldId id="665" r:id="rId85"/>
    <p:sldId id="520" r:id="rId86"/>
    <p:sldId id="666" r:id="rId87"/>
    <p:sldId id="521" r:id="rId88"/>
    <p:sldId id="667" r:id="rId89"/>
    <p:sldId id="670" r:id="rId90"/>
    <p:sldId id="669" r:id="rId91"/>
    <p:sldId id="668" r:id="rId92"/>
    <p:sldId id="671" r:id="rId93"/>
    <p:sldId id="672" r:id="rId94"/>
    <p:sldId id="673" r:id="rId95"/>
    <p:sldId id="674" r:id="rId96"/>
    <p:sldId id="675" r:id="rId97"/>
    <p:sldId id="676" r:id="rId98"/>
    <p:sldId id="677" r:id="rId99"/>
    <p:sldId id="678" r:id="rId100"/>
    <p:sldId id="523" r:id="rId101"/>
    <p:sldId id="524" r:id="rId102"/>
    <p:sldId id="679" r:id="rId103"/>
    <p:sldId id="680" r:id="rId104"/>
    <p:sldId id="681" r:id="rId105"/>
    <p:sldId id="682" r:id="rId106"/>
    <p:sldId id="686" r:id="rId107"/>
    <p:sldId id="683" r:id="rId108"/>
    <p:sldId id="684" r:id="rId109"/>
    <p:sldId id="685" r:id="rId110"/>
    <p:sldId id="525" r:id="rId111"/>
    <p:sldId id="687" r:id="rId112"/>
    <p:sldId id="688" r:id="rId113"/>
    <p:sldId id="526" r:id="rId114"/>
    <p:sldId id="689" r:id="rId115"/>
    <p:sldId id="691" r:id="rId116"/>
    <p:sldId id="692" r:id="rId117"/>
    <p:sldId id="693" r:id="rId118"/>
    <p:sldId id="690" r:id="rId119"/>
    <p:sldId id="694" r:id="rId120"/>
    <p:sldId id="695" r:id="rId121"/>
    <p:sldId id="696" r:id="rId122"/>
    <p:sldId id="527" r:id="rId123"/>
    <p:sldId id="697" r:id="rId124"/>
    <p:sldId id="698" r:id="rId125"/>
    <p:sldId id="699" r:id="rId126"/>
    <p:sldId id="700" r:id="rId127"/>
    <p:sldId id="701" r:id="rId128"/>
    <p:sldId id="528" r:id="rId129"/>
    <p:sldId id="702" r:id="rId130"/>
    <p:sldId id="529" r:id="rId131"/>
    <p:sldId id="530" r:id="rId132"/>
    <p:sldId id="703" r:id="rId133"/>
    <p:sldId id="704" r:id="rId134"/>
    <p:sldId id="705" r:id="rId135"/>
    <p:sldId id="531" r:id="rId136"/>
    <p:sldId id="706" r:id="rId137"/>
    <p:sldId id="707" r:id="rId138"/>
    <p:sldId id="708" r:id="rId139"/>
    <p:sldId id="709" r:id="rId140"/>
    <p:sldId id="710" r:id="rId141"/>
    <p:sldId id="532" r:id="rId142"/>
    <p:sldId id="711" r:id="rId143"/>
    <p:sldId id="712" r:id="rId144"/>
    <p:sldId id="713" r:id="rId145"/>
    <p:sldId id="714" r:id="rId146"/>
    <p:sldId id="715" r:id="rId147"/>
    <p:sldId id="717" r:id="rId148"/>
    <p:sldId id="718" r:id="rId149"/>
    <p:sldId id="716" r:id="rId150"/>
    <p:sldId id="719" r:id="rId151"/>
    <p:sldId id="720" r:id="rId152"/>
    <p:sldId id="721" r:id="rId153"/>
    <p:sldId id="722" r:id="rId154"/>
    <p:sldId id="723" r:id="rId155"/>
    <p:sldId id="724" r:id="rId156"/>
    <p:sldId id="725" r:id="rId157"/>
    <p:sldId id="533" r:id="rId158"/>
    <p:sldId id="726" r:id="rId159"/>
    <p:sldId id="727" r:id="rId160"/>
    <p:sldId id="534" r:id="rId161"/>
    <p:sldId id="763" r:id="rId162"/>
    <p:sldId id="728" r:id="rId163"/>
    <p:sldId id="729" r:id="rId164"/>
    <p:sldId id="730" r:id="rId165"/>
    <p:sldId id="535" r:id="rId166"/>
    <p:sldId id="731" r:id="rId167"/>
    <p:sldId id="732" r:id="rId168"/>
    <p:sldId id="733" r:id="rId169"/>
    <p:sldId id="734" r:id="rId170"/>
    <p:sldId id="536" r:id="rId171"/>
    <p:sldId id="735" r:id="rId172"/>
    <p:sldId id="736" r:id="rId173"/>
    <p:sldId id="737" r:id="rId174"/>
    <p:sldId id="738" r:id="rId175"/>
    <p:sldId id="739" r:id="rId176"/>
    <p:sldId id="740" r:id="rId177"/>
    <p:sldId id="742" r:id="rId178"/>
    <p:sldId id="741" r:id="rId179"/>
    <p:sldId id="539" r:id="rId180"/>
    <p:sldId id="540" r:id="rId181"/>
    <p:sldId id="743" r:id="rId182"/>
    <p:sldId id="744" r:id="rId183"/>
    <p:sldId id="745" r:id="rId184"/>
    <p:sldId id="746" r:id="rId185"/>
    <p:sldId id="747" r:id="rId186"/>
    <p:sldId id="748" r:id="rId187"/>
    <p:sldId id="749" r:id="rId188"/>
    <p:sldId id="750" r:id="rId189"/>
    <p:sldId id="751" r:id="rId190"/>
    <p:sldId id="542" r:id="rId191"/>
    <p:sldId id="541" r:id="rId192"/>
    <p:sldId id="752" r:id="rId193"/>
    <p:sldId id="753" r:id="rId194"/>
    <p:sldId id="543" r:id="rId195"/>
    <p:sldId id="755" r:id="rId196"/>
    <p:sldId id="754" r:id="rId197"/>
    <p:sldId id="759" r:id="rId198"/>
    <p:sldId id="758" r:id="rId1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1AC5B98E-6C3B-4CA1-887D-3F584083C22F}">
          <p14:sldIdLst>
            <p14:sldId id="426"/>
            <p14:sldId id="503"/>
            <p14:sldId id="764"/>
            <p14:sldId id="765"/>
            <p14:sldId id="504"/>
            <p14:sldId id="505"/>
            <p14:sldId id="506"/>
            <p14:sldId id="260"/>
            <p14:sldId id="605"/>
            <p14:sldId id="766"/>
            <p14:sldId id="762"/>
            <p14:sldId id="767"/>
            <p14:sldId id="768"/>
            <p14:sldId id="769"/>
            <p14:sldId id="631"/>
            <p14:sldId id="625"/>
            <p14:sldId id="602"/>
            <p14:sldId id="604"/>
            <p14:sldId id="603"/>
            <p14:sldId id="615"/>
            <p14:sldId id="617"/>
            <p14:sldId id="618"/>
            <p14:sldId id="619"/>
            <p14:sldId id="620"/>
            <p14:sldId id="621"/>
            <p14:sldId id="622"/>
            <p14:sldId id="623"/>
          </p14:sldIdLst>
        </p14:section>
        <p14:section name="Başlıksız Bölüm" id="{BDB2AE51-6C4A-48B5-AEEC-14EDB4AC5B6D}">
          <p14:sldIdLst>
            <p14:sldId id="608"/>
            <p14:sldId id="628"/>
            <p14:sldId id="624"/>
            <p14:sldId id="606"/>
            <p14:sldId id="627"/>
            <p14:sldId id="632"/>
            <p14:sldId id="633"/>
            <p14:sldId id="614"/>
            <p14:sldId id="512"/>
            <p14:sldId id="626"/>
            <p14:sldId id="511"/>
            <p14:sldId id="513"/>
            <p14:sldId id="610"/>
            <p14:sldId id="629"/>
            <p14:sldId id="611"/>
            <p14:sldId id="630"/>
            <p14:sldId id="638"/>
            <p14:sldId id="639"/>
            <p14:sldId id="634"/>
            <p14:sldId id="637"/>
            <p14:sldId id="636"/>
            <p14:sldId id="635"/>
            <p14:sldId id="515"/>
            <p14:sldId id="518"/>
            <p14:sldId id="516"/>
            <p14:sldId id="640"/>
            <p14:sldId id="641"/>
            <p14:sldId id="642"/>
            <p14:sldId id="644"/>
            <p14:sldId id="645"/>
            <p14:sldId id="772"/>
            <p14:sldId id="773"/>
            <p14:sldId id="646"/>
            <p14:sldId id="648"/>
            <p14:sldId id="647"/>
            <p14:sldId id="649"/>
            <p14:sldId id="650"/>
            <p14:sldId id="651"/>
            <p14:sldId id="652"/>
            <p14:sldId id="653"/>
            <p14:sldId id="654"/>
            <p14:sldId id="656"/>
            <p14:sldId id="814"/>
            <p14:sldId id="517"/>
            <p14:sldId id="519"/>
            <p14:sldId id="658"/>
            <p14:sldId id="659"/>
            <p14:sldId id="660"/>
            <p14:sldId id="661"/>
            <p14:sldId id="662"/>
            <p14:sldId id="761"/>
            <p14:sldId id="663"/>
            <p14:sldId id="664"/>
            <p14:sldId id="665"/>
            <p14:sldId id="520"/>
            <p14:sldId id="666"/>
            <p14:sldId id="521"/>
            <p14:sldId id="667"/>
            <p14:sldId id="670"/>
            <p14:sldId id="669"/>
            <p14:sldId id="668"/>
            <p14:sldId id="671"/>
            <p14:sldId id="672"/>
            <p14:sldId id="673"/>
            <p14:sldId id="674"/>
            <p14:sldId id="675"/>
            <p14:sldId id="676"/>
            <p14:sldId id="677"/>
            <p14:sldId id="678"/>
            <p14:sldId id="523"/>
            <p14:sldId id="524"/>
            <p14:sldId id="679"/>
            <p14:sldId id="680"/>
            <p14:sldId id="681"/>
            <p14:sldId id="682"/>
            <p14:sldId id="686"/>
            <p14:sldId id="683"/>
            <p14:sldId id="684"/>
            <p14:sldId id="685"/>
            <p14:sldId id="525"/>
            <p14:sldId id="687"/>
            <p14:sldId id="688"/>
            <p14:sldId id="526"/>
            <p14:sldId id="689"/>
            <p14:sldId id="691"/>
            <p14:sldId id="692"/>
            <p14:sldId id="693"/>
            <p14:sldId id="690"/>
            <p14:sldId id="694"/>
            <p14:sldId id="695"/>
            <p14:sldId id="696"/>
            <p14:sldId id="527"/>
            <p14:sldId id="697"/>
            <p14:sldId id="698"/>
            <p14:sldId id="699"/>
            <p14:sldId id="700"/>
            <p14:sldId id="701"/>
            <p14:sldId id="528"/>
            <p14:sldId id="702"/>
            <p14:sldId id="529"/>
            <p14:sldId id="530"/>
            <p14:sldId id="703"/>
            <p14:sldId id="704"/>
            <p14:sldId id="705"/>
            <p14:sldId id="531"/>
            <p14:sldId id="706"/>
            <p14:sldId id="707"/>
            <p14:sldId id="708"/>
            <p14:sldId id="709"/>
            <p14:sldId id="710"/>
            <p14:sldId id="532"/>
            <p14:sldId id="711"/>
            <p14:sldId id="712"/>
            <p14:sldId id="713"/>
            <p14:sldId id="714"/>
            <p14:sldId id="715"/>
            <p14:sldId id="717"/>
            <p14:sldId id="718"/>
            <p14:sldId id="716"/>
            <p14:sldId id="719"/>
            <p14:sldId id="720"/>
            <p14:sldId id="721"/>
            <p14:sldId id="722"/>
            <p14:sldId id="723"/>
            <p14:sldId id="724"/>
            <p14:sldId id="725"/>
            <p14:sldId id="533"/>
            <p14:sldId id="726"/>
            <p14:sldId id="727"/>
            <p14:sldId id="534"/>
            <p14:sldId id="763"/>
            <p14:sldId id="728"/>
            <p14:sldId id="729"/>
            <p14:sldId id="730"/>
            <p14:sldId id="535"/>
            <p14:sldId id="731"/>
            <p14:sldId id="732"/>
            <p14:sldId id="733"/>
            <p14:sldId id="734"/>
            <p14:sldId id="536"/>
            <p14:sldId id="735"/>
            <p14:sldId id="736"/>
            <p14:sldId id="737"/>
            <p14:sldId id="738"/>
            <p14:sldId id="739"/>
            <p14:sldId id="740"/>
            <p14:sldId id="742"/>
            <p14:sldId id="741"/>
            <p14:sldId id="539"/>
            <p14:sldId id="540"/>
            <p14:sldId id="743"/>
            <p14:sldId id="744"/>
            <p14:sldId id="745"/>
            <p14:sldId id="746"/>
            <p14:sldId id="747"/>
            <p14:sldId id="748"/>
            <p14:sldId id="749"/>
            <p14:sldId id="750"/>
            <p14:sldId id="751"/>
            <p14:sldId id="542"/>
            <p14:sldId id="541"/>
            <p14:sldId id="752"/>
            <p14:sldId id="753"/>
            <p14:sldId id="543"/>
            <p14:sldId id="755"/>
            <p14:sldId id="754"/>
            <p14:sldId id="759"/>
            <p14:sldId id="7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7DC1"/>
    <a:srgbClr val="A22E8C"/>
    <a:srgbClr val="D15FB3"/>
    <a:srgbClr val="78B832"/>
    <a:srgbClr val="81BB59"/>
    <a:srgbClr val="4D9592"/>
    <a:srgbClr val="5AAAA6"/>
    <a:srgbClr val="FBEFF8"/>
    <a:srgbClr val="F5DB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85714" autoAdjust="0"/>
  </p:normalViewPr>
  <p:slideViewPr>
    <p:cSldViewPr snapToGrid="0">
      <p:cViewPr varScale="1">
        <p:scale>
          <a:sx n="66" d="100"/>
          <a:sy n="66" d="100"/>
        </p:scale>
        <p:origin x="172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204"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notesMaster" Target="notesMasters/notesMaster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viewProps" Target="viewProp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64C76-4B7D-441D-91AE-11B29FC228FB}" type="doc">
      <dgm:prSet loTypeId="urn:microsoft.com/office/officeart/2005/8/layout/lProcess2" loCatId="relationship" qsTypeId="urn:microsoft.com/office/officeart/2005/8/quickstyle/3d3" qsCatId="3D" csTypeId="urn:microsoft.com/office/officeart/2005/8/colors/accent1_2" csCatId="accent1" phldr="1"/>
      <dgm:spPr/>
      <dgm:t>
        <a:bodyPr/>
        <a:lstStyle/>
        <a:p>
          <a:endParaRPr lang="tr-TR"/>
        </a:p>
      </dgm:t>
    </dgm:pt>
    <dgm:pt modelId="{4F8348E6-BD02-411A-B63D-5E12FD6FB2EA}">
      <dgm:prSet phldrT="[Metin]" custT="1"/>
      <dgm:spPr/>
      <dgm:t>
        <a:bodyPr/>
        <a:lstStyle/>
        <a:p>
          <a:r>
            <a:rPr lang="tr-TR" sz="2800" dirty="0"/>
            <a:t>PUKO</a:t>
          </a:r>
        </a:p>
      </dgm:t>
    </dgm:pt>
    <dgm:pt modelId="{BD836760-0FE3-4B5F-854B-C0D2EE9F4225}" type="parTrans" cxnId="{2BF1838B-A342-4648-9623-4CAB1EA12B6A}">
      <dgm:prSet/>
      <dgm:spPr/>
      <dgm:t>
        <a:bodyPr/>
        <a:lstStyle/>
        <a:p>
          <a:endParaRPr lang="tr-TR"/>
        </a:p>
      </dgm:t>
    </dgm:pt>
    <dgm:pt modelId="{A80E8202-9509-4F1A-9F30-FC3D19416E1E}" type="sibTrans" cxnId="{2BF1838B-A342-4648-9623-4CAB1EA12B6A}">
      <dgm:prSet/>
      <dgm:spPr/>
      <dgm:t>
        <a:bodyPr/>
        <a:lstStyle/>
        <a:p>
          <a:endParaRPr lang="tr-TR"/>
        </a:p>
      </dgm:t>
    </dgm:pt>
    <dgm:pt modelId="{C6232601-92AE-4D17-9677-6394C3E2B693}">
      <dgm:prSet phldrT="[Metin]" custT="1"/>
      <dgm:spPr/>
      <dgm:t>
        <a:bodyPr/>
        <a:lstStyle/>
        <a:p>
          <a:pPr marL="0" indent="0" algn="ctr"/>
          <a:r>
            <a:rPr lang="tr-TR" sz="1600" dirty="0">
              <a:latin typeface="Calibri" panose="020F0502020204030204" pitchFamily="34" charset="0"/>
              <a:cs typeface="Calibri" panose="020F0502020204030204" pitchFamily="34" charset="0"/>
            </a:rPr>
            <a:t>Proseslerine yeterli kaynak sağlandığından, proseslerinin yönetildiğinden, iyileştirme için fırsatların belirlenerek buna göre hareket edildiğinden emin olunmasını sağlar</a:t>
          </a:r>
          <a:endParaRPr lang="tr-TR" sz="1600" dirty="0"/>
        </a:p>
      </dgm:t>
    </dgm:pt>
    <dgm:pt modelId="{7457FD78-680F-4F3D-A6B3-790B0CFCB9A6}" type="parTrans" cxnId="{91725897-9DE2-4C5F-8488-CF62B452E7DB}">
      <dgm:prSet/>
      <dgm:spPr/>
      <dgm:t>
        <a:bodyPr/>
        <a:lstStyle/>
        <a:p>
          <a:endParaRPr lang="tr-TR"/>
        </a:p>
      </dgm:t>
    </dgm:pt>
    <dgm:pt modelId="{0408C76C-8CE6-4CEC-9B0C-82F0963048CA}" type="sibTrans" cxnId="{91725897-9DE2-4C5F-8488-CF62B452E7DB}">
      <dgm:prSet/>
      <dgm:spPr/>
      <dgm:t>
        <a:bodyPr/>
        <a:lstStyle/>
        <a:p>
          <a:endParaRPr lang="tr-TR"/>
        </a:p>
      </dgm:t>
    </dgm:pt>
    <dgm:pt modelId="{F3FBDE14-6BE4-45E6-AD8A-F52D995A32E3}">
      <dgm:prSet phldrT="[Metin]" custT="1"/>
      <dgm:spPr/>
      <dgm:t>
        <a:bodyPr/>
        <a:lstStyle/>
        <a:p>
          <a:r>
            <a:rPr lang="tr-TR" sz="2800" dirty="0"/>
            <a:t>PROSES </a:t>
          </a:r>
        </a:p>
        <a:p>
          <a:r>
            <a:rPr lang="tr-TR" sz="2800" dirty="0"/>
            <a:t>YAKLAŞIMI</a:t>
          </a:r>
        </a:p>
      </dgm:t>
    </dgm:pt>
    <dgm:pt modelId="{3E28695C-D119-48D3-BCB4-05291EA694F9}" type="parTrans" cxnId="{98C83E28-05A2-4016-AF49-FE5EEB5BD433}">
      <dgm:prSet/>
      <dgm:spPr/>
      <dgm:t>
        <a:bodyPr/>
        <a:lstStyle/>
        <a:p>
          <a:endParaRPr lang="tr-TR"/>
        </a:p>
      </dgm:t>
    </dgm:pt>
    <dgm:pt modelId="{27C3CDEC-526D-45B5-BAF6-6124AC3F5C58}" type="sibTrans" cxnId="{98C83E28-05A2-4016-AF49-FE5EEB5BD433}">
      <dgm:prSet/>
      <dgm:spPr/>
      <dgm:t>
        <a:bodyPr/>
        <a:lstStyle/>
        <a:p>
          <a:endParaRPr lang="tr-TR"/>
        </a:p>
      </dgm:t>
    </dgm:pt>
    <dgm:pt modelId="{9217DF52-41EC-45B0-8F0B-3AE87F7FF72C}">
      <dgm:prSet phldrT="[Metin]" custT="1"/>
      <dgm:spPr/>
      <dgm:t>
        <a:bodyPr/>
        <a:lstStyle/>
        <a:p>
          <a:r>
            <a:rPr lang="tr-TR" sz="1600" dirty="0">
              <a:latin typeface="Calibri" panose="020F0502020204030204" pitchFamily="34" charset="0"/>
              <a:cs typeface="Calibri" panose="020F0502020204030204" pitchFamily="34" charset="0"/>
            </a:rPr>
            <a:t>Prosesleri ve onların karşılıklı etkileşimlerinin planlamasını sağlar.</a:t>
          </a:r>
          <a:endParaRPr lang="tr-TR" sz="1600" dirty="0"/>
        </a:p>
      </dgm:t>
    </dgm:pt>
    <dgm:pt modelId="{117AFA7E-CF63-4190-AFE9-1B5441B6EE87}" type="parTrans" cxnId="{1DC1D285-1037-4CD0-868A-D8754533E7D7}">
      <dgm:prSet/>
      <dgm:spPr/>
      <dgm:t>
        <a:bodyPr/>
        <a:lstStyle/>
        <a:p>
          <a:endParaRPr lang="tr-TR"/>
        </a:p>
      </dgm:t>
    </dgm:pt>
    <dgm:pt modelId="{D6485DB5-6CB2-4234-BA25-69B619A121EE}" type="sibTrans" cxnId="{1DC1D285-1037-4CD0-868A-D8754533E7D7}">
      <dgm:prSet/>
      <dgm:spPr/>
      <dgm:t>
        <a:bodyPr/>
        <a:lstStyle/>
        <a:p>
          <a:endParaRPr lang="tr-TR"/>
        </a:p>
      </dgm:t>
    </dgm:pt>
    <dgm:pt modelId="{37FFD2ED-3956-48D4-956F-D09CD7F10AB1}">
      <dgm:prSet phldrT="[Metin]" custT="1"/>
      <dgm:spPr/>
      <dgm:t>
        <a:bodyPr/>
        <a:lstStyle/>
        <a:p>
          <a:r>
            <a:rPr lang="tr-TR" sz="2800" dirty="0"/>
            <a:t>RİSK TABANLI DÜŞÜNME</a:t>
          </a:r>
        </a:p>
      </dgm:t>
    </dgm:pt>
    <dgm:pt modelId="{DEF705F7-7DF4-4C0D-AA45-7F645B92F799}" type="parTrans" cxnId="{5E0129CF-712E-4EEE-B0D2-EDA28FE710A0}">
      <dgm:prSet/>
      <dgm:spPr/>
      <dgm:t>
        <a:bodyPr/>
        <a:lstStyle/>
        <a:p>
          <a:endParaRPr lang="tr-TR"/>
        </a:p>
      </dgm:t>
    </dgm:pt>
    <dgm:pt modelId="{39956979-59C8-4656-A6F2-D334883AB07E}" type="sibTrans" cxnId="{5E0129CF-712E-4EEE-B0D2-EDA28FE710A0}">
      <dgm:prSet/>
      <dgm:spPr/>
      <dgm:t>
        <a:bodyPr/>
        <a:lstStyle/>
        <a:p>
          <a:endParaRPr lang="tr-TR"/>
        </a:p>
      </dgm:t>
    </dgm:pt>
    <dgm:pt modelId="{451E02EB-5245-4A60-9B8E-F318816C79BE}">
      <dgm:prSet phldrT="[Metin]" custT="1"/>
      <dgm:spPr/>
      <dgm:t>
        <a:bodyPr/>
        <a:lstStyle/>
        <a:p>
          <a:r>
            <a:rPr lang="tr-TR" sz="1400" dirty="0">
              <a:latin typeface="Calibri" panose="020F0502020204030204" pitchFamily="34" charset="0"/>
              <a:cs typeface="Calibri" panose="020F0502020204030204" pitchFamily="34" charset="0"/>
            </a:rPr>
            <a:t>Proseslerin ve </a:t>
          </a:r>
          <a:r>
            <a:rPr lang="tr-TR" sz="1400" dirty="0" err="1">
              <a:latin typeface="Calibri" panose="020F0502020204030204" pitchFamily="34" charset="0"/>
              <a:cs typeface="Calibri" panose="020F0502020204030204" pitchFamily="34" charset="0"/>
            </a:rPr>
            <a:t>KYS’nin</a:t>
          </a:r>
          <a:r>
            <a:rPr lang="tr-TR" sz="1400" dirty="0">
              <a:latin typeface="Calibri" panose="020F0502020204030204" pitchFamily="34" charset="0"/>
              <a:cs typeface="Calibri" panose="020F0502020204030204" pitchFamily="34" charset="0"/>
            </a:rPr>
            <a:t> planlanan sonuçlardan sapmasına yol açabilecek faktörleri belirlemesini, olumsuz etkileri en aza indirecek önleyici kontrolleri uygulamasını ve fırsatlar ortaya çıktıkça bunlardan faydalanmasını sağlar</a:t>
          </a:r>
          <a:endParaRPr lang="tr-TR" sz="1400" dirty="0"/>
        </a:p>
      </dgm:t>
    </dgm:pt>
    <dgm:pt modelId="{1D32F7FD-D9EC-4673-92E4-01B1DB2BCA2F}" type="parTrans" cxnId="{D10EF26C-C962-4433-86AC-E369D68F39E9}">
      <dgm:prSet/>
      <dgm:spPr/>
      <dgm:t>
        <a:bodyPr/>
        <a:lstStyle/>
        <a:p>
          <a:endParaRPr lang="tr-TR"/>
        </a:p>
      </dgm:t>
    </dgm:pt>
    <dgm:pt modelId="{713B6CB5-762B-4E40-BD26-21E56ED2B383}" type="sibTrans" cxnId="{D10EF26C-C962-4433-86AC-E369D68F39E9}">
      <dgm:prSet/>
      <dgm:spPr/>
      <dgm:t>
        <a:bodyPr/>
        <a:lstStyle/>
        <a:p>
          <a:endParaRPr lang="tr-TR"/>
        </a:p>
      </dgm:t>
    </dgm:pt>
    <dgm:pt modelId="{83F9390E-BE0B-4BA1-8AE7-2DCDC810F8E7}" type="pres">
      <dgm:prSet presAssocID="{C5164C76-4B7D-441D-91AE-11B29FC228FB}" presName="theList" presStyleCnt="0">
        <dgm:presLayoutVars>
          <dgm:dir/>
          <dgm:animLvl val="lvl"/>
          <dgm:resizeHandles val="exact"/>
        </dgm:presLayoutVars>
      </dgm:prSet>
      <dgm:spPr/>
      <dgm:t>
        <a:bodyPr/>
        <a:lstStyle/>
        <a:p>
          <a:endParaRPr lang="tr-TR"/>
        </a:p>
      </dgm:t>
    </dgm:pt>
    <dgm:pt modelId="{3DF3DD89-F772-445C-89B4-C1D1C6258FD6}" type="pres">
      <dgm:prSet presAssocID="{4F8348E6-BD02-411A-B63D-5E12FD6FB2EA}" presName="compNode" presStyleCnt="0"/>
      <dgm:spPr/>
    </dgm:pt>
    <dgm:pt modelId="{37488A9F-68A0-4E32-ABAA-6C29F9BCB6D9}" type="pres">
      <dgm:prSet presAssocID="{4F8348E6-BD02-411A-B63D-5E12FD6FB2EA}" presName="aNode" presStyleLbl="bgShp" presStyleIdx="0" presStyleCnt="3"/>
      <dgm:spPr/>
      <dgm:t>
        <a:bodyPr/>
        <a:lstStyle/>
        <a:p>
          <a:endParaRPr lang="tr-TR"/>
        </a:p>
      </dgm:t>
    </dgm:pt>
    <dgm:pt modelId="{F543514C-4636-4E72-B451-52870DD1D3E3}" type="pres">
      <dgm:prSet presAssocID="{4F8348E6-BD02-411A-B63D-5E12FD6FB2EA}" presName="textNode" presStyleLbl="bgShp" presStyleIdx="0" presStyleCnt="3"/>
      <dgm:spPr/>
      <dgm:t>
        <a:bodyPr/>
        <a:lstStyle/>
        <a:p>
          <a:endParaRPr lang="tr-TR"/>
        </a:p>
      </dgm:t>
    </dgm:pt>
    <dgm:pt modelId="{7DC2911E-9BCF-4022-B1D3-56380A42F411}" type="pres">
      <dgm:prSet presAssocID="{4F8348E6-BD02-411A-B63D-5E12FD6FB2EA}" presName="compChildNode" presStyleCnt="0"/>
      <dgm:spPr/>
    </dgm:pt>
    <dgm:pt modelId="{4547B67F-02DA-406F-8071-2EB934A77872}" type="pres">
      <dgm:prSet presAssocID="{4F8348E6-BD02-411A-B63D-5E12FD6FB2EA}" presName="theInnerList" presStyleCnt="0"/>
      <dgm:spPr/>
    </dgm:pt>
    <dgm:pt modelId="{4213BDF8-5DF9-4C4F-9994-0A02CC8B30BA}" type="pres">
      <dgm:prSet presAssocID="{C6232601-92AE-4D17-9677-6394C3E2B693}" presName="childNode" presStyleLbl="node1" presStyleIdx="0" presStyleCnt="3" custScaleX="109577" custScaleY="114631" custLinFactNeighborX="0" custLinFactNeighborY="-1461">
        <dgm:presLayoutVars>
          <dgm:bulletEnabled val="1"/>
        </dgm:presLayoutVars>
      </dgm:prSet>
      <dgm:spPr/>
      <dgm:t>
        <a:bodyPr/>
        <a:lstStyle/>
        <a:p>
          <a:endParaRPr lang="tr-TR"/>
        </a:p>
      </dgm:t>
    </dgm:pt>
    <dgm:pt modelId="{029A7C85-1530-49CB-B056-EA51A56ECFD8}" type="pres">
      <dgm:prSet presAssocID="{4F8348E6-BD02-411A-B63D-5E12FD6FB2EA}" presName="aSpace" presStyleCnt="0"/>
      <dgm:spPr/>
    </dgm:pt>
    <dgm:pt modelId="{AFED3281-A11C-4B36-9B73-80B4FF658B12}" type="pres">
      <dgm:prSet presAssocID="{F3FBDE14-6BE4-45E6-AD8A-F52D995A32E3}" presName="compNode" presStyleCnt="0"/>
      <dgm:spPr/>
    </dgm:pt>
    <dgm:pt modelId="{5DB4A17F-5982-44FF-95A0-40C3F7BF56E0}" type="pres">
      <dgm:prSet presAssocID="{F3FBDE14-6BE4-45E6-AD8A-F52D995A32E3}" presName="aNode" presStyleLbl="bgShp" presStyleIdx="1" presStyleCnt="3"/>
      <dgm:spPr/>
      <dgm:t>
        <a:bodyPr/>
        <a:lstStyle/>
        <a:p>
          <a:endParaRPr lang="tr-TR"/>
        </a:p>
      </dgm:t>
    </dgm:pt>
    <dgm:pt modelId="{D48EB382-8A4C-41A8-9E64-EF5903E51599}" type="pres">
      <dgm:prSet presAssocID="{F3FBDE14-6BE4-45E6-AD8A-F52D995A32E3}" presName="textNode" presStyleLbl="bgShp" presStyleIdx="1" presStyleCnt="3"/>
      <dgm:spPr/>
      <dgm:t>
        <a:bodyPr/>
        <a:lstStyle/>
        <a:p>
          <a:endParaRPr lang="tr-TR"/>
        </a:p>
      </dgm:t>
    </dgm:pt>
    <dgm:pt modelId="{98663CC5-27D1-4576-80B4-4AFAEE94F5BE}" type="pres">
      <dgm:prSet presAssocID="{F3FBDE14-6BE4-45E6-AD8A-F52D995A32E3}" presName="compChildNode" presStyleCnt="0"/>
      <dgm:spPr/>
    </dgm:pt>
    <dgm:pt modelId="{0459CC65-A929-47F7-ADBA-7B8733D77841}" type="pres">
      <dgm:prSet presAssocID="{F3FBDE14-6BE4-45E6-AD8A-F52D995A32E3}" presName="theInnerList" presStyleCnt="0"/>
      <dgm:spPr/>
    </dgm:pt>
    <dgm:pt modelId="{42BCB89A-7133-44F9-8BE0-9FF5BB94A8EB}" type="pres">
      <dgm:prSet presAssocID="{9217DF52-41EC-45B0-8F0B-3AE87F7FF72C}" presName="childNode" presStyleLbl="node1" presStyleIdx="1" presStyleCnt="3" custScaleX="108965" custScaleY="102113" custLinFactNeighborX="-615" custLinFactNeighborY="-914">
        <dgm:presLayoutVars>
          <dgm:bulletEnabled val="1"/>
        </dgm:presLayoutVars>
      </dgm:prSet>
      <dgm:spPr/>
      <dgm:t>
        <a:bodyPr/>
        <a:lstStyle/>
        <a:p>
          <a:endParaRPr lang="tr-TR"/>
        </a:p>
      </dgm:t>
    </dgm:pt>
    <dgm:pt modelId="{691C98B9-6B8E-4E27-9EF5-E24A5D528354}" type="pres">
      <dgm:prSet presAssocID="{F3FBDE14-6BE4-45E6-AD8A-F52D995A32E3}" presName="aSpace" presStyleCnt="0"/>
      <dgm:spPr/>
    </dgm:pt>
    <dgm:pt modelId="{B92BFCDC-8FB2-473F-9254-3E7B23F9942E}" type="pres">
      <dgm:prSet presAssocID="{37FFD2ED-3956-48D4-956F-D09CD7F10AB1}" presName="compNode" presStyleCnt="0"/>
      <dgm:spPr/>
    </dgm:pt>
    <dgm:pt modelId="{9F4DD4D2-35AB-4BB4-B482-CFE8CF19D913}" type="pres">
      <dgm:prSet presAssocID="{37FFD2ED-3956-48D4-956F-D09CD7F10AB1}" presName="aNode" presStyleLbl="bgShp" presStyleIdx="2" presStyleCnt="3"/>
      <dgm:spPr/>
      <dgm:t>
        <a:bodyPr/>
        <a:lstStyle/>
        <a:p>
          <a:endParaRPr lang="tr-TR"/>
        </a:p>
      </dgm:t>
    </dgm:pt>
    <dgm:pt modelId="{7594B58E-5BB9-4F9E-967E-727D7850DD62}" type="pres">
      <dgm:prSet presAssocID="{37FFD2ED-3956-48D4-956F-D09CD7F10AB1}" presName="textNode" presStyleLbl="bgShp" presStyleIdx="2" presStyleCnt="3"/>
      <dgm:spPr/>
      <dgm:t>
        <a:bodyPr/>
        <a:lstStyle/>
        <a:p>
          <a:endParaRPr lang="tr-TR"/>
        </a:p>
      </dgm:t>
    </dgm:pt>
    <dgm:pt modelId="{69564132-92A5-4539-AB1D-63B84790251C}" type="pres">
      <dgm:prSet presAssocID="{37FFD2ED-3956-48D4-956F-D09CD7F10AB1}" presName="compChildNode" presStyleCnt="0"/>
      <dgm:spPr/>
    </dgm:pt>
    <dgm:pt modelId="{235BD786-335C-4BD0-8628-D97AAA79DC66}" type="pres">
      <dgm:prSet presAssocID="{37FFD2ED-3956-48D4-956F-D09CD7F10AB1}" presName="theInnerList" presStyleCnt="0"/>
      <dgm:spPr/>
    </dgm:pt>
    <dgm:pt modelId="{933F0CC9-1FA4-48A4-A029-8022043B2EF9}" type="pres">
      <dgm:prSet presAssocID="{451E02EB-5245-4A60-9B8E-F318816C79BE}" presName="childNode" presStyleLbl="node1" presStyleIdx="2" presStyleCnt="3" custScaleX="108745">
        <dgm:presLayoutVars>
          <dgm:bulletEnabled val="1"/>
        </dgm:presLayoutVars>
      </dgm:prSet>
      <dgm:spPr/>
      <dgm:t>
        <a:bodyPr/>
        <a:lstStyle/>
        <a:p>
          <a:endParaRPr lang="tr-TR"/>
        </a:p>
      </dgm:t>
    </dgm:pt>
  </dgm:ptLst>
  <dgm:cxnLst>
    <dgm:cxn modelId="{80C61553-7130-45FC-A3B0-17AE5ED80DE0}" type="presOf" srcId="{F3FBDE14-6BE4-45E6-AD8A-F52D995A32E3}" destId="{5DB4A17F-5982-44FF-95A0-40C3F7BF56E0}" srcOrd="0" destOrd="0" presId="urn:microsoft.com/office/officeart/2005/8/layout/lProcess2"/>
    <dgm:cxn modelId="{DDACDE5A-4A9F-49EC-8AD6-669042D4A466}" type="presOf" srcId="{451E02EB-5245-4A60-9B8E-F318816C79BE}" destId="{933F0CC9-1FA4-48A4-A029-8022043B2EF9}" srcOrd="0" destOrd="0" presId="urn:microsoft.com/office/officeart/2005/8/layout/lProcess2"/>
    <dgm:cxn modelId="{98C83E28-05A2-4016-AF49-FE5EEB5BD433}" srcId="{C5164C76-4B7D-441D-91AE-11B29FC228FB}" destId="{F3FBDE14-6BE4-45E6-AD8A-F52D995A32E3}" srcOrd="1" destOrd="0" parTransId="{3E28695C-D119-48D3-BCB4-05291EA694F9}" sibTransId="{27C3CDEC-526D-45B5-BAF6-6124AC3F5C58}"/>
    <dgm:cxn modelId="{16476F72-1D53-4B60-BB88-79F89EEB4C0E}" type="presOf" srcId="{F3FBDE14-6BE4-45E6-AD8A-F52D995A32E3}" destId="{D48EB382-8A4C-41A8-9E64-EF5903E51599}" srcOrd="1" destOrd="0" presId="urn:microsoft.com/office/officeart/2005/8/layout/lProcess2"/>
    <dgm:cxn modelId="{2BF1838B-A342-4648-9623-4CAB1EA12B6A}" srcId="{C5164C76-4B7D-441D-91AE-11B29FC228FB}" destId="{4F8348E6-BD02-411A-B63D-5E12FD6FB2EA}" srcOrd="0" destOrd="0" parTransId="{BD836760-0FE3-4B5F-854B-C0D2EE9F4225}" sibTransId="{A80E8202-9509-4F1A-9F30-FC3D19416E1E}"/>
    <dgm:cxn modelId="{5AE165F4-D79B-4341-8F62-060DB92FC109}" type="presOf" srcId="{37FFD2ED-3956-48D4-956F-D09CD7F10AB1}" destId="{9F4DD4D2-35AB-4BB4-B482-CFE8CF19D913}" srcOrd="0" destOrd="0" presId="urn:microsoft.com/office/officeart/2005/8/layout/lProcess2"/>
    <dgm:cxn modelId="{723CCBE0-173A-4CB5-ADBC-4FA52331A4B1}" type="presOf" srcId="{C5164C76-4B7D-441D-91AE-11B29FC228FB}" destId="{83F9390E-BE0B-4BA1-8AE7-2DCDC810F8E7}" srcOrd="0" destOrd="0" presId="urn:microsoft.com/office/officeart/2005/8/layout/lProcess2"/>
    <dgm:cxn modelId="{A6B39971-B014-4F6B-9ED9-FC6A760EB965}" type="presOf" srcId="{4F8348E6-BD02-411A-B63D-5E12FD6FB2EA}" destId="{F543514C-4636-4E72-B451-52870DD1D3E3}" srcOrd="1" destOrd="0" presId="urn:microsoft.com/office/officeart/2005/8/layout/lProcess2"/>
    <dgm:cxn modelId="{64829554-054B-41F3-A2FC-522E7C6542FE}" type="presOf" srcId="{4F8348E6-BD02-411A-B63D-5E12FD6FB2EA}" destId="{37488A9F-68A0-4E32-ABAA-6C29F9BCB6D9}" srcOrd="0" destOrd="0" presId="urn:microsoft.com/office/officeart/2005/8/layout/lProcess2"/>
    <dgm:cxn modelId="{5E0129CF-712E-4EEE-B0D2-EDA28FE710A0}" srcId="{C5164C76-4B7D-441D-91AE-11B29FC228FB}" destId="{37FFD2ED-3956-48D4-956F-D09CD7F10AB1}" srcOrd="2" destOrd="0" parTransId="{DEF705F7-7DF4-4C0D-AA45-7F645B92F799}" sibTransId="{39956979-59C8-4656-A6F2-D334883AB07E}"/>
    <dgm:cxn modelId="{D10EF26C-C962-4433-86AC-E369D68F39E9}" srcId="{37FFD2ED-3956-48D4-956F-D09CD7F10AB1}" destId="{451E02EB-5245-4A60-9B8E-F318816C79BE}" srcOrd="0" destOrd="0" parTransId="{1D32F7FD-D9EC-4673-92E4-01B1DB2BCA2F}" sibTransId="{713B6CB5-762B-4E40-BD26-21E56ED2B383}"/>
    <dgm:cxn modelId="{91725897-9DE2-4C5F-8488-CF62B452E7DB}" srcId="{4F8348E6-BD02-411A-B63D-5E12FD6FB2EA}" destId="{C6232601-92AE-4D17-9677-6394C3E2B693}" srcOrd="0" destOrd="0" parTransId="{7457FD78-680F-4F3D-A6B3-790B0CFCB9A6}" sibTransId="{0408C76C-8CE6-4CEC-9B0C-82F0963048CA}"/>
    <dgm:cxn modelId="{AE5256E5-CD31-4FCC-88E5-B7549B076522}" type="presOf" srcId="{9217DF52-41EC-45B0-8F0B-3AE87F7FF72C}" destId="{42BCB89A-7133-44F9-8BE0-9FF5BB94A8EB}" srcOrd="0" destOrd="0" presId="urn:microsoft.com/office/officeart/2005/8/layout/lProcess2"/>
    <dgm:cxn modelId="{4E41B8BD-DB18-4C05-A7B4-AA5C0A50A776}" type="presOf" srcId="{C6232601-92AE-4D17-9677-6394C3E2B693}" destId="{4213BDF8-5DF9-4C4F-9994-0A02CC8B30BA}" srcOrd="0" destOrd="0" presId="urn:microsoft.com/office/officeart/2005/8/layout/lProcess2"/>
    <dgm:cxn modelId="{58554118-21A0-4794-85EC-14F26FB6D4B1}" type="presOf" srcId="{37FFD2ED-3956-48D4-956F-D09CD7F10AB1}" destId="{7594B58E-5BB9-4F9E-967E-727D7850DD62}" srcOrd="1" destOrd="0" presId="urn:microsoft.com/office/officeart/2005/8/layout/lProcess2"/>
    <dgm:cxn modelId="{1DC1D285-1037-4CD0-868A-D8754533E7D7}" srcId="{F3FBDE14-6BE4-45E6-AD8A-F52D995A32E3}" destId="{9217DF52-41EC-45B0-8F0B-3AE87F7FF72C}" srcOrd="0" destOrd="0" parTransId="{117AFA7E-CF63-4190-AFE9-1B5441B6EE87}" sibTransId="{D6485DB5-6CB2-4234-BA25-69B619A121EE}"/>
    <dgm:cxn modelId="{46E06559-D69C-4A94-B9C7-95FA635A8717}" type="presParOf" srcId="{83F9390E-BE0B-4BA1-8AE7-2DCDC810F8E7}" destId="{3DF3DD89-F772-445C-89B4-C1D1C6258FD6}" srcOrd="0" destOrd="0" presId="urn:microsoft.com/office/officeart/2005/8/layout/lProcess2"/>
    <dgm:cxn modelId="{662E17BD-8B36-40C0-A478-64076940850B}" type="presParOf" srcId="{3DF3DD89-F772-445C-89B4-C1D1C6258FD6}" destId="{37488A9F-68A0-4E32-ABAA-6C29F9BCB6D9}" srcOrd="0" destOrd="0" presId="urn:microsoft.com/office/officeart/2005/8/layout/lProcess2"/>
    <dgm:cxn modelId="{32430C14-20DB-43CC-AEB4-87CCA74EF496}" type="presParOf" srcId="{3DF3DD89-F772-445C-89B4-C1D1C6258FD6}" destId="{F543514C-4636-4E72-B451-52870DD1D3E3}" srcOrd="1" destOrd="0" presId="urn:microsoft.com/office/officeart/2005/8/layout/lProcess2"/>
    <dgm:cxn modelId="{95ECF1B3-1F36-46F3-9009-9B87B0FEB2A8}" type="presParOf" srcId="{3DF3DD89-F772-445C-89B4-C1D1C6258FD6}" destId="{7DC2911E-9BCF-4022-B1D3-56380A42F411}" srcOrd="2" destOrd="0" presId="urn:microsoft.com/office/officeart/2005/8/layout/lProcess2"/>
    <dgm:cxn modelId="{709B566F-5300-45FF-8AC6-BF746A6BB9D6}" type="presParOf" srcId="{7DC2911E-9BCF-4022-B1D3-56380A42F411}" destId="{4547B67F-02DA-406F-8071-2EB934A77872}" srcOrd="0" destOrd="0" presId="urn:microsoft.com/office/officeart/2005/8/layout/lProcess2"/>
    <dgm:cxn modelId="{5E0AF944-CBAE-4688-A5A7-FFF3953EF77C}" type="presParOf" srcId="{4547B67F-02DA-406F-8071-2EB934A77872}" destId="{4213BDF8-5DF9-4C4F-9994-0A02CC8B30BA}" srcOrd="0" destOrd="0" presId="urn:microsoft.com/office/officeart/2005/8/layout/lProcess2"/>
    <dgm:cxn modelId="{8EEB03EA-ED19-493A-A4E5-4FB09FC01953}" type="presParOf" srcId="{83F9390E-BE0B-4BA1-8AE7-2DCDC810F8E7}" destId="{029A7C85-1530-49CB-B056-EA51A56ECFD8}" srcOrd="1" destOrd="0" presId="urn:microsoft.com/office/officeart/2005/8/layout/lProcess2"/>
    <dgm:cxn modelId="{E12218F2-B2F2-4A81-94C3-9C1C424C9B64}" type="presParOf" srcId="{83F9390E-BE0B-4BA1-8AE7-2DCDC810F8E7}" destId="{AFED3281-A11C-4B36-9B73-80B4FF658B12}" srcOrd="2" destOrd="0" presId="urn:microsoft.com/office/officeart/2005/8/layout/lProcess2"/>
    <dgm:cxn modelId="{6ADF0B95-B726-4F85-A3A4-F010231E99C0}" type="presParOf" srcId="{AFED3281-A11C-4B36-9B73-80B4FF658B12}" destId="{5DB4A17F-5982-44FF-95A0-40C3F7BF56E0}" srcOrd="0" destOrd="0" presId="urn:microsoft.com/office/officeart/2005/8/layout/lProcess2"/>
    <dgm:cxn modelId="{EF984AAF-A173-41E1-A088-E737D30BAF96}" type="presParOf" srcId="{AFED3281-A11C-4B36-9B73-80B4FF658B12}" destId="{D48EB382-8A4C-41A8-9E64-EF5903E51599}" srcOrd="1" destOrd="0" presId="urn:microsoft.com/office/officeart/2005/8/layout/lProcess2"/>
    <dgm:cxn modelId="{DB3ADEE0-B601-412C-A0E4-2CA8B64E140D}" type="presParOf" srcId="{AFED3281-A11C-4B36-9B73-80B4FF658B12}" destId="{98663CC5-27D1-4576-80B4-4AFAEE94F5BE}" srcOrd="2" destOrd="0" presId="urn:microsoft.com/office/officeart/2005/8/layout/lProcess2"/>
    <dgm:cxn modelId="{19B90788-8CDC-4D6D-821A-05CB98E7ABDE}" type="presParOf" srcId="{98663CC5-27D1-4576-80B4-4AFAEE94F5BE}" destId="{0459CC65-A929-47F7-ADBA-7B8733D77841}" srcOrd="0" destOrd="0" presId="urn:microsoft.com/office/officeart/2005/8/layout/lProcess2"/>
    <dgm:cxn modelId="{3AF03360-88C0-4D8C-9293-01DE5F69FF66}" type="presParOf" srcId="{0459CC65-A929-47F7-ADBA-7B8733D77841}" destId="{42BCB89A-7133-44F9-8BE0-9FF5BB94A8EB}" srcOrd="0" destOrd="0" presId="urn:microsoft.com/office/officeart/2005/8/layout/lProcess2"/>
    <dgm:cxn modelId="{09563CCA-6F31-468B-B128-F57360715E52}" type="presParOf" srcId="{83F9390E-BE0B-4BA1-8AE7-2DCDC810F8E7}" destId="{691C98B9-6B8E-4E27-9EF5-E24A5D528354}" srcOrd="3" destOrd="0" presId="urn:microsoft.com/office/officeart/2005/8/layout/lProcess2"/>
    <dgm:cxn modelId="{180D3B96-58EF-446A-863C-C051FF5AE71E}" type="presParOf" srcId="{83F9390E-BE0B-4BA1-8AE7-2DCDC810F8E7}" destId="{B92BFCDC-8FB2-473F-9254-3E7B23F9942E}" srcOrd="4" destOrd="0" presId="urn:microsoft.com/office/officeart/2005/8/layout/lProcess2"/>
    <dgm:cxn modelId="{8095BBD8-374A-4072-BD4A-D2A927694508}" type="presParOf" srcId="{B92BFCDC-8FB2-473F-9254-3E7B23F9942E}" destId="{9F4DD4D2-35AB-4BB4-B482-CFE8CF19D913}" srcOrd="0" destOrd="0" presId="urn:microsoft.com/office/officeart/2005/8/layout/lProcess2"/>
    <dgm:cxn modelId="{5D417EB7-77DA-4FA4-83B9-5DC0CFA08600}" type="presParOf" srcId="{B92BFCDC-8FB2-473F-9254-3E7B23F9942E}" destId="{7594B58E-5BB9-4F9E-967E-727D7850DD62}" srcOrd="1" destOrd="0" presId="urn:microsoft.com/office/officeart/2005/8/layout/lProcess2"/>
    <dgm:cxn modelId="{3878A326-C009-4D68-A8F1-895B8D97BB95}" type="presParOf" srcId="{B92BFCDC-8FB2-473F-9254-3E7B23F9942E}" destId="{69564132-92A5-4539-AB1D-63B84790251C}" srcOrd="2" destOrd="0" presId="urn:microsoft.com/office/officeart/2005/8/layout/lProcess2"/>
    <dgm:cxn modelId="{699FA545-49F4-4457-BC56-04061DDA8493}" type="presParOf" srcId="{69564132-92A5-4539-AB1D-63B84790251C}" destId="{235BD786-335C-4BD0-8628-D97AAA79DC66}" srcOrd="0" destOrd="0" presId="urn:microsoft.com/office/officeart/2005/8/layout/lProcess2"/>
    <dgm:cxn modelId="{EEA2D45C-A460-4454-B147-BC175DF53CB8}" type="presParOf" srcId="{235BD786-335C-4BD0-8628-D97AAA79DC66}" destId="{933F0CC9-1FA4-48A4-A029-8022043B2EF9}"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9E644F-6BFD-4587-9C7C-C8EA6B97165E}" type="doc">
      <dgm:prSet loTypeId="urn:microsoft.com/office/officeart/2005/8/layout/hList7#3" loCatId="process" qsTypeId="urn:microsoft.com/office/officeart/2005/8/quickstyle/simple1" qsCatId="simple" csTypeId="urn:microsoft.com/office/officeart/2005/8/colors/colorful3" csCatId="colorful" phldr="1"/>
      <dgm:spPr/>
    </dgm:pt>
    <dgm:pt modelId="{2CB42A7A-53C5-417E-926E-425CE46FD7AE}">
      <dgm:prSet phldrT="[Metin]"/>
      <dgm:spPr>
        <a:solidFill>
          <a:schemeClr val="accent5"/>
        </a:solidFill>
      </dgm:spPr>
      <dgm:t>
        <a:bodyPr/>
        <a:lstStyle/>
        <a:p>
          <a:r>
            <a:rPr lang="tr-TR" dirty="0"/>
            <a:t>2008 Küçük Revizyon</a:t>
          </a:r>
        </a:p>
      </dgm:t>
    </dgm:pt>
    <dgm:pt modelId="{B31A85C4-9112-404A-B078-856FFA38C1FA}" type="parTrans" cxnId="{D86F89EF-4544-4BC3-BF20-83BBBE7EE5A1}">
      <dgm:prSet/>
      <dgm:spPr/>
      <dgm:t>
        <a:bodyPr/>
        <a:lstStyle/>
        <a:p>
          <a:endParaRPr lang="tr-TR"/>
        </a:p>
      </dgm:t>
    </dgm:pt>
    <dgm:pt modelId="{1DD03E0C-FA5D-41A5-8566-384AB58EBE68}" type="sibTrans" cxnId="{D86F89EF-4544-4BC3-BF20-83BBBE7EE5A1}">
      <dgm:prSet/>
      <dgm:spPr/>
      <dgm:t>
        <a:bodyPr/>
        <a:lstStyle/>
        <a:p>
          <a:endParaRPr lang="tr-TR"/>
        </a:p>
      </dgm:t>
    </dgm:pt>
    <dgm:pt modelId="{021E4A06-1ED4-49D3-ABF7-46C82B79C82A}">
      <dgm:prSet phldrT="[Metin]"/>
      <dgm:spPr>
        <a:solidFill>
          <a:schemeClr val="accent1">
            <a:lumMod val="50000"/>
          </a:schemeClr>
        </a:solidFill>
      </dgm:spPr>
      <dgm:t>
        <a:bodyPr/>
        <a:lstStyle/>
        <a:p>
          <a:r>
            <a:rPr lang="tr-TR" dirty="0"/>
            <a:t>2015 Büyük Revizyon</a:t>
          </a:r>
        </a:p>
      </dgm:t>
    </dgm:pt>
    <dgm:pt modelId="{BCFE4658-998F-44B9-8DA8-281374C6D572}" type="sibTrans" cxnId="{4A53505F-8541-4388-B384-CABBE9316161}">
      <dgm:prSet/>
      <dgm:spPr/>
      <dgm:t>
        <a:bodyPr/>
        <a:lstStyle/>
        <a:p>
          <a:endParaRPr lang="tr-TR"/>
        </a:p>
      </dgm:t>
    </dgm:pt>
    <dgm:pt modelId="{FADB4592-5183-45BA-A36D-2D984ACB0812}" type="parTrans" cxnId="{4A53505F-8541-4388-B384-CABBE9316161}">
      <dgm:prSet/>
      <dgm:spPr/>
      <dgm:t>
        <a:bodyPr/>
        <a:lstStyle/>
        <a:p>
          <a:endParaRPr lang="tr-TR"/>
        </a:p>
      </dgm:t>
    </dgm:pt>
    <dgm:pt modelId="{D4BF83CE-35D3-43EF-AD84-412F8B10BCF7}">
      <dgm:prSet phldrT="[Metin]"/>
      <dgm:spPr>
        <a:solidFill>
          <a:schemeClr val="accent1">
            <a:lumMod val="75000"/>
          </a:schemeClr>
        </a:solidFill>
      </dgm:spPr>
      <dgm:t>
        <a:bodyPr/>
        <a:lstStyle/>
        <a:p>
          <a:r>
            <a:rPr lang="tr-TR" dirty="0"/>
            <a:t>2000 Büyük Revizyon</a:t>
          </a:r>
        </a:p>
      </dgm:t>
    </dgm:pt>
    <dgm:pt modelId="{3A13ABD3-6F16-40A7-AE1C-9937677F144A}" type="parTrans" cxnId="{C1C743F7-54C8-4A63-BFCA-04843C08362D}">
      <dgm:prSet/>
      <dgm:spPr/>
      <dgm:t>
        <a:bodyPr/>
        <a:lstStyle/>
        <a:p>
          <a:endParaRPr lang="tr-TR"/>
        </a:p>
      </dgm:t>
    </dgm:pt>
    <dgm:pt modelId="{C5EBE458-E61C-4BC5-B268-5B4D63D5E942}" type="sibTrans" cxnId="{C1C743F7-54C8-4A63-BFCA-04843C08362D}">
      <dgm:prSet/>
      <dgm:spPr/>
      <dgm:t>
        <a:bodyPr/>
        <a:lstStyle/>
        <a:p>
          <a:endParaRPr lang="tr-TR"/>
        </a:p>
      </dgm:t>
    </dgm:pt>
    <dgm:pt modelId="{6410271E-6030-435C-A180-6B91AD694F81}">
      <dgm:prSet phldrT="[Metin]"/>
      <dgm:spPr>
        <a:solidFill>
          <a:schemeClr val="accent1">
            <a:lumMod val="60000"/>
            <a:lumOff val="40000"/>
          </a:schemeClr>
        </a:solidFill>
      </dgm:spPr>
      <dgm:t>
        <a:bodyPr/>
        <a:lstStyle/>
        <a:p>
          <a:r>
            <a:rPr lang="tr-TR" dirty="0"/>
            <a:t>1994 Küçük Revizyon</a:t>
          </a:r>
        </a:p>
      </dgm:t>
    </dgm:pt>
    <dgm:pt modelId="{C0E6F2DF-B53A-4DFD-B77B-0CBBBF155C26}" type="parTrans" cxnId="{3A23DEF3-93E7-4FFD-B77B-48C84AF29874}">
      <dgm:prSet/>
      <dgm:spPr/>
      <dgm:t>
        <a:bodyPr/>
        <a:lstStyle/>
        <a:p>
          <a:endParaRPr lang="tr-TR"/>
        </a:p>
      </dgm:t>
    </dgm:pt>
    <dgm:pt modelId="{B78E4B55-6477-48EE-A9F0-354D36A3E0EC}" type="sibTrans" cxnId="{3A23DEF3-93E7-4FFD-B77B-48C84AF29874}">
      <dgm:prSet/>
      <dgm:spPr/>
      <dgm:t>
        <a:bodyPr/>
        <a:lstStyle/>
        <a:p>
          <a:endParaRPr lang="tr-TR"/>
        </a:p>
      </dgm:t>
    </dgm:pt>
    <dgm:pt modelId="{0EBE29E8-D97C-4B48-B451-841F847DF315}">
      <dgm:prSet phldrT="[Metin]"/>
      <dgm:spPr>
        <a:solidFill>
          <a:schemeClr val="accent1">
            <a:lumMod val="40000"/>
            <a:lumOff val="60000"/>
          </a:schemeClr>
        </a:solidFill>
      </dgm:spPr>
      <dgm:t>
        <a:bodyPr/>
        <a:lstStyle/>
        <a:p>
          <a:r>
            <a:rPr lang="tr-TR" dirty="0"/>
            <a:t>1987</a:t>
          </a:r>
        </a:p>
        <a:p>
          <a:r>
            <a:rPr lang="tr-TR" dirty="0"/>
            <a:t> İlk Yayın</a:t>
          </a:r>
        </a:p>
      </dgm:t>
    </dgm:pt>
    <dgm:pt modelId="{F091524B-BCC1-496F-9B18-FB09B75A68D4}" type="sibTrans" cxnId="{84AF28BB-F084-4941-9327-85A44C08205F}">
      <dgm:prSet/>
      <dgm:spPr/>
      <dgm:t>
        <a:bodyPr/>
        <a:lstStyle/>
        <a:p>
          <a:endParaRPr lang="tr-TR"/>
        </a:p>
      </dgm:t>
    </dgm:pt>
    <dgm:pt modelId="{CFC8E416-FE69-4937-A8FE-41C54C29F51A}" type="parTrans" cxnId="{84AF28BB-F084-4941-9327-85A44C08205F}">
      <dgm:prSet/>
      <dgm:spPr/>
      <dgm:t>
        <a:bodyPr/>
        <a:lstStyle/>
        <a:p>
          <a:endParaRPr lang="tr-TR"/>
        </a:p>
      </dgm:t>
    </dgm:pt>
    <dgm:pt modelId="{871A3F2D-C8C3-4161-8198-453D39895EC2}" type="pres">
      <dgm:prSet presAssocID="{009E644F-6BFD-4587-9C7C-C8EA6B97165E}" presName="Name0" presStyleCnt="0">
        <dgm:presLayoutVars>
          <dgm:dir/>
          <dgm:resizeHandles val="exact"/>
        </dgm:presLayoutVars>
      </dgm:prSet>
      <dgm:spPr/>
    </dgm:pt>
    <dgm:pt modelId="{BD48CCE3-7CF6-46C9-B2E4-2C39C233DB58}" type="pres">
      <dgm:prSet presAssocID="{009E644F-6BFD-4587-9C7C-C8EA6B97165E}" presName="fgShape" presStyleLbl="fgShp" presStyleIdx="0" presStyleCnt="1" custAng="0" custScaleX="101134" custLinFactNeighborX="-221" custLinFactNeighborY="8470"/>
      <dgm:spPr>
        <a:prstGeom prst="rightArrow">
          <a:avLst/>
        </a:prstGeom>
        <a:solidFill>
          <a:schemeClr val="tx2">
            <a:lumMod val="75000"/>
          </a:schemeClr>
        </a:solidFill>
        <a:ln>
          <a:noFill/>
        </a:ln>
      </dgm:spPr>
    </dgm:pt>
    <dgm:pt modelId="{7FFFC64B-793A-4D9B-81E4-37A40B82BFDE}" type="pres">
      <dgm:prSet presAssocID="{009E644F-6BFD-4587-9C7C-C8EA6B97165E}" presName="linComp" presStyleCnt="0"/>
      <dgm:spPr/>
    </dgm:pt>
    <dgm:pt modelId="{E7A25723-7996-4648-8234-F11FECC7BD78}" type="pres">
      <dgm:prSet presAssocID="{0EBE29E8-D97C-4B48-B451-841F847DF315}" presName="compNode" presStyleCnt="0"/>
      <dgm:spPr/>
    </dgm:pt>
    <dgm:pt modelId="{6B7FCFE6-B90F-4DAA-870F-B0D3D2CE0CF5}" type="pres">
      <dgm:prSet presAssocID="{0EBE29E8-D97C-4B48-B451-841F847DF315}" presName="bkgdShape" presStyleLbl="node1" presStyleIdx="0" presStyleCnt="5" custScaleX="108098" custLinFactNeighborX="1054"/>
      <dgm:spPr/>
      <dgm:t>
        <a:bodyPr/>
        <a:lstStyle/>
        <a:p>
          <a:endParaRPr lang="tr-TR"/>
        </a:p>
      </dgm:t>
    </dgm:pt>
    <dgm:pt modelId="{DCB52E47-CE92-4EF7-A840-95D11884AF86}" type="pres">
      <dgm:prSet presAssocID="{0EBE29E8-D97C-4B48-B451-841F847DF315}" presName="nodeTx" presStyleLbl="node1" presStyleIdx="0" presStyleCnt="5">
        <dgm:presLayoutVars>
          <dgm:bulletEnabled val="1"/>
        </dgm:presLayoutVars>
      </dgm:prSet>
      <dgm:spPr/>
      <dgm:t>
        <a:bodyPr/>
        <a:lstStyle/>
        <a:p>
          <a:endParaRPr lang="tr-TR"/>
        </a:p>
      </dgm:t>
    </dgm:pt>
    <dgm:pt modelId="{A5D1B1C4-06D3-4C02-BB6D-8AE7BDD984E9}" type="pres">
      <dgm:prSet presAssocID="{0EBE29E8-D97C-4B48-B451-841F847DF315}" presName="invisiNode" presStyleLbl="node1" presStyleIdx="0" presStyleCnt="5"/>
      <dgm:spPr/>
    </dgm:pt>
    <dgm:pt modelId="{EE603687-44BE-4A0A-9C84-FA658879C8F6}" type="pres">
      <dgm:prSet presAssocID="{0EBE29E8-D97C-4B48-B451-841F847DF315}" presName="imagNode" presStyleLbl="fgImgPlace1" presStyleIdx="0" presStyleCnt="5" custLinFactNeighborX="2886" custLinFactNeighborY="1998"/>
      <dgm:spPr>
        <a:prstGeom prst="flowChartConnector">
          <a:avLst/>
        </a:prstGeom>
        <a:solidFill>
          <a:schemeClr val="bg1">
            <a:lumMod val="95000"/>
          </a:schemeClr>
        </a:solidFill>
      </dgm:spPr>
    </dgm:pt>
    <dgm:pt modelId="{C193F49A-F12F-4692-AEFE-7A630AD7BAE2}" type="pres">
      <dgm:prSet presAssocID="{F091524B-BCC1-496F-9B18-FB09B75A68D4}" presName="sibTrans" presStyleLbl="sibTrans2D1" presStyleIdx="0" presStyleCnt="0"/>
      <dgm:spPr/>
      <dgm:t>
        <a:bodyPr/>
        <a:lstStyle/>
        <a:p>
          <a:endParaRPr lang="tr-TR"/>
        </a:p>
      </dgm:t>
    </dgm:pt>
    <dgm:pt modelId="{0E29BFB3-9B4E-4A7E-8E24-8D763AC12EBB}" type="pres">
      <dgm:prSet presAssocID="{6410271E-6030-435C-A180-6B91AD694F81}" presName="compNode" presStyleCnt="0"/>
      <dgm:spPr/>
    </dgm:pt>
    <dgm:pt modelId="{7E69AC64-5735-4168-ABA4-C3F0D82C75C7}" type="pres">
      <dgm:prSet presAssocID="{6410271E-6030-435C-A180-6B91AD694F81}" presName="bkgdShape" presStyleLbl="node1" presStyleIdx="1" presStyleCnt="5" custLinFactNeighborX="-1677" custLinFactNeighborY="0"/>
      <dgm:spPr/>
      <dgm:t>
        <a:bodyPr/>
        <a:lstStyle/>
        <a:p>
          <a:endParaRPr lang="tr-TR"/>
        </a:p>
      </dgm:t>
    </dgm:pt>
    <dgm:pt modelId="{010CBDE2-3862-467F-9005-AD6093BDDB31}" type="pres">
      <dgm:prSet presAssocID="{6410271E-6030-435C-A180-6B91AD694F81}" presName="nodeTx" presStyleLbl="node1" presStyleIdx="1" presStyleCnt="5">
        <dgm:presLayoutVars>
          <dgm:bulletEnabled val="1"/>
        </dgm:presLayoutVars>
      </dgm:prSet>
      <dgm:spPr/>
      <dgm:t>
        <a:bodyPr/>
        <a:lstStyle/>
        <a:p>
          <a:endParaRPr lang="tr-TR"/>
        </a:p>
      </dgm:t>
    </dgm:pt>
    <dgm:pt modelId="{AB69FEC6-7787-4178-B566-2F7E2F288B34}" type="pres">
      <dgm:prSet presAssocID="{6410271E-6030-435C-A180-6B91AD694F81}" presName="invisiNode" presStyleLbl="node1" presStyleIdx="1" presStyleCnt="5"/>
      <dgm:spPr/>
    </dgm:pt>
    <dgm:pt modelId="{704A82AB-A9D9-48CD-A580-F74B26C7EB55}" type="pres">
      <dgm:prSet presAssocID="{6410271E-6030-435C-A180-6B91AD694F81}" presName="imagNode" presStyleLbl="fgImgPlace1" presStyleIdx="1" presStyleCnt="5" custLinFactNeighborX="-1784" custLinFactNeighborY="-470"/>
      <dgm:spPr>
        <a:solidFill>
          <a:schemeClr val="bg1">
            <a:lumMod val="95000"/>
          </a:schemeClr>
        </a:solidFill>
      </dgm:spPr>
    </dgm:pt>
    <dgm:pt modelId="{F5EBECD2-E03F-411A-B690-3E87AB5B5CF8}" type="pres">
      <dgm:prSet presAssocID="{B78E4B55-6477-48EE-A9F0-354D36A3E0EC}" presName="sibTrans" presStyleLbl="sibTrans2D1" presStyleIdx="0" presStyleCnt="0"/>
      <dgm:spPr/>
      <dgm:t>
        <a:bodyPr/>
        <a:lstStyle/>
        <a:p>
          <a:endParaRPr lang="tr-TR"/>
        </a:p>
      </dgm:t>
    </dgm:pt>
    <dgm:pt modelId="{A8A06A39-4BDC-4512-AFF7-35C24B5479C0}" type="pres">
      <dgm:prSet presAssocID="{D4BF83CE-35D3-43EF-AD84-412F8B10BCF7}" presName="compNode" presStyleCnt="0"/>
      <dgm:spPr/>
    </dgm:pt>
    <dgm:pt modelId="{97F8FDEC-DDE4-4CCC-A546-0414D7CADFAF}" type="pres">
      <dgm:prSet presAssocID="{D4BF83CE-35D3-43EF-AD84-412F8B10BCF7}" presName="bkgdShape" presStyleLbl="node1" presStyleIdx="2" presStyleCnt="5" custScaleX="103465"/>
      <dgm:spPr/>
      <dgm:t>
        <a:bodyPr/>
        <a:lstStyle/>
        <a:p>
          <a:endParaRPr lang="tr-TR"/>
        </a:p>
      </dgm:t>
    </dgm:pt>
    <dgm:pt modelId="{7DB26768-292F-44F5-909F-FC5CB9F05A0F}" type="pres">
      <dgm:prSet presAssocID="{D4BF83CE-35D3-43EF-AD84-412F8B10BCF7}" presName="nodeTx" presStyleLbl="node1" presStyleIdx="2" presStyleCnt="5">
        <dgm:presLayoutVars>
          <dgm:bulletEnabled val="1"/>
        </dgm:presLayoutVars>
      </dgm:prSet>
      <dgm:spPr/>
      <dgm:t>
        <a:bodyPr/>
        <a:lstStyle/>
        <a:p>
          <a:endParaRPr lang="tr-TR"/>
        </a:p>
      </dgm:t>
    </dgm:pt>
    <dgm:pt modelId="{9675B4E8-7372-41E9-B4B8-45B6AF51498C}" type="pres">
      <dgm:prSet presAssocID="{D4BF83CE-35D3-43EF-AD84-412F8B10BCF7}" presName="invisiNode" presStyleLbl="node1" presStyleIdx="2" presStyleCnt="5"/>
      <dgm:spPr/>
    </dgm:pt>
    <dgm:pt modelId="{274F2D7C-B15E-491B-912D-2B7FD55EC097}" type="pres">
      <dgm:prSet presAssocID="{D4BF83CE-35D3-43EF-AD84-412F8B10BCF7}" presName="imagNode" presStyleLbl="fgImgPlace1" presStyleIdx="2" presStyleCnt="5"/>
      <dgm:spPr>
        <a:solidFill>
          <a:schemeClr val="bg1">
            <a:lumMod val="95000"/>
          </a:schemeClr>
        </a:solidFill>
      </dgm:spPr>
    </dgm:pt>
    <dgm:pt modelId="{058DCE71-7D2D-472F-902A-5BBAB321FB24}" type="pres">
      <dgm:prSet presAssocID="{C5EBE458-E61C-4BC5-B268-5B4D63D5E942}" presName="sibTrans" presStyleLbl="sibTrans2D1" presStyleIdx="0" presStyleCnt="0"/>
      <dgm:spPr/>
      <dgm:t>
        <a:bodyPr/>
        <a:lstStyle/>
        <a:p>
          <a:endParaRPr lang="tr-TR"/>
        </a:p>
      </dgm:t>
    </dgm:pt>
    <dgm:pt modelId="{A1945988-5AB3-4E35-8E6F-B6A4C2704BF1}" type="pres">
      <dgm:prSet presAssocID="{2CB42A7A-53C5-417E-926E-425CE46FD7AE}" presName="compNode" presStyleCnt="0"/>
      <dgm:spPr/>
    </dgm:pt>
    <dgm:pt modelId="{1821FAA6-DD2F-4C13-9D0F-361A865C6233}" type="pres">
      <dgm:prSet presAssocID="{2CB42A7A-53C5-417E-926E-425CE46FD7AE}" presName="bkgdShape" presStyleLbl="node1" presStyleIdx="3" presStyleCnt="5"/>
      <dgm:spPr/>
      <dgm:t>
        <a:bodyPr/>
        <a:lstStyle/>
        <a:p>
          <a:endParaRPr lang="tr-TR"/>
        </a:p>
      </dgm:t>
    </dgm:pt>
    <dgm:pt modelId="{4A2256A1-5FC6-43B7-8718-306CEC23E10E}" type="pres">
      <dgm:prSet presAssocID="{2CB42A7A-53C5-417E-926E-425CE46FD7AE}" presName="nodeTx" presStyleLbl="node1" presStyleIdx="3" presStyleCnt="5">
        <dgm:presLayoutVars>
          <dgm:bulletEnabled val="1"/>
        </dgm:presLayoutVars>
      </dgm:prSet>
      <dgm:spPr/>
      <dgm:t>
        <a:bodyPr/>
        <a:lstStyle/>
        <a:p>
          <a:endParaRPr lang="tr-TR"/>
        </a:p>
      </dgm:t>
    </dgm:pt>
    <dgm:pt modelId="{5CD8E362-1A18-47F6-BF16-E2367F8F71FD}" type="pres">
      <dgm:prSet presAssocID="{2CB42A7A-53C5-417E-926E-425CE46FD7AE}" presName="invisiNode" presStyleLbl="node1" presStyleIdx="3" presStyleCnt="5"/>
      <dgm:spPr/>
    </dgm:pt>
    <dgm:pt modelId="{C4E1EDED-D69F-48E2-AA22-DAB79D412618}" type="pres">
      <dgm:prSet presAssocID="{2CB42A7A-53C5-417E-926E-425CE46FD7AE}" presName="imagNode" presStyleLbl="fgImgPlace1" presStyleIdx="3" presStyleCnt="5"/>
      <dgm:spPr>
        <a:solidFill>
          <a:schemeClr val="bg1">
            <a:lumMod val="95000"/>
          </a:schemeClr>
        </a:solidFill>
      </dgm:spPr>
    </dgm:pt>
    <dgm:pt modelId="{E35ED133-1DBE-4D26-BB67-D7EE224553A1}" type="pres">
      <dgm:prSet presAssocID="{1DD03E0C-FA5D-41A5-8566-384AB58EBE68}" presName="sibTrans" presStyleLbl="sibTrans2D1" presStyleIdx="0" presStyleCnt="0"/>
      <dgm:spPr/>
      <dgm:t>
        <a:bodyPr/>
        <a:lstStyle/>
        <a:p>
          <a:endParaRPr lang="tr-TR"/>
        </a:p>
      </dgm:t>
    </dgm:pt>
    <dgm:pt modelId="{22C8BA2F-7F99-4474-A36B-89BCD874D276}" type="pres">
      <dgm:prSet presAssocID="{021E4A06-1ED4-49D3-ABF7-46C82B79C82A}" presName="compNode" presStyleCnt="0"/>
      <dgm:spPr/>
    </dgm:pt>
    <dgm:pt modelId="{88642075-AFE6-49F1-A1CC-68A4F5140C25}" type="pres">
      <dgm:prSet presAssocID="{021E4A06-1ED4-49D3-ABF7-46C82B79C82A}" presName="bkgdShape" presStyleLbl="node1" presStyleIdx="4" presStyleCnt="5"/>
      <dgm:spPr/>
      <dgm:t>
        <a:bodyPr/>
        <a:lstStyle/>
        <a:p>
          <a:endParaRPr lang="tr-TR"/>
        </a:p>
      </dgm:t>
    </dgm:pt>
    <dgm:pt modelId="{058991D9-D311-453C-9794-AF15F65626D4}" type="pres">
      <dgm:prSet presAssocID="{021E4A06-1ED4-49D3-ABF7-46C82B79C82A}" presName="nodeTx" presStyleLbl="node1" presStyleIdx="4" presStyleCnt="5">
        <dgm:presLayoutVars>
          <dgm:bulletEnabled val="1"/>
        </dgm:presLayoutVars>
      </dgm:prSet>
      <dgm:spPr/>
      <dgm:t>
        <a:bodyPr/>
        <a:lstStyle/>
        <a:p>
          <a:endParaRPr lang="tr-TR"/>
        </a:p>
      </dgm:t>
    </dgm:pt>
    <dgm:pt modelId="{21F9A24A-8127-471F-8D03-F0BF4AF39991}" type="pres">
      <dgm:prSet presAssocID="{021E4A06-1ED4-49D3-ABF7-46C82B79C82A}" presName="invisiNode" presStyleLbl="node1" presStyleIdx="4" presStyleCnt="5"/>
      <dgm:spPr/>
    </dgm:pt>
    <dgm:pt modelId="{1A1A0E82-31AA-4C85-B66F-B382405826EE}" type="pres">
      <dgm:prSet presAssocID="{021E4A06-1ED4-49D3-ABF7-46C82B79C82A}" presName="imagNode" presStyleLbl="fgImgPlace1" presStyleIdx="4" presStyleCnt="5"/>
      <dgm:spPr>
        <a:solidFill>
          <a:schemeClr val="bg1"/>
        </a:solidFill>
      </dgm:spPr>
    </dgm:pt>
  </dgm:ptLst>
  <dgm:cxnLst>
    <dgm:cxn modelId="{84AF28BB-F084-4941-9327-85A44C08205F}" srcId="{009E644F-6BFD-4587-9C7C-C8EA6B97165E}" destId="{0EBE29E8-D97C-4B48-B451-841F847DF315}" srcOrd="0" destOrd="0" parTransId="{CFC8E416-FE69-4937-A8FE-41C54C29F51A}" sibTransId="{F091524B-BCC1-496F-9B18-FB09B75A68D4}"/>
    <dgm:cxn modelId="{2C6AA9A5-A957-452E-A7D0-02E0611B87A6}" type="presOf" srcId="{0EBE29E8-D97C-4B48-B451-841F847DF315}" destId="{6B7FCFE6-B90F-4DAA-870F-B0D3D2CE0CF5}" srcOrd="0" destOrd="0" presId="urn:microsoft.com/office/officeart/2005/8/layout/hList7#3"/>
    <dgm:cxn modelId="{C1C743F7-54C8-4A63-BFCA-04843C08362D}" srcId="{009E644F-6BFD-4587-9C7C-C8EA6B97165E}" destId="{D4BF83CE-35D3-43EF-AD84-412F8B10BCF7}" srcOrd="2" destOrd="0" parTransId="{3A13ABD3-6F16-40A7-AE1C-9937677F144A}" sibTransId="{C5EBE458-E61C-4BC5-B268-5B4D63D5E942}"/>
    <dgm:cxn modelId="{D7828683-0035-4466-A326-2F55B685A16C}" type="presOf" srcId="{0EBE29E8-D97C-4B48-B451-841F847DF315}" destId="{DCB52E47-CE92-4EF7-A840-95D11884AF86}" srcOrd="1" destOrd="0" presId="urn:microsoft.com/office/officeart/2005/8/layout/hList7#3"/>
    <dgm:cxn modelId="{4A0434D7-A45A-4D65-83FD-3C8EB9B21F18}" type="presOf" srcId="{C5EBE458-E61C-4BC5-B268-5B4D63D5E942}" destId="{058DCE71-7D2D-472F-902A-5BBAB321FB24}" srcOrd="0" destOrd="0" presId="urn:microsoft.com/office/officeart/2005/8/layout/hList7#3"/>
    <dgm:cxn modelId="{039F9460-B7C0-4206-BBB6-E0624F3DE876}" type="presOf" srcId="{009E644F-6BFD-4587-9C7C-C8EA6B97165E}" destId="{871A3F2D-C8C3-4161-8198-453D39895EC2}" srcOrd="0" destOrd="0" presId="urn:microsoft.com/office/officeart/2005/8/layout/hList7#3"/>
    <dgm:cxn modelId="{CED670D9-DD66-4509-ADEB-FAB39351DF70}" type="presOf" srcId="{6410271E-6030-435C-A180-6B91AD694F81}" destId="{010CBDE2-3862-467F-9005-AD6093BDDB31}" srcOrd="1" destOrd="0" presId="urn:microsoft.com/office/officeart/2005/8/layout/hList7#3"/>
    <dgm:cxn modelId="{463427F0-DF4B-43D6-B34B-CB3782A834EB}" type="presOf" srcId="{F091524B-BCC1-496F-9B18-FB09B75A68D4}" destId="{C193F49A-F12F-4692-AEFE-7A630AD7BAE2}" srcOrd="0" destOrd="0" presId="urn:microsoft.com/office/officeart/2005/8/layout/hList7#3"/>
    <dgm:cxn modelId="{744A3BC5-3D90-43AF-97C2-FC41C77F49FA}" type="presOf" srcId="{021E4A06-1ED4-49D3-ABF7-46C82B79C82A}" destId="{058991D9-D311-453C-9794-AF15F65626D4}" srcOrd="1" destOrd="0" presId="urn:microsoft.com/office/officeart/2005/8/layout/hList7#3"/>
    <dgm:cxn modelId="{D86F89EF-4544-4BC3-BF20-83BBBE7EE5A1}" srcId="{009E644F-6BFD-4587-9C7C-C8EA6B97165E}" destId="{2CB42A7A-53C5-417E-926E-425CE46FD7AE}" srcOrd="3" destOrd="0" parTransId="{B31A85C4-9112-404A-B078-856FFA38C1FA}" sibTransId="{1DD03E0C-FA5D-41A5-8566-384AB58EBE68}"/>
    <dgm:cxn modelId="{5DF2CBA7-653E-46C8-9443-FFCC964B9BC4}" type="presOf" srcId="{6410271E-6030-435C-A180-6B91AD694F81}" destId="{7E69AC64-5735-4168-ABA4-C3F0D82C75C7}" srcOrd="0" destOrd="0" presId="urn:microsoft.com/office/officeart/2005/8/layout/hList7#3"/>
    <dgm:cxn modelId="{F7784D0A-9CE2-474B-91CC-47A5B44DE9A6}" type="presOf" srcId="{021E4A06-1ED4-49D3-ABF7-46C82B79C82A}" destId="{88642075-AFE6-49F1-A1CC-68A4F5140C25}" srcOrd="0" destOrd="0" presId="urn:microsoft.com/office/officeart/2005/8/layout/hList7#3"/>
    <dgm:cxn modelId="{9EB7BA9B-C9F2-47B9-BB41-FE46917AA4FE}" type="presOf" srcId="{1DD03E0C-FA5D-41A5-8566-384AB58EBE68}" destId="{E35ED133-1DBE-4D26-BB67-D7EE224553A1}" srcOrd="0" destOrd="0" presId="urn:microsoft.com/office/officeart/2005/8/layout/hList7#3"/>
    <dgm:cxn modelId="{9E924912-3D84-42F4-A6D1-0FC574741970}" type="presOf" srcId="{2CB42A7A-53C5-417E-926E-425CE46FD7AE}" destId="{1821FAA6-DD2F-4C13-9D0F-361A865C6233}" srcOrd="0" destOrd="0" presId="urn:microsoft.com/office/officeart/2005/8/layout/hList7#3"/>
    <dgm:cxn modelId="{2BED19F5-B257-4859-97D0-63F2633BFB61}" type="presOf" srcId="{B78E4B55-6477-48EE-A9F0-354D36A3E0EC}" destId="{F5EBECD2-E03F-411A-B690-3E87AB5B5CF8}" srcOrd="0" destOrd="0" presId="urn:microsoft.com/office/officeart/2005/8/layout/hList7#3"/>
    <dgm:cxn modelId="{3A23DEF3-93E7-4FFD-B77B-48C84AF29874}" srcId="{009E644F-6BFD-4587-9C7C-C8EA6B97165E}" destId="{6410271E-6030-435C-A180-6B91AD694F81}" srcOrd="1" destOrd="0" parTransId="{C0E6F2DF-B53A-4DFD-B77B-0CBBBF155C26}" sibTransId="{B78E4B55-6477-48EE-A9F0-354D36A3E0EC}"/>
    <dgm:cxn modelId="{4A53505F-8541-4388-B384-CABBE9316161}" srcId="{009E644F-6BFD-4587-9C7C-C8EA6B97165E}" destId="{021E4A06-1ED4-49D3-ABF7-46C82B79C82A}" srcOrd="4" destOrd="0" parTransId="{FADB4592-5183-45BA-A36D-2D984ACB0812}" sibTransId="{BCFE4658-998F-44B9-8DA8-281374C6D572}"/>
    <dgm:cxn modelId="{DE92347E-772F-4215-9C1A-BC4D0CC0B4D1}" type="presOf" srcId="{D4BF83CE-35D3-43EF-AD84-412F8B10BCF7}" destId="{7DB26768-292F-44F5-909F-FC5CB9F05A0F}" srcOrd="1" destOrd="0" presId="urn:microsoft.com/office/officeart/2005/8/layout/hList7#3"/>
    <dgm:cxn modelId="{C56EC2C6-72E0-4998-8751-60CDEAD985AE}" type="presOf" srcId="{2CB42A7A-53C5-417E-926E-425CE46FD7AE}" destId="{4A2256A1-5FC6-43B7-8718-306CEC23E10E}" srcOrd="1" destOrd="0" presId="urn:microsoft.com/office/officeart/2005/8/layout/hList7#3"/>
    <dgm:cxn modelId="{67020EA2-8131-45AF-979C-8568D0D6EC84}" type="presOf" srcId="{D4BF83CE-35D3-43EF-AD84-412F8B10BCF7}" destId="{97F8FDEC-DDE4-4CCC-A546-0414D7CADFAF}" srcOrd="0" destOrd="0" presId="urn:microsoft.com/office/officeart/2005/8/layout/hList7#3"/>
    <dgm:cxn modelId="{F6425A51-120B-4F90-9776-2941281EB603}" type="presParOf" srcId="{871A3F2D-C8C3-4161-8198-453D39895EC2}" destId="{BD48CCE3-7CF6-46C9-B2E4-2C39C233DB58}" srcOrd="0" destOrd="0" presId="urn:microsoft.com/office/officeart/2005/8/layout/hList7#3"/>
    <dgm:cxn modelId="{94658629-366B-453D-B941-6A05821FFCDC}" type="presParOf" srcId="{871A3F2D-C8C3-4161-8198-453D39895EC2}" destId="{7FFFC64B-793A-4D9B-81E4-37A40B82BFDE}" srcOrd="1" destOrd="0" presId="urn:microsoft.com/office/officeart/2005/8/layout/hList7#3"/>
    <dgm:cxn modelId="{0A228785-D4E2-4512-8789-6EE4C5627C41}" type="presParOf" srcId="{7FFFC64B-793A-4D9B-81E4-37A40B82BFDE}" destId="{E7A25723-7996-4648-8234-F11FECC7BD78}" srcOrd="0" destOrd="0" presId="urn:microsoft.com/office/officeart/2005/8/layout/hList7#3"/>
    <dgm:cxn modelId="{57FE479F-F7D7-4AA5-A5AA-950041F376B9}" type="presParOf" srcId="{E7A25723-7996-4648-8234-F11FECC7BD78}" destId="{6B7FCFE6-B90F-4DAA-870F-B0D3D2CE0CF5}" srcOrd="0" destOrd="0" presId="urn:microsoft.com/office/officeart/2005/8/layout/hList7#3"/>
    <dgm:cxn modelId="{983AF7A5-22D2-4D97-9422-3EA3BD201038}" type="presParOf" srcId="{E7A25723-7996-4648-8234-F11FECC7BD78}" destId="{DCB52E47-CE92-4EF7-A840-95D11884AF86}" srcOrd="1" destOrd="0" presId="urn:microsoft.com/office/officeart/2005/8/layout/hList7#3"/>
    <dgm:cxn modelId="{CDEC50C2-93E6-459D-971D-C78CC634B3F5}" type="presParOf" srcId="{E7A25723-7996-4648-8234-F11FECC7BD78}" destId="{A5D1B1C4-06D3-4C02-BB6D-8AE7BDD984E9}" srcOrd="2" destOrd="0" presId="urn:microsoft.com/office/officeart/2005/8/layout/hList7#3"/>
    <dgm:cxn modelId="{8BDEFD53-B99B-4442-A28A-80C24C3801BA}" type="presParOf" srcId="{E7A25723-7996-4648-8234-F11FECC7BD78}" destId="{EE603687-44BE-4A0A-9C84-FA658879C8F6}" srcOrd="3" destOrd="0" presId="urn:microsoft.com/office/officeart/2005/8/layout/hList7#3"/>
    <dgm:cxn modelId="{DB704358-3A9E-410E-AF7F-B158157A86EF}" type="presParOf" srcId="{7FFFC64B-793A-4D9B-81E4-37A40B82BFDE}" destId="{C193F49A-F12F-4692-AEFE-7A630AD7BAE2}" srcOrd="1" destOrd="0" presId="urn:microsoft.com/office/officeart/2005/8/layout/hList7#3"/>
    <dgm:cxn modelId="{FB875EF7-598E-4567-B7DA-BC367679AF94}" type="presParOf" srcId="{7FFFC64B-793A-4D9B-81E4-37A40B82BFDE}" destId="{0E29BFB3-9B4E-4A7E-8E24-8D763AC12EBB}" srcOrd="2" destOrd="0" presId="urn:microsoft.com/office/officeart/2005/8/layout/hList7#3"/>
    <dgm:cxn modelId="{4B2B24F7-5F47-43DC-B6A3-4F9D44697E9D}" type="presParOf" srcId="{0E29BFB3-9B4E-4A7E-8E24-8D763AC12EBB}" destId="{7E69AC64-5735-4168-ABA4-C3F0D82C75C7}" srcOrd="0" destOrd="0" presId="urn:microsoft.com/office/officeart/2005/8/layout/hList7#3"/>
    <dgm:cxn modelId="{2CB5EBEB-97B0-401F-A485-ABD90CAAC087}" type="presParOf" srcId="{0E29BFB3-9B4E-4A7E-8E24-8D763AC12EBB}" destId="{010CBDE2-3862-467F-9005-AD6093BDDB31}" srcOrd="1" destOrd="0" presId="urn:microsoft.com/office/officeart/2005/8/layout/hList7#3"/>
    <dgm:cxn modelId="{24E47E63-7320-43DB-8D51-42427C7FA04F}" type="presParOf" srcId="{0E29BFB3-9B4E-4A7E-8E24-8D763AC12EBB}" destId="{AB69FEC6-7787-4178-B566-2F7E2F288B34}" srcOrd="2" destOrd="0" presId="urn:microsoft.com/office/officeart/2005/8/layout/hList7#3"/>
    <dgm:cxn modelId="{0F07C719-832C-462D-9FBD-EA9972F0F9E1}" type="presParOf" srcId="{0E29BFB3-9B4E-4A7E-8E24-8D763AC12EBB}" destId="{704A82AB-A9D9-48CD-A580-F74B26C7EB55}" srcOrd="3" destOrd="0" presId="urn:microsoft.com/office/officeart/2005/8/layout/hList7#3"/>
    <dgm:cxn modelId="{5A78BAE3-A365-4B05-841B-55EC890B9A24}" type="presParOf" srcId="{7FFFC64B-793A-4D9B-81E4-37A40B82BFDE}" destId="{F5EBECD2-E03F-411A-B690-3E87AB5B5CF8}" srcOrd="3" destOrd="0" presId="urn:microsoft.com/office/officeart/2005/8/layout/hList7#3"/>
    <dgm:cxn modelId="{A00060F8-72AA-463B-A8BF-A2AE6433D6FF}" type="presParOf" srcId="{7FFFC64B-793A-4D9B-81E4-37A40B82BFDE}" destId="{A8A06A39-4BDC-4512-AFF7-35C24B5479C0}" srcOrd="4" destOrd="0" presId="urn:microsoft.com/office/officeart/2005/8/layout/hList7#3"/>
    <dgm:cxn modelId="{2EB7C4CD-3CA7-4C24-9C8B-EF64BBF0568C}" type="presParOf" srcId="{A8A06A39-4BDC-4512-AFF7-35C24B5479C0}" destId="{97F8FDEC-DDE4-4CCC-A546-0414D7CADFAF}" srcOrd="0" destOrd="0" presId="urn:microsoft.com/office/officeart/2005/8/layout/hList7#3"/>
    <dgm:cxn modelId="{422CB762-2282-4761-BC7F-38F2903DC0F5}" type="presParOf" srcId="{A8A06A39-4BDC-4512-AFF7-35C24B5479C0}" destId="{7DB26768-292F-44F5-909F-FC5CB9F05A0F}" srcOrd="1" destOrd="0" presId="urn:microsoft.com/office/officeart/2005/8/layout/hList7#3"/>
    <dgm:cxn modelId="{D273E53D-6278-4496-90B7-CB855CAF3444}" type="presParOf" srcId="{A8A06A39-4BDC-4512-AFF7-35C24B5479C0}" destId="{9675B4E8-7372-41E9-B4B8-45B6AF51498C}" srcOrd="2" destOrd="0" presId="urn:microsoft.com/office/officeart/2005/8/layout/hList7#3"/>
    <dgm:cxn modelId="{3613E4B0-C6E7-4BF1-9794-EF3CD277819A}" type="presParOf" srcId="{A8A06A39-4BDC-4512-AFF7-35C24B5479C0}" destId="{274F2D7C-B15E-491B-912D-2B7FD55EC097}" srcOrd="3" destOrd="0" presId="urn:microsoft.com/office/officeart/2005/8/layout/hList7#3"/>
    <dgm:cxn modelId="{A72215EF-9B34-40F7-9889-30EB9876EED9}" type="presParOf" srcId="{7FFFC64B-793A-4D9B-81E4-37A40B82BFDE}" destId="{058DCE71-7D2D-472F-902A-5BBAB321FB24}" srcOrd="5" destOrd="0" presId="urn:microsoft.com/office/officeart/2005/8/layout/hList7#3"/>
    <dgm:cxn modelId="{8D9B12E4-C9AC-4827-B716-26F42CCF0637}" type="presParOf" srcId="{7FFFC64B-793A-4D9B-81E4-37A40B82BFDE}" destId="{A1945988-5AB3-4E35-8E6F-B6A4C2704BF1}" srcOrd="6" destOrd="0" presId="urn:microsoft.com/office/officeart/2005/8/layout/hList7#3"/>
    <dgm:cxn modelId="{209E201D-3F33-4D55-B7AD-CC150ED086BF}" type="presParOf" srcId="{A1945988-5AB3-4E35-8E6F-B6A4C2704BF1}" destId="{1821FAA6-DD2F-4C13-9D0F-361A865C6233}" srcOrd="0" destOrd="0" presId="urn:microsoft.com/office/officeart/2005/8/layout/hList7#3"/>
    <dgm:cxn modelId="{2CAEF295-692A-4456-92F7-AF638AEABB72}" type="presParOf" srcId="{A1945988-5AB3-4E35-8E6F-B6A4C2704BF1}" destId="{4A2256A1-5FC6-43B7-8718-306CEC23E10E}" srcOrd="1" destOrd="0" presId="urn:microsoft.com/office/officeart/2005/8/layout/hList7#3"/>
    <dgm:cxn modelId="{82637570-2CAB-450D-AA99-A304CEE113BA}" type="presParOf" srcId="{A1945988-5AB3-4E35-8E6F-B6A4C2704BF1}" destId="{5CD8E362-1A18-47F6-BF16-E2367F8F71FD}" srcOrd="2" destOrd="0" presId="urn:microsoft.com/office/officeart/2005/8/layout/hList7#3"/>
    <dgm:cxn modelId="{42785D2E-6026-44BB-9B45-4A0A240BB6F8}" type="presParOf" srcId="{A1945988-5AB3-4E35-8E6F-B6A4C2704BF1}" destId="{C4E1EDED-D69F-48E2-AA22-DAB79D412618}" srcOrd="3" destOrd="0" presId="urn:microsoft.com/office/officeart/2005/8/layout/hList7#3"/>
    <dgm:cxn modelId="{450F5A62-405D-4E1D-8877-ACCEE93EB5D1}" type="presParOf" srcId="{7FFFC64B-793A-4D9B-81E4-37A40B82BFDE}" destId="{E35ED133-1DBE-4D26-BB67-D7EE224553A1}" srcOrd="7" destOrd="0" presId="urn:microsoft.com/office/officeart/2005/8/layout/hList7#3"/>
    <dgm:cxn modelId="{3E3D55F1-6DCA-4B20-8802-C932ACA42BC0}" type="presParOf" srcId="{7FFFC64B-793A-4D9B-81E4-37A40B82BFDE}" destId="{22C8BA2F-7F99-4474-A36B-89BCD874D276}" srcOrd="8" destOrd="0" presId="urn:microsoft.com/office/officeart/2005/8/layout/hList7#3"/>
    <dgm:cxn modelId="{6E6354F5-5BB3-419D-8FC2-CAD911D416B4}" type="presParOf" srcId="{22C8BA2F-7F99-4474-A36B-89BCD874D276}" destId="{88642075-AFE6-49F1-A1CC-68A4F5140C25}" srcOrd="0" destOrd="0" presId="urn:microsoft.com/office/officeart/2005/8/layout/hList7#3"/>
    <dgm:cxn modelId="{9DD8AAFA-1F32-4DFD-A022-BCD5C750FF09}" type="presParOf" srcId="{22C8BA2F-7F99-4474-A36B-89BCD874D276}" destId="{058991D9-D311-453C-9794-AF15F65626D4}" srcOrd="1" destOrd="0" presId="urn:microsoft.com/office/officeart/2005/8/layout/hList7#3"/>
    <dgm:cxn modelId="{F4F2FEE9-9EEF-42A8-B91E-8F755A2E0B1D}" type="presParOf" srcId="{22C8BA2F-7F99-4474-A36B-89BCD874D276}" destId="{21F9A24A-8127-471F-8D03-F0BF4AF39991}" srcOrd="2" destOrd="0" presId="urn:microsoft.com/office/officeart/2005/8/layout/hList7#3"/>
    <dgm:cxn modelId="{F8913E5A-BA7D-4F92-A5B8-ED9573B77380}" type="presParOf" srcId="{22C8BA2F-7F99-4474-A36B-89BCD874D276}" destId="{1A1A0E82-31AA-4C85-B66F-B382405826EE}" srcOrd="3" destOrd="0" presId="urn:microsoft.com/office/officeart/2005/8/layout/hList7#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605366-F319-4EB3-B2D5-91B9298E5B7B}"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tr-TR"/>
        </a:p>
      </dgm:t>
    </dgm:pt>
    <dgm:pt modelId="{2F2B8350-AEBF-4B6A-936B-83A73E8E9A59}">
      <dgm:prSet phldrT="[Metin]"/>
      <dgm:spPr/>
      <dgm:t>
        <a:bodyPr/>
        <a:lstStyle/>
        <a:p>
          <a:r>
            <a:rPr lang="tr-TR" dirty="0"/>
            <a:t>O</a:t>
          </a:r>
          <a:endParaRPr lang="tr-TR" b="1" dirty="0"/>
        </a:p>
      </dgm:t>
    </dgm:pt>
    <dgm:pt modelId="{935E6393-ADE1-413C-BD72-928BCD702737}" type="parTrans" cxnId="{74E83110-BFF3-4DB9-A325-F2427DD7373B}">
      <dgm:prSet/>
      <dgm:spPr/>
      <dgm:t>
        <a:bodyPr/>
        <a:lstStyle/>
        <a:p>
          <a:endParaRPr lang="tr-TR"/>
        </a:p>
      </dgm:t>
    </dgm:pt>
    <dgm:pt modelId="{1A7EA12F-AABC-4A34-83D9-6A2E2651FB86}" type="sibTrans" cxnId="{74E83110-BFF3-4DB9-A325-F2427DD7373B}">
      <dgm:prSet/>
      <dgm:spPr/>
      <dgm:t>
        <a:bodyPr/>
        <a:lstStyle/>
        <a:p>
          <a:endParaRPr lang="tr-TR"/>
        </a:p>
      </dgm:t>
    </dgm:pt>
    <dgm:pt modelId="{8E6A2F21-6896-410E-BE3D-C8B557905D55}">
      <dgm:prSet phldrT="[Metin]"/>
      <dgm:spPr>
        <a:ln w="28575"/>
      </dgm:spPr>
      <dgm:t>
        <a:bodyPr/>
        <a:lstStyle/>
        <a:p>
          <a:r>
            <a:rPr lang="tr-TR" b="1" dirty="0"/>
            <a:t>İYİLEŞTİRMELERİ GERÇEKLEŞTİR</a:t>
          </a:r>
        </a:p>
      </dgm:t>
    </dgm:pt>
    <dgm:pt modelId="{419CD895-7C7D-4F28-961F-B1182E331799}" type="parTrans" cxnId="{D35710A2-7CAD-490A-B550-F325594CFEFA}">
      <dgm:prSet/>
      <dgm:spPr/>
      <dgm:t>
        <a:bodyPr/>
        <a:lstStyle/>
        <a:p>
          <a:endParaRPr lang="tr-TR"/>
        </a:p>
      </dgm:t>
    </dgm:pt>
    <dgm:pt modelId="{3BE0A7C6-6EE6-4FE1-B538-C5E9DEF08E30}" type="sibTrans" cxnId="{D35710A2-7CAD-490A-B550-F325594CFEFA}">
      <dgm:prSet/>
      <dgm:spPr/>
      <dgm:t>
        <a:bodyPr/>
        <a:lstStyle/>
        <a:p>
          <a:endParaRPr lang="tr-TR"/>
        </a:p>
      </dgm:t>
    </dgm:pt>
    <dgm:pt modelId="{C1698C1D-2A49-420C-9EF2-813324AB8F70}">
      <dgm:prSet phldrT="[Metin]"/>
      <dgm:spPr/>
      <dgm:t>
        <a:bodyPr/>
        <a:lstStyle/>
        <a:p>
          <a:r>
            <a:rPr lang="tr-TR" b="1" dirty="0"/>
            <a:t>P</a:t>
          </a:r>
        </a:p>
      </dgm:t>
    </dgm:pt>
    <dgm:pt modelId="{9FF73601-225C-4905-A309-E939C55C7DFD}" type="parTrans" cxnId="{529320BF-B28C-47A9-B4FC-3EE1A5988589}">
      <dgm:prSet/>
      <dgm:spPr/>
      <dgm:t>
        <a:bodyPr/>
        <a:lstStyle/>
        <a:p>
          <a:endParaRPr lang="tr-TR"/>
        </a:p>
      </dgm:t>
    </dgm:pt>
    <dgm:pt modelId="{A1095972-268F-439B-A1AB-6FE1CB199FDC}" type="sibTrans" cxnId="{529320BF-B28C-47A9-B4FC-3EE1A5988589}">
      <dgm:prSet/>
      <dgm:spPr/>
      <dgm:t>
        <a:bodyPr/>
        <a:lstStyle/>
        <a:p>
          <a:endParaRPr lang="tr-TR"/>
        </a:p>
      </dgm:t>
    </dgm:pt>
    <dgm:pt modelId="{54032702-8145-4BA3-ACBB-7F4F6A05AFDE}">
      <dgm:prSet phldrT="[Metin]"/>
      <dgm:spPr>
        <a:ln w="28575"/>
      </dgm:spPr>
      <dgm:t>
        <a:bodyPr/>
        <a:lstStyle/>
        <a:p>
          <a:r>
            <a:rPr lang="tr-TR" b="1" dirty="0"/>
            <a:t>RİSKLERE BAĞLI OLARAK PLANLAMA</a:t>
          </a:r>
        </a:p>
      </dgm:t>
    </dgm:pt>
    <dgm:pt modelId="{B2E01783-3337-4267-91AB-9EF4F2FEFD91}" type="parTrans" cxnId="{92AE5268-A578-4672-926A-E82BFDBE5F07}">
      <dgm:prSet/>
      <dgm:spPr/>
      <dgm:t>
        <a:bodyPr/>
        <a:lstStyle/>
        <a:p>
          <a:endParaRPr lang="tr-TR"/>
        </a:p>
      </dgm:t>
    </dgm:pt>
    <dgm:pt modelId="{A6F05396-3AE0-45CD-BB27-747C081CAB52}" type="sibTrans" cxnId="{92AE5268-A578-4672-926A-E82BFDBE5F07}">
      <dgm:prSet/>
      <dgm:spPr/>
      <dgm:t>
        <a:bodyPr/>
        <a:lstStyle/>
        <a:p>
          <a:endParaRPr lang="tr-TR"/>
        </a:p>
      </dgm:t>
    </dgm:pt>
    <dgm:pt modelId="{1119F2D2-7225-4856-9B01-01A35F95C9DB}">
      <dgm:prSet phldrT="[Metin]"/>
      <dgm:spPr/>
      <dgm:t>
        <a:bodyPr/>
        <a:lstStyle/>
        <a:p>
          <a:r>
            <a:rPr lang="tr-TR" b="1" dirty="0"/>
            <a:t>U</a:t>
          </a:r>
        </a:p>
      </dgm:t>
    </dgm:pt>
    <dgm:pt modelId="{2F30E71C-6F58-44DC-9077-2D82633E3B8F}" type="parTrans" cxnId="{B59114D1-D16B-4915-A79B-BF6835A3BC3A}">
      <dgm:prSet/>
      <dgm:spPr/>
      <dgm:t>
        <a:bodyPr/>
        <a:lstStyle/>
        <a:p>
          <a:endParaRPr lang="tr-TR"/>
        </a:p>
      </dgm:t>
    </dgm:pt>
    <dgm:pt modelId="{F5A13B03-5D00-45C6-8DE4-4042D19C3736}" type="sibTrans" cxnId="{B59114D1-D16B-4915-A79B-BF6835A3BC3A}">
      <dgm:prSet/>
      <dgm:spPr/>
      <dgm:t>
        <a:bodyPr/>
        <a:lstStyle/>
        <a:p>
          <a:endParaRPr lang="tr-TR"/>
        </a:p>
      </dgm:t>
    </dgm:pt>
    <dgm:pt modelId="{72C94DD1-28EE-407B-81CF-1AD3D0116C36}">
      <dgm:prSet phldrT="[Metin]"/>
      <dgm:spPr>
        <a:ln w="28575"/>
      </dgm:spPr>
      <dgm:t>
        <a:bodyPr/>
        <a:lstStyle/>
        <a:p>
          <a:r>
            <a:rPr lang="tr-TR" b="1" dirty="0"/>
            <a:t>PROSESLERİN GERÇEKLEŞTİRİLMESİ</a:t>
          </a:r>
        </a:p>
      </dgm:t>
    </dgm:pt>
    <dgm:pt modelId="{6055C1A6-EBF6-4C69-9ACE-1452B9838CF0}" type="parTrans" cxnId="{126E45D7-29AE-4867-9035-73BB4F76B217}">
      <dgm:prSet/>
      <dgm:spPr/>
      <dgm:t>
        <a:bodyPr/>
        <a:lstStyle/>
        <a:p>
          <a:endParaRPr lang="tr-TR"/>
        </a:p>
      </dgm:t>
    </dgm:pt>
    <dgm:pt modelId="{44277D67-3695-4CFF-935E-15CEAE2B74AF}" type="sibTrans" cxnId="{126E45D7-29AE-4867-9035-73BB4F76B217}">
      <dgm:prSet/>
      <dgm:spPr/>
      <dgm:t>
        <a:bodyPr/>
        <a:lstStyle/>
        <a:p>
          <a:endParaRPr lang="tr-TR"/>
        </a:p>
      </dgm:t>
    </dgm:pt>
    <dgm:pt modelId="{AF1519C2-01F1-4FF6-9081-753C9AA563DA}">
      <dgm:prSet phldrT="[Metin]"/>
      <dgm:spPr/>
      <dgm:t>
        <a:bodyPr/>
        <a:lstStyle/>
        <a:p>
          <a:r>
            <a:rPr lang="tr-TR" b="1" dirty="0"/>
            <a:t>K</a:t>
          </a:r>
        </a:p>
      </dgm:t>
    </dgm:pt>
    <dgm:pt modelId="{8CBC16C4-B90F-4FF9-9380-5BFFB2C6BD1C}" type="parTrans" cxnId="{F16D86E1-675E-4282-93D6-FBAEBAB13593}">
      <dgm:prSet/>
      <dgm:spPr/>
      <dgm:t>
        <a:bodyPr/>
        <a:lstStyle/>
        <a:p>
          <a:endParaRPr lang="tr-TR"/>
        </a:p>
      </dgm:t>
    </dgm:pt>
    <dgm:pt modelId="{1DFCA5C5-A757-4B33-920E-4014AEC14D7F}" type="sibTrans" cxnId="{F16D86E1-675E-4282-93D6-FBAEBAB13593}">
      <dgm:prSet/>
      <dgm:spPr/>
      <dgm:t>
        <a:bodyPr/>
        <a:lstStyle/>
        <a:p>
          <a:endParaRPr lang="tr-TR"/>
        </a:p>
      </dgm:t>
    </dgm:pt>
    <dgm:pt modelId="{D47D38A0-611B-4D6E-85C9-AEDCD6FFBD9B}">
      <dgm:prSet phldrT="[Metin]"/>
      <dgm:spPr>
        <a:ln w="28575"/>
      </dgm:spPr>
      <dgm:t>
        <a:bodyPr/>
        <a:lstStyle/>
        <a:p>
          <a:r>
            <a:rPr lang="tr-TR" b="1" dirty="0"/>
            <a:t>PERFORMANSI İZLE/ÖLÇ</a:t>
          </a:r>
        </a:p>
      </dgm:t>
    </dgm:pt>
    <dgm:pt modelId="{9F68ED61-DB4F-4225-A7D4-47ABF59C98CD}" type="parTrans" cxnId="{03D5F98A-F699-4D09-9246-93FDB4E40720}">
      <dgm:prSet/>
      <dgm:spPr/>
      <dgm:t>
        <a:bodyPr/>
        <a:lstStyle/>
        <a:p>
          <a:endParaRPr lang="tr-TR"/>
        </a:p>
      </dgm:t>
    </dgm:pt>
    <dgm:pt modelId="{7034B184-39EB-49A2-963C-8A85EFD6AABD}" type="sibTrans" cxnId="{03D5F98A-F699-4D09-9246-93FDB4E40720}">
      <dgm:prSet/>
      <dgm:spPr/>
      <dgm:t>
        <a:bodyPr/>
        <a:lstStyle/>
        <a:p>
          <a:endParaRPr lang="tr-TR"/>
        </a:p>
      </dgm:t>
    </dgm:pt>
    <dgm:pt modelId="{9A8404E9-0BCA-4623-ACB4-94974833E4C9}" type="pres">
      <dgm:prSet presAssocID="{5C605366-F319-4EB3-B2D5-91B9298E5B7B}" presName="cycleMatrixDiagram" presStyleCnt="0">
        <dgm:presLayoutVars>
          <dgm:chMax val="1"/>
          <dgm:dir/>
          <dgm:animLvl val="lvl"/>
          <dgm:resizeHandles val="exact"/>
        </dgm:presLayoutVars>
      </dgm:prSet>
      <dgm:spPr/>
      <dgm:t>
        <a:bodyPr/>
        <a:lstStyle/>
        <a:p>
          <a:endParaRPr lang="tr-TR"/>
        </a:p>
      </dgm:t>
    </dgm:pt>
    <dgm:pt modelId="{9678081E-98D9-4E17-B3E2-968889B278F6}" type="pres">
      <dgm:prSet presAssocID="{5C605366-F319-4EB3-B2D5-91B9298E5B7B}" presName="children" presStyleCnt="0"/>
      <dgm:spPr/>
    </dgm:pt>
    <dgm:pt modelId="{22E38FF5-34F7-429E-9895-D595F88CAE9B}" type="pres">
      <dgm:prSet presAssocID="{5C605366-F319-4EB3-B2D5-91B9298E5B7B}" presName="child1group" presStyleCnt="0"/>
      <dgm:spPr/>
    </dgm:pt>
    <dgm:pt modelId="{0C3FD573-5818-41DE-B4BC-831EF8A017B1}" type="pres">
      <dgm:prSet presAssocID="{5C605366-F319-4EB3-B2D5-91B9298E5B7B}" presName="child1" presStyleLbl="bgAcc1" presStyleIdx="0" presStyleCnt="4"/>
      <dgm:spPr/>
      <dgm:t>
        <a:bodyPr/>
        <a:lstStyle/>
        <a:p>
          <a:endParaRPr lang="tr-TR"/>
        </a:p>
      </dgm:t>
    </dgm:pt>
    <dgm:pt modelId="{19E3DAB3-1A9E-4578-9B94-00494EF72D00}" type="pres">
      <dgm:prSet presAssocID="{5C605366-F319-4EB3-B2D5-91B9298E5B7B}" presName="child1Text" presStyleLbl="bgAcc1" presStyleIdx="0" presStyleCnt="4">
        <dgm:presLayoutVars>
          <dgm:bulletEnabled val="1"/>
        </dgm:presLayoutVars>
      </dgm:prSet>
      <dgm:spPr/>
      <dgm:t>
        <a:bodyPr/>
        <a:lstStyle/>
        <a:p>
          <a:endParaRPr lang="tr-TR"/>
        </a:p>
      </dgm:t>
    </dgm:pt>
    <dgm:pt modelId="{D8DB524B-1258-4B7E-A8E2-B3C1FDBF6DED}" type="pres">
      <dgm:prSet presAssocID="{5C605366-F319-4EB3-B2D5-91B9298E5B7B}" presName="child2group" presStyleCnt="0"/>
      <dgm:spPr/>
    </dgm:pt>
    <dgm:pt modelId="{A7D127AD-7F67-4437-8058-22F49A21C310}" type="pres">
      <dgm:prSet presAssocID="{5C605366-F319-4EB3-B2D5-91B9298E5B7B}" presName="child2" presStyleLbl="bgAcc1" presStyleIdx="1" presStyleCnt="4"/>
      <dgm:spPr/>
      <dgm:t>
        <a:bodyPr/>
        <a:lstStyle/>
        <a:p>
          <a:endParaRPr lang="tr-TR"/>
        </a:p>
      </dgm:t>
    </dgm:pt>
    <dgm:pt modelId="{068FDA73-5C8D-401B-9B3B-A0DE0A8C654A}" type="pres">
      <dgm:prSet presAssocID="{5C605366-F319-4EB3-B2D5-91B9298E5B7B}" presName="child2Text" presStyleLbl="bgAcc1" presStyleIdx="1" presStyleCnt="4">
        <dgm:presLayoutVars>
          <dgm:bulletEnabled val="1"/>
        </dgm:presLayoutVars>
      </dgm:prSet>
      <dgm:spPr/>
      <dgm:t>
        <a:bodyPr/>
        <a:lstStyle/>
        <a:p>
          <a:endParaRPr lang="tr-TR"/>
        </a:p>
      </dgm:t>
    </dgm:pt>
    <dgm:pt modelId="{40081D3F-8186-406A-B367-C3B5B10E8F17}" type="pres">
      <dgm:prSet presAssocID="{5C605366-F319-4EB3-B2D5-91B9298E5B7B}" presName="child3group" presStyleCnt="0"/>
      <dgm:spPr/>
    </dgm:pt>
    <dgm:pt modelId="{FCEFC462-995D-4D96-90B6-17A689B97A3B}" type="pres">
      <dgm:prSet presAssocID="{5C605366-F319-4EB3-B2D5-91B9298E5B7B}" presName="child3" presStyleLbl="bgAcc1" presStyleIdx="2" presStyleCnt="4"/>
      <dgm:spPr/>
      <dgm:t>
        <a:bodyPr/>
        <a:lstStyle/>
        <a:p>
          <a:endParaRPr lang="tr-TR"/>
        </a:p>
      </dgm:t>
    </dgm:pt>
    <dgm:pt modelId="{9118EE79-C422-4DEA-8606-0E3F3B726D68}" type="pres">
      <dgm:prSet presAssocID="{5C605366-F319-4EB3-B2D5-91B9298E5B7B}" presName="child3Text" presStyleLbl="bgAcc1" presStyleIdx="2" presStyleCnt="4">
        <dgm:presLayoutVars>
          <dgm:bulletEnabled val="1"/>
        </dgm:presLayoutVars>
      </dgm:prSet>
      <dgm:spPr/>
      <dgm:t>
        <a:bodyPr/>
        <a:lstStyle/>
        <a:p>
          <a:endParaRPr lang="tr-TR"/>
        </a:p>
      </dgm:t>
    </dgm:pt>
    <dgm:pt modelId="{E8B4228C-501C-4D09-B65B-388126613ADE}" type="pres">
      <dgm:prSet presAssocID="{5C605366-F319-4EB3-B2D5-91B9298E5B7B}" presName="child4group" presStyleCnt="0"/>
      <dgm:spPr/>
    </dgm:pt>
    <dgm:pt modelId="{18A949DB-BD3A-4391-B07D-05E9CCD93C86}" type="pres">
      <dgm:prSet presAssocID="{5C605366-F319-4EB3-B2D5-91B9298E5B7B}" presName="child4" presStyleLbl="bgAcc1" presStyleIdx="3" presStyleCnt="4"/>
      <dgm:spPr/>
      <dgm:t>
        <a:bodyPr/>
        <a:lstStyle/>
        <a:p>
          <a:endParaRPr lang="tr-TR"/>
        </a:p>
      </dgm:t>
    </dgm:pt>
    <dgm:pt modelId="{84CD397F-4AA1-44FE-A89A-1701C3CED4E1}" type="pres">
      <dgm:prSet presAssocID="{5C605366-F319-4EB3-B2D5-91B9298E5B7B}" presName="child4Text" presStyleLbl="bgAcc1" presStyleIdx="3" presStyleCnt="4">
        <dgm:presLayoutVars>
          <dgm:bulletEnabled val="1"/>
        </dgm:presLayoutVars>
      </dgm:prSet>
      <dgm:spPr/>
      <dgm:t>
        <a:bodyPr/>
        <a:lstStyle/>
        <a:p>
          <a:endParaRPr lang="tr-TR"/>
        </a:p>
      </dgm:t>
    </dgm:pt>
    <dgm:pt modelId="{882BF01F-6A5C-4B57-A0E6-D7828ED51F7B}" type="pres">
      <dgm:prSet presAssocID="{5C605366-F319-4EB3-B2D5-91B9298E5B7B}" presName="childPlaceholder" presStyleCnt="0"/>
      <dgm:spPr/>
    </dgm:pt>
    <dgm:pt modelId="{6368EB5F-EFE9-48C5-A84C-4CAA998EA115}" type="pres">
      <dgm:prSet presAssocID="{5C605366-F319-4EB3-B2D5-91B9298E5B7B}" presName="circle" presStyleCnt="0"/>
      <dgm:spPr/>
    </dgm:pt>
    <dgm:pt modelId="{F7B278FB-E8DD-428E-84C9-124E5542FFC5}" type="pres">
      <dgm:prSet presAssocID="{5C605366-F319-4EB3-B2D5-91B9298E5B7B}" presName="quadrant1" presStyleLbl="node1" presStyleIdx="0" presStyleCnt="4">
        <dgm:presLayoutVars>
          <dgm:chMax val="1"/>
          <dgm:bulletEnabled val="1"/>
        </dgm:presLayoutVars>
      </dgm:prSet>
      <dgm:spPr/>
      <dgm:t>
        <a:bodyPr/>
        <a:lstStyle/>
        <a:p>
          <a:endParaRPr lang="tr-TR"/>
        </a:p>
      </dgm:t>
    </dgm:pt>
    <dgm:pt modelId="{3AE94347-0105-4278-878A-E230C4B63236}" type="pres">
      <dgm:prSet presAssocID="{5C605366-F319-4EB3-B2D5-91B9298E5B7B}" presName="quadrant2" presStyleLbl="node1" presStyleIdx="1" presStyleCnt="4">
        <dgm:presLayoutVars>
          <dgm:chMax val="1"/>
          <dgm:bulletEnabled val="1"/>
        </dgm:presLayoutVars>
      </dgm:prSet>
      <dgm:spPr/>
      <dgm:t>
        <a:bodyPr/>
        <a:lstStyle/>
        <a:p>
          <a:endParaRPr lang="tr-TR"/>
        </a:p>
      </dgm:t>
    </dgm:pt>
    <dgm:pt modelId="{D7DAAB27-8977-43E8-8D94-575DC3F55741}" type="pres">
      <dgm:prSet presAssocID="{5C605366-F319-4EB3-B2D5-91B9298E5B7B}" presName="quadrant3" presStyleLbl="node1" presStyleIdx="2" presStyleCnt="4">
        <dgm:presLayoutVars>
          <dgm:chMax val="1"/>
          <dgm:bulletEnabled val="1"/>
        </dgm:presLayoutVars>
      </dgm:prSet>
      <dgm:spPr/>
      <dgm:t>
        <a:bodyPr/>
        <a:lstStyle/>
        <a:p>
          <a:endParaRPr lang="tr-TR"/>
        </a:p>
      </dgm:t>
    </dgm:pt>
    <dgm:pt modelId="{5E7159C0-9D57-4559-8DDA-34F4BE43F784}" type="pres">
      <dgm:prSet presAssocID="{5C605366-F319-4EB3-B2D5-91B9298E5B7B}" presName="quadrant4" presStyleLbl="node1" presStyleIdx="3" presStyleCnt="4">
        <dgm:presLayoutVars>
          <dgm:chMax val="1"/>
          <dgm:bulletEnabled val="1"/>
        </dgm:presLayoutVars>
      </dgm:prSet>
      <dgm:spPr/>
      <dgm:t>
        <a:bodyPr/>
        <a:lstStyle/>
        <a:p>
          <a:endParaRPr lang="tr-TR"/>
        </a:p>
      </dgm:t>
    </dgm:pt>
    <dgm:pt modelId="{18F73433-A74B-4C6C-AE10-95311D15DA81}" type="pres">
      <dgm:prSet presAssocID="{5C605366-F319-4EB3-B2D5-91B9298E5B7B}" presName="quadrantPlaceholder" presStyleCnt="0"/>
      <dgm:spPr/>
    </dgm:pt>
    <dgm:pt modelId="{D03391EE-7622-4BA2-9403-45A90CD4ABBB}" type="pres">
      <dgm:prSet presAssocID="{5C605366-F319-4EB3-B2D5-91B9298E5B7B}" presName="center1" presStyleLbl="fgShp" presStyleIdx="0" presStyleCnt="2"/>
      <dgm:spPr/>
    </dgm:pt>
    <dgm:pt modelId="{D84D51BC-FB0C-4DCE-86B9-E4361F08B591}" type="pres">
      <dgm:prSet presAssocID="{5C605366-F319-4EB3-B2D5-91B9298E5B7B}" presName="center2" presStyleLbl="fgShp" presStyleIdx="1" presStyleCnt="2"/>
      <dgm:spPr/>
    </dgm:pt>
  </dgm:ptLst>
  <dgm:cxnLst>
    <dgm:cxn modelId="{74E83110-BFF3-4DB9-A325-F2427DD7373B}" srcId="{5C605366-F319-4EB3-B2D5-91B9298E5B7B}" destId="{2F2B8350-AEBF-4B6A-936B-83A73E8E9A59}" srcOrd="0" destOrd="0" parTransId="{935E6393-ADE1-413C-BD72-928BCD702737}" sibTransId="{1A7EA12F-AABC-4A34-83D9-6A2E2651FB86}"/>
    <dgm:cxn modelId="{7602DADB-F194-4996-AA84-2914BFA6D889}" type="presOf" srcId="{72C94DD1-28EE-407B-81CF-1AD3D0116C36}" destId="{FCEFC462-995D-4D96-90B6-17A689B97A3B}" srcOrd="0" destOrd="0" presId="urn:microsoft.com/office/officeart/2005/8/layout/cycle4"/>
    <dgm:cxn modelId="{CA5843A1-DD19-470B-AAC2-EFFFC8AA04A9}" type="presOf" srcId="{D47D38A0-611B-4D6E-85C9-AEDCD6FFBD9B}" destId="{18A949DB-BD3A-4391-B07D-05E9CCD93C86}" srcOrd="0" destOrd="0" presId="urn:microsoft.com/office/officeart/2005/8/layout/cycle4"/>
    <dgm:cxn modelId="{F16D86E1-675E-4282-93D6-FBAEBAB13593}" srcId="{5C605366-F319-4EB3-B2D5-91B9298E5B7B}" destId="{AF1519C2-01F1-4FF6-9081-753C9AA563DA}" srcOrd="3" destOrd="0" parTransId="{8CBC16C4-B90F-4FF9-9380-5BFFB2C6BD1C}" sibTransId="{1DFCA5C5-A757-4B33-920E-4014AEC14D7F}"/>
    <dgm:cxn modelId="{3DF9772E-E704-4557-9516-FCDDA595B186}" type="presOf" srcId="{2F2B8350-AEBF-4B6A-936B-83A73E8E9A59}" destId="{F7B278FB-E8DD-428E-84C9-124E5542FFC5}" srcOrd="0" destOrd="0" presId="urn:microsoft.com/office/officeart/2005/8/layout/cycle4"/>
    <dgm:cxn modelId="{529320BF-B28C-47A9-B4FC-3EE1A5988589}" srcId="{5C605366-F319-4EB3-B2D5-91B9298E5B7B}" destId="{C1698C1D-2A49-420C-9EF2-813324AB8F70}" srcOrd="1" destOrd="0" parTransId="{9FF73601-225C-4905-A309-E939C55C7DFD}" sibTransId="{A1095972-268F-439B-A1AB-6FE1CB199FDC}"/>
    <dgm:cxn modelId="{7D256780-95E0-49C8-BD80-61CD6666741F}" type="presOf" srcId="{1119F2D2-7225-4856-9B01-01A35F95C9DB}" destId="{D7DAAB27-8977-43E8-8D94-575DC3F55741}" srcOrd="0" destOrd="0" presId="urn:microsoft.com/office/officeart/2005/8/layout/cycle4"/>
    <dgm:cxn modelId="{5B87FFA1-6B29-47A6-AAA5-27EEBA28686B}" type="presOf" srcId="{54032702-8145-4BA3-ACBB-7F4F6A05AFDE}" destId="{068FDA73-5C8D-401B-9B3B-A0DE0A8C654A}" srcOrd="1" destOrd="0" presId="urn:microsoft.com/office/officeart/2005/8/layout/cycle4"/>
    <dgm:cxn modelId="{1EBF275E-A082-47ED-AE73-7E8FAEC2E53B}" type="presOf" srcId="{5C605366-F319-4EB3-B2D5-91B9298E5B7B}" destId="{9A8404E9-0BCA-4623-ACB4-94974833E4C9}" srcOrd="0" destOrd="0" presId="urn:microsoft.com/office/officeart/2005/8/layout/cycle4"/>
    <dgm:cxn modelId="{2ADBE824-948F-46C9-BDE9-3DBD1C171869}" type="presOf" srcId="{8E6A2F21-6896-410E-BE3D-C8B557905D55}" destId="{19E3DAB3-1A9E-4578-9B94-00494EF72D00}" srcOrd="1" destOrd="0" presId="urn:microsoft.com/office/officeart/2005/8/layout/cycle4"/>
    <dgm:cxn modelId="{4014DD28-37B6-4958-8181-58DDBB86B58D}" type="presOf" srcId="{C1698C1D-2A49-420C-9EF2-813324AB8F70}" destId="{3AE94347-0105-4278-878A-E230C4B63236}" srcOrd="0" destOrd="0" presId="urn:microsoft.com/office/officeart/2005/8/layout/cycle4"/>
    <dgm:cxn modelId="{92AE5268-A578-4672-926A-E82BFDBE5F07}" srcId="{C1698C1D-2A49-420C-9EF2-813324AB8F70}" destId="{54032702-8145-4BA3-ACBB-7F4F6A05AFDE}" srcOrd="0" destOrd="0" parTransId="{B2E01783-3337-4267-91AB-9EF4F2FEFD91}" sibTransId="{A6F05396-3AE0-45CD-BB27-747C081CAB52}"/>
    <dgm:cxn modelId="{9DA25B82-580D-4369-8A25-4A28DA46A4C1}" type="presOf" srcId="{8E6A2F21-6896-410E-BE3D-C8B557905D55}" destId="{0C3FD573-5818-41DE-B4BC-831EF8A017B1}" srcOrd="0" destOrd="0" presId="urn:microsoft.com/office/officeart/2005/8/layout/cycle4"/>
    <dgm:cxn modelId="{126E45D7-29AE-4867-9035-73BB4F76B217}" srcId="{1119F2D2-7225-4856-9B01-01A35F95C9DB}" destId="{72C94DD1-28EE-407B-81CF-1AD3D0116C36}" srcOrd="0" destOrd="0" parTransId="{6055C1A6-EBF6-4C69-9ACE-1452B9838CF0}" sibTransId="{44277D67-3695-4CFF-935E-15CEAE2B74AF}"/>
    <dgm:cxn modelId="{2F2212DD-04EE-4409-BE5F-63357B6EEAFC}" type="presOf" srcId="{72C94DD1-28EE-407B-81CF-1AD3D0116C36}" destId="{9118EE79-C422-4DEA-8606-0E3F3B726D68}" srcOrd="1" destOrd="0" presId="urn:microsoft.com/office/officeart/2005/8/layout/cycle4"/>
    <dgm:cxn modelId="{B59114D1-D16B-4915-A79B-BF6835A3BC3A}" srcId="{5C605366-F319-4EB3-B2D5-91B9298E5B7B}" destId="{1119F2D2-7225-4856-9B01-01A35F95C9DB}" srcOrd="2" destOrd="0" parTransId="{2F30E71C-6F58-44DC-9077-2D82633E3B8F}" sibTransId="{F5A13B03-5D00-45C6-8DE4-4042D19C3736}"/>
    <dgm:cxn modelId="{C488CA82-F538-4F7F-9D45-1D7915B1AED2}" type="presOf" srcId="{D47D38A0-611B-4D6E-85C9-AEDCD6FFBD9B}" destId="{84CD397F-4AA1-44FE-A89A-1701C3CED4E1}" srcOrd="1" destOrd="0" presId="urn:microsoft.com/office/officeart/2005/8/layout/cycle4"/>
    <dgm:cxn modelId="{D35710A2-7CAD-490A-B550-F325594CFEFA}" srcId="{2F2B8350-AEBF-4B6A-936B-83A73E8E9A59}" destId="{8E6A2F21-6896-410E-BE3D-C8B557905D55}" srcOrd="0" destOrd="0" parTransId="{419CD895-7C7D-4F28-961F-B1182E331799}" sibTransId="{3BE0A7C6-6EE6-4FE1-B538-C5E9DEF08E30}"/>
    <dgm:cxn modelId="{03D5F98A-F699-4D09-9246-93FDB4E40720}" srcId="{AF1519C2-01F1-4FF6-9081-753C9AA563DA}" destId="{D47D38A0-611B-4D6E-85C9-AEDCD6FFBD9B}" srcOrd="0" destOrd="0" parTransId="{9F68ED61-DB4F-4225-A7D4-47ABF59C98CD}" sibTransId="{7034B184-39EB-49A2-963C-8A85EFD6AABD}"/>
    <dgm:cxn modelId="{C93FFF63-A411-4056-873C-5B7264568554}" type="presOf" srcId="{AF1519C2-01F1-4FF6-9081-753C9AA563DA}" destId="{5E7159C0-9D57-4559-8DDA-34F4BE43F784}" srcOrd="0" destOrd="0" presId="urn:microsoft.com/office/officeart/2005/8/layout/cycle4"/>
    <dgm:cxn modelId="{BCC6D492-724D-4CD5-A3A7-359957E6DF81}" type="presOf" srcId="{54032702-8145-4BA3-ACBB-7F4F6A05AFDE}" destId="{A7D127AD-7F67-4437-8058-22F49A21C310}" srcOrd="0" destOrd="0" presId="urn:microsoft.com/office/officeart/2005/8/layout/cycle4"/>
    <dgm:cxn modelId="{00E19873-CED9-42E2-B593-86CE14613FDD}" type="presParOf" srcId="{9A8404E9-0BCA-4623-ACB4-94974833E4C9}" destId="{9678081E-98D9-4E17-B3E2-968889B278F6}" srcOrd="0" destOrd="0" presId="urn:microsoft.com/office/officeart/2005/8/layout/cycle4"/>
    <dgm:cxn modelId="{4A01BDA9-1BFB-4F52-B67C-781B74276347}" type="presParOf" srcId="{9678081E-98D9-4E17-B3E2-968889B278F6}" destId="{22E38FF5-34F7-429E-9895-D595F88CAE9B}" srcOrd="0" destOrd="0" presId="urn:microsoft.com/office/officeart/2005/8/layout/cycle4"/>
    <dgm:cxn modelId="{37BD1403-3743-4D77-9DCB-1819022D0B72}" type="presParOf" srcId="{22E38FF5-34F7-429E-9895-D595F88CAE9B}" destId="{0C3FD573-5818-41DE-B4BC-831EF8A017B1}" srcOrd="0" destOrd="0" presId="urn:microsoft.com/office/officeart/2005/8/layout/cycle4"/>
    <dgm:cxn modelId="{F73C78EB-84C4-48A1-AE70-C65222E5D09C}" type="presParOf" srcId="{22E38FF5-34F7-429E-9895-D595F88CAE9B}" destId="{19E3DAB3-1A9E-4578-9B94-00494EF72D00}" srcOrd="1" destOrd="0" presId="urn:microsoft.com/office/officeart/2005/8/layout/cycle4"/>
    <dgm:cxn modelId="{2052C4A3-03AF-4B96-AFEB-5171744A75FC}" type="presParOf" srcId="{9678081E-98D9-4E17-B3E2-968889B278F6}" destId="{D8DB524B-1258-4B7E-A8E2-B3C1FDBF6DED}" srcOrd="1" destOrd="0" presId="urn:microsoft.com/office/officeart/2005/8/layout/cycle4"/>
    <dgm:cxn modelId="{F6E0AA30-6384-4CEE-B19E-B163F945BE8F}" type="presParOf" srcId="{D8DB524B-1258-4B7E-A8E2-B3C1FDBF6DED}" destId="{A7D127AD-7F67-4437-8058-22F49A21C310}" srcOrd="0" destOrd="0" presId="urn:microsoft.com/office/officeart/2005/8/layout/cycle4"/>
    <dgm:cxn modelId="{8C688ADF-CC81-4E81-86CA-B0FA66D49D99}" type="presParOf" srcId="{D8DB524B-1258-4B7E-A8E2-B3C1FDBF6DED}" destId="{068FDA73-5C8D-401B-9B3B-A0DE0A8C654A}" srcOrd="1" destOrd="0" presId="urn:microsoft.com/office/officeart/2005/8/layout/cycle4"/>
    <dgm:cxn modelId="{959FE1FB-F2AB-42B2-B7BD-95A33B3F31B4}" type="presParOf" srcId="{9678081E-98D9-4E17-B3E2-968889B278F6}" destId="{40081D3F-8186-406A-B367-C3B5B10E8F17}" srcOrd="2" destOrd="0" presId="urn:microsoft.com/office/officeart/2005/8/layout/cycle4"/>
    <dgm:cxn modelId="{82D4AD72-F8DD-4644-B2B2-2A7A09906286}" type="presParOf" srcId="{40081D3F-8186-406A-B367-C3B5B10E8F17}" destId="{FCEFC462-995D-4D96-90B6-17A689B97A3B}" srcOrd="0" destOrd="0" presId="urn:microsoft.com/office/officeart/2005/8/layout/cycle4"/>
    <dgm:cxn modelId="{24DC0E7E-223B-4349-9BC8-3640DC6103DC}" type="presParOf" srcId="{40081D3F-8186-406A-B367-C3B5B10E8F17}" destId="{9118EE79-C422-4DEA-8606-0E3F3B726D68}" srcOrd="1" destOrd="0" presId="urn:microsoft.com/office/officeart/2005/8/layout/cycle4"/>
    <dgm:cxn modelId="{CFE3E466-1E77-46A7-AC5C-AB72792EDC0C}" type="presParOf" srcId="{9678081E-98D9-4E17-B3E2-968889B278F6}" destId="{E8B4228C-501C-4D09-B65B-388126613ADE}" srcOrd="3" destOrd="0" presId="urn:microsoft.com/office/officeart/2005/8/layout/cycle4"/>
    <dgm:cxn modelId="{5B6CC8CE-8ADA-448A-A1BF-A683A6C891F5}" type="presParOf" srcId="{E8B4228C-501C-4D09-B65B-388126613ADE}" destId="{18A949DB-BD3A-4391-B07D-05E9CCD93C86}" srcOrd="0" destOrd="0" presId="urn:microsoft.com/office/officeart/2005/8/layout/cycle4"/>
    <dgm:cxn modelId="{A73FD46F-34FB-4BA9-BF8A-FC6B57AD0F41}" type="presParOf" srcId="{E8B4228C-501C-4D09-B65B-388126613ADE}" destId="{84CD397F-4AA1-44FE-A89A-1701C3CED4E1}" srcOrd="1" destOrd="0" presId="urn:microsoft.com/office/officeart/2005/8/layout/cycle4"/>
    <dgm:cxn modelId="{33289C93-03BB-4771-B5AA-2652CA66E86A}" type="presParOf" srcId="{9678081E-98D9-4E17-B3E2-968889B278F6}" destId="{882BF01F-6A5C-4B57-A0E6-D7828ED51F7B}" srcOrd="4" destOrd="0" presId="urn:microsoft.com/office/officeart/2005/8/layout/cycle4"/>
    <dgm:cxn modelId="{647AF8E9-3A46-44FE-B839-C22D81465C6A}" type="presParOf" srcId="{9A8404E9-0BCA-4623-ACB4-94974833E4C9}" destId="{6368EB5F-EFE9-48C5-A84C-4CAA998EA115}" srcOrd="1" destOrd="0" presId="urn:microsoft.com/office/officeart/2005/8/layout/cycle4"/>
    <dgm:cxn modelId="{52A6A667-558F-4567-9E8D-1AB595DE92F6}" type="presParOf" srcId="{6368EB5F-EFE9-48C5-A84C-4CAA998EA115}" destId="{F7B278FB-E8DD-428E-84C9-124E5542FFC5}" srcOrd="0" destOrd="0" presId="urn:microsoft.com/office/officeart/2005/8/layout/cycle4"/>
    <dgm:cxn modelId="{0CC18407-30EF-4117-BE60-06E6C91CFEC0}" type="presParOf" srcId="{6368EB5F-EFE9-48C5-A84C-4CAA998EA115}" destId="{3AE94347-0105-4278-878A-E230C4B63236}" srcOrd="1" destOrd="0" presId="urn:microsoft.com/office/officeart/2005/8/layout/cycle4"/>
    <dgm:cxn modelId="{DBA669CF-EB66-4E7C-A2ED-6426D1F10B1F}" type="presParOf" srcId="{6368EB5F-EFE9-48C5-A84C-4CAA998EA115}" destId="{D7DAAB27-8977-43E8-8D94-575DC3F55741}" srcOrd="2" destOrd="0" presId="urn:microsoft.com/office/officeart/2005/8/layout/cycle4"/>
    <dgm:cxn modelId="{231A7D15-5158-4FA2-B4C4-B9DBDB515F82}" type="presParOf" srcId="{6368EB5F-EFE9-48C5-A84C-4CAA998EA115}" destId="{5E7159C0-9D57-4559-8DDA-34F4BE43F784}" srcOrd="3" destOrd="0" presId="urn:microsoft.com/office/officeart/2005/8/layout/cycle4"/>
    <dgm:cxn modelId="{B94217D2-D457-416F-B926-AD72EC83AE48}" type="presParOf" srcId="{6368EB5F-EFE9-48C5-A84C-4CAA998EA115}" destId="{18F73433-A74B-4C6C-AE10-95311D15DA81}" srcOrd="4" destOrd="0" presId="urn:microsoft.com/office/officeart/2005/8/layout/cycle4"/>
    <dgm:cxn modelId="{CADAC092-6E02-40E6-9D16-FF264E793B8D}" type="presParOf" srcId="{9A8404E9-0BCA-4623-ACB4-94974833E4C9}" destId="{D03391EE-7622-4BA2-9403-45A90CD4ABBB}" srcOrd="2" destOrd="0" presId="urn:microsoft.com/office/officeart/2005/8/layout/cycle4"/>
    <dgm:cxn modelId="{0013A475-5EEF-44BE-B0EE-2487E3289629}" type="presParOf" srcId="{9A8404E9-0BCA-4623-ACB4-94974833E4C9}" destId="{D84D51BC-FB0C-4DCE-86B9-E4361F08B591}"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481D0E-5BDB-4C30-88FF-5E63255E79AC}" type="doc">
      <dgm:prSet loTypeId="urn:microsoft.com/office/officeart/2005/8/layout/venn2" loCatId="relationship" qsTypeId="urn:microsoft.com/office/officeart/2005/8/quickstyle/3d2#1" qsCatId="3D" csTypeId="urn:microsoft.com/office/officeart/2005/8/colors/colorful5" csCatId="colorful" phldr="1"/>
      <dgm:spPr/>
      <dgm:t>
        <a:bodyPr/>
        <a:lstStyle/>
        <a:p>
          <a:endParaRPr lang="tr-TR"/>
        </a:p>
      </dgm:t>
    </dgm:pt>
    <dgm:pt modelId="{71BE494D-7E8C-4E4A-9D2D-CBDBFDBE311B}">
      <dgm:prSet phldrT="[Metin]" custT="1"/>
      <dgm:spPr/>
      <dgm:t>
        <a:bodyPr/>
        <a:lstStyle/>
        <a:p>
          <a:r>
            <a:rPr lang="tr-TR" sz="1600" b="1" dirty="0"/>
            <a:t>VERİ</a:t>
          </a:r>
        </a:p>
      </dgm:t>
    </dgm:pt>
    <dgm:pt modelId="{F4F5F5DF-9CE2-42B9-95E1-5B7C301DEE5D}" type="parTrans" cxnId="{B4761090-2A1B-48DA-A688-36DA83644A63}">
      <dgm:prSet/>
      <dgm:spPr/>
      <dgm:t>
        <a:bodyPr/>
        <a:lstStyle/>
        <a:p>
          <a:endParaRPr lang="tr-TR"/>
        </a:p>
      </dgm:t>
    </dgm:pt>
    <dgm:pt modelId="{A01B2608-D474-4DB7-BB8D-A1A0A4836064}" type="sibTrans" cxnId="{B4761090-2A1B-48DA-A688-36DA83644A63}">
      <dgm:prSet/>
      <dgm:spPr/>
      <dgm:t>
        <a:bodyPr/>
        <a:lstStyle/>
        <a:p>
          <a:endParaRPr lang="tr-TR"/>
        </a:p>
      </dgm:t>
    </dgm:pt>
    <dgm:pt modelId="{208D090B-E420-459C-A56A-897073E45BB6}">
      <dgm:prSet phldrT="[Metin]" custT="1"/>
      <dgm:spPr/>
      <dgm:t>
        <a:bodyPr/>
        <a:lstStyle/>
        <a:p>
          <a:r>
            <a:rPr lang="en-GB" sz="1600" b="1" dirty="0" err="1"/>
            <a:t>BİLGİ</a:t>
          </a:r>
          <a:endParaRPr lang="tr-TR" sz="1200" b="1" dirty="0"/>
        </a:p>
      </dgm:t>
    </dgm:pt>
    <dgm:pt modelId="{2711C295-2228-4546-8867-E3A0660C0CDC}" type="parTrans" cxnId="{93900A9F-56D9-4842-A423-B17129DC402D}">
      <dgm:prSet/>
      <dgm:spPr/>
      <dgm:t>
        <a:bodyPr/>
        <a:lstStyle/>
        <a:p>
          <a:endParaRPr lang="tr-TR"/>
        </a:p>
      </dgm:t>
    </dgm:pt>
    <dgm:pt modelId="{C09EC14A-3993-41A7-8356-2F3CC8AB5457}" type="sibTrans" cxnId="{93900A9F-56D9-4842-A423-B17129DC402D}">
      <dgm:prSet/>
      <dgm:spPr/>
      <dgm:t>
        <a:bodyPr/>
        <a:lstStyle/>
        <a:p>
          <a:endParaRPr lang="tr-TR"/>
        </a:p>
      </dgm:t>
    </dgm:pt>
    <dgm:pt modelId="{4EDC00CF-A47F-4D00-AD19-B26AC8C22087}">
      <dgm:prSet phldrT="[Metin]" custT="1"/>
      <dgm:spPr/>
      <dgm:t>
        <a:bodyPr/>
        <a:lstStyle/>
        <a:p>
          <a:r>
            <a:rPr lang="tr-TR" sz="1200" b="1" dirty="0"/>
            <a:t>BİLGİ BİRİKİMİ</a:t>
          </a:r>
        </a:p>
      </dgm:t>
    </dgm:pt>
    <dgm:pt modelId="{3F6B322A-3074-417D-8598-2FC2EB9F5347}" type="parTrans" cxnId="{F2C14B3D-CF9C-44B5-96DB-52E0B24515EB}">
      <dgm:prSet/>
      <dgm:spPr/>
      <dgm:t>
        <a:bodyPr/>
        <a:lstStyle/>
        <a:p>
          <a:endParaRPr lang="tr-TR"/>
        </a:p>
      </dgm:t>
    </dgm:pt>
    <dgm:pt modelId="{8BE16605-AE0A-4AE2-9B9E-D5D8DA21EE53}" type="sibTrans" cxnId="{F2C14B3D-CF9C-44B5-96DB-52E0B24515EB}">
      <dgm:prSet/>
      <dgm:spPr/>
      <dgm:t>
        <a:bodyPr/>
        <a:lstStyle/>
        <a:p>
          <a:endParaRPr lang="tr-TR"/>
        </a:p>
      </dgm:t>
    </dgm:pt>
    <dgm:pt modelId="{5804AFD9-A517-4796-BC07-6D119ADB09DC}" type="pres">
      <dgm:prSet presAssocID="{54481D0E-5BDB-4C30-88FF-5E63255E79AC}" presName="Name0" presStyleCnt="0">
        <dgm:presLayoutVars>
          <dgm:chMax val="7"/>
          <dgm:resizeHandles val="exact"/>
        </dgm:presLayoutVars>
      </dgm:prSet>
      <dgm:spPr/>
      <dgm:t>
        <a:bodyPr/>
        <a:lstStyle/>
        <a:p>
          <a:endParaRPr lang="tr-TR"/>
        </a:p>
      </dgm:t>
    </dgm:pt>
    <dgm:pt modelId="{2D809F86-71B4-451E-B209-94F9CD034AB2}" type="pres">
      <dgm:prSet presAssocID="{54481D0E-5BDB-4C30-88FF-5E63255E79AC}" presName="comp1" presStyleCnt="0"/>
      <dgm:spPr/>
    </dgm:pt>
    <dgm:pt modelId="{2ADF8EE4-84F0-4F72-94CC-8A60850ECD3C}" type="pres">
      <dgm:prSet presAssocID="{54481D0E-5BDB-4C30-88FF-5E63255E79AC}" presName="circle1" presStyleLbl="node1" presStyleIdx="0" presStyleCnt="3" custLinFactNeighborX="3226" custLinFactNeighborY="-12903"/>
      <dgm:spPr/>
      <dgm:t>
        <a:bodyPr/>
        <a:lstStyle/>
        <a:p>
          <a:endParaRPr lang="tr-TR"/>
        </a:p>
      </dgm:t>
    </dgm:pt>
    <dgm:pt modelId="{756C4404-0E0E-47C4-B3F0-913A68032ECC}" type="pres">
      <dgm:prSet presAssocID="{54481D0E-5BDB-4C30-88FF-5E63255E79AC}" presName="c1text" presStyleLbl="node1" presStyleIdx="0" presStyleCnt="3">
        <dgm:presLayoutVars>
          <dgm:bulletEnabled val="1"/>
        </dgm:presLayoutVars>
      </dgm:prSet>
      <dgm:spPr/>
      <dgm:t>
        <a:bodyPr/>
        <a:lstStyle/>
        <a:p>
          <a:endParaRPr lang="tr-TR"/>
        </a:p>
      </dgm:t>
    </dgm:pt>
    <dgm:pt modelId="{2645566A-D386-4A9C-811B-728B33DCA5F5}" type="pres">
      <dgm:prSet presAssocID="{54481D0E-5BDB-4C30-88FF-5E63255E79AC}" presName="comp2" presStyleCnt="0"/>
      <dgm:spPr/>
    </dgm:pt>
    <dgm:pt modelId="{2A64F3D8-2575-41D2-968C-32645FED1FFB}" type="pres">
      <dgm:prSet presAssocID="{54481D0E-5BDB-4C30-88FF-5E63255E79AC}" presName="circle2" presStyleLbl="node1" presStyleIdx="1" presStyleCnt="3" custScaleX="95966" custScaleY="90610" custLinFactNeighborX="2375" custLinFactNeighborY="-16905"/>
      <dgm:spPr/>
      <dgm:t>
        <a:bodyPr/>
        <a:lstStyle/>
        <a:p>
          <a:endParaRPr lang="tr-TR"/>
        </a:p>
      </dgm:t>
    </dgm:pt>
    <dgm:pt modelId="{0BF3C32F-E3E8-4293-83F4-ED72ED7BD0A6}" type="pres">
      <dgm:prSet presAssocID="{54481D0E-5BDB-4C30-88FF-5E63255E79AC}" presName="c2text" presStyleLbl="node1" presStyleIdx="1" presStyleCnt="3">
        <dgm:presLayoutVars>
          <dgm:bulletEnabled val="1"/>
        </dgm:presLayoutVars>
      </dgm:prSet>
      <dgm:spPr/>
      <dgm:t>
        <a:bodyPr/>
        <a:lstStyle/>
        <a:p>
          <a:endParaRPr lang="tr-TR"/>
        </a:p>
      </dgm:t>
    </dgm:pt>
    <dgm:pt modelId="{FA3E1721-2F3C-4B31-B9B7-A143800052A0}" type="pres">
      <dgm:prSet presAssocID="{54481D0E-5BDB-4C30-88FF-5E63255E79AC}" presName="comp3" presStyleCnt="0"/>
      <dgm:spPr/>
    </dgm:pt>
    <dgm:pt modelId="{6131210B-6FE1-4797-BCA8-36F72E6D38D7}" type="pres">
      <dgm:prSet presAssocID="{54481D0E-5BDB-4C30-88FF-5E63255E79AC}" presName="circle3" presStyleLbl="node1" presStyleIdx="2" presStyleCnt="3" custScaleY="85913" custLinFactNeighborX="5186" custLinFactNeighborY="-47255"/>
      <dgm:spPr/>
      <dgm:t>
        <a:bodyPr/>
        <a:lstStyle/>
        <a:p>
          <a:endParaRPr lang="tr-TR"/>
        </a:p>
      </dgm:t>
    </dgm:pt>
    <dgm:pt modelId="{D7C0A563-0D65-4CE7-B5D1-5058E8BD245A}" type="pres">
      <dgm:prSet presAssocID="{54481D0E-5BDB-4C30-88FF-5E63255E79AC}" presName="c3text" presStyleLbl="node1" presStyleIdx="2" presStyleCnt="3">
        <dgm:presLayoutVars>
          <dgm:bulletEnabled val="1"/>
        </dgm:presLayoutVars>
      </dgm:prSet>
      <dgm:spPr/>
      <dgm:t>
        <a:bodyPr/>
        <a:lstStyle/>
        <a:p>
          <a:endParaRPr lang="tr-TR"/>
        </a:p>
      </dgm:t>
    </dgm:pt>
  </dgm:ptLst>
  <dgm:cxnLst>
    <dgm:cxn modelId="{B4761090-2A1B-48DA-A688-36DA83644A63}" srcId="{54481D0E-5BDB-4C30-88FF-5E63255E79AC}" destId="{71BE494D-7E8C-4E4A-9D2D-CBDBFDBE311B}" srcOrd="0" destOrd="0" parTransId="{F4F5F5DF-9CE2-42B9-95E1-5B7C301DEE5D}" sibTransId="{A01B2608-D474-4DB7-BB8D-A1A0A4836064}"/>
    <dgm:cxn modelId="{DF2038B5-1EE1-4A85-9486-F27B6DB995FE}" type="presOf" srcId="{71BE494D-7E8C-4E4A-9D2D-CBDBFDBE311B}" destId="{756C4404-0E0E-47C4-B3F0-913A68032ECC}" srcOrd="1" destOrd="0" presId="urn:microsoft.com/office/officeart/2005/8/layout/venn2"/>
    <dgm:cxn modelId="{BD6C9A95-B9D4-45D3-94B6-B75DE19C6771}" type="presOf" srcId="{71BE494D-7E8C-4E4A-9D2D-CBDBFDBE311B}" destId="{2ADF8EE4-84F0-4F72-94CC-8A60850ECD3C}" srcOrd="0" destOrd="0" presId="urn:microsoft.com/office/officeart/2005/8/layout/venn2"/>
    <dgm:cxn modelId="{93900A9F-56D9-4842-A423-B17129DC402D}" srcId="{54481D0E-5BDB-4C30-88FF-5E63255E79AC}" destId="{208D090B-E420-459C-A56A-897073E45BB6}" srcOrd="1" destOrd="0" parTransId="{2711C295-2228-4546-8867-E3A0660C0CDC}" sibTransId="{C09EC14A-3993-41A7-8356-2F3CC8AB5457}"/>
    <dgm:cxn modelId="{2ED3CC29-2E11-4839-9214-D9CD6FC37B0E}" type="presOf" srcId="{4EDC00CF-A47F-4D00-AD19-B26AC8C22087}" destId="{D7C0A563-0D65-4CE7-B5D1-5058E8BD245A}" srcOrd="1" destOrd="0" presId="urn:microsoft.com/office/officeart/2005/8/layout/venn2"/>
    <dgm:cxn modelId="{0AD23D76-5FE7-4784-A0E1-BF319FA43476}" type="presOf" srcId="{54481D0E-5BDB-4C30-88FF-5E63255E79AC}" destId="{5804AFD9-A517-4796-BC07-6D119ADB09DC}" srcOrd="0" destOrd="0" presId="urn:microsoft.com/office/officeart/2005/8/layout/venn2"/>
    <dgm:cxn modelId="{A8EB5C39-8774-485C-9E9A-6BDC29E50781}" type="presOf" srcId="{4EDC00CF-A47F-4D00-AD19-B26AC8C22087}" destId="{6131210B-6FE1-4797-BCA8-36F72E6D38D7}" srcOrd="0" destOrd="0" presId="urn:microsoft.com/office/officeart/2005/8/layout/venn2"/>
    <dgm:cxn modelId="{9E72E4B7-BB37-4D06-81B0-EA27327CC4A0}" type="presOf" srcId="{208D090B-E420-459C-A56A-897073E45BB6}" destId="{0BF3C32F-E3E8-4293-83F4-ED72ED7BD0A6}" srcOrd="1" destOrd="0" presId="urn:microsoft.com/office/officeart/2005/8/layout/venn2"/>
    <dgm:cxn modelId="{F2C14B3D-CF9C-44B5-96DB-52E0B24515EB}" srcId="{54481D0E-5BDB-4C30-88FF-5E63255E79AC}" destId="{4EDC00CF-A47F-4D00-AD19-B26AC8C22087}" srcOrd="2" destOrd="0" parTransId="{3F6B322A-3074-417D-8598-2FC2EB9F5347}" sibTransId="{8BE16605-AE0A-4AE2-9B9E-D5D8DA21EE53}"/>
    <dgm:cxn modelId="{8298E774-50E5-4732-BFA1-B5B0343F3A94}" type="presOf" srcId="{208D090B-E420-459C-A56A-897073E45BB6}" destId="{2A64F3D8-2575-41D2-968C-32645FED1FFB}" srcOrd="0" destOrd="0" presId="urn:microsoft.com/office/officeart/2005/8/layout/venn2"/>
    <dgm:cxn modelId="{6E35F1D3-D792-4539-862A-D6A2A5B9E9B2}" type="presParOf" srcId="{5804AFD9-A517-4796-BC07-6D119ADB09DC}" destId="{2D809F86-71B4-451E-B209-94F9CD034AB2}" srcOrd="0" destOrd="0" presId="urn:microsoft.com/office/officeart/2005/8/layout/venn2"/>
    <dgm:cxn modelId="{D08C6398-6157-4BB2-9641-BAD8181D8C29}" type="presParOf" srcId="{2D809F86-71B4-451E-B209-94F9CD034AB2}" destId="{2ADF8EE4-84F0-4F72-94CC-8A60850ECD3C}" srcOrd="0" destOrd="0" presId="urn:microsoft.com/office/officeart/2005/8/layout/venn2"/>
    <dgm:cxn modelId="{B254319E-2F53-49C2-9C1C-0F5CF24338E8}" type="presParOf" srcId="{2D809F86-71B4-451E-B209-94F9CD034AB2}" destId="{756C4404-0E0E-47C4-B3F0-913A68032ECC}" srcOrd="1" destOrd="0" presId="urn:microsoft.com/office/officeart/2005/8/layout/venn2"/>
    <dgm:cxn modelId="{2CCC8F80-0773-4B5D-B86C-0D653CF56829}" type="presParOf" srcId="{5804AFD9-A517-4796-BC07-6D119ADB09DC}" destId="{2645566A-D386-4A9C-811B-728B33DCA5F5}" srcOrd="1" destOrd="0" presId="urn:microsoft.com/office/officeart/2005/8/layout/venn2"/>
    <dgm:cxn modelId="{7BD57093-44E8-4A95-BA57-46EC7A5BDD7B}" type="presParOf" srcId="{2645566A-D386-4A9C-811B-728B33DCA5F5}" destId="{2A64F3D8-2575-41D2-968C-32645FED1FFB}" srcOrd="0" destOrd="0" presId="urn:microsoft.com/office/officeart/2005/8/layout/venn2"/>
    <dgm:cxn modelId="{715824A6-39CF-405B-92A4-84252E647068}" type="presParOf" srcId="{2645566A-D386-4A9C-811B-728B33DCA5F5}" destId="{0BF3C32F-E3E8-4293-83F4-ED72ED7BD0A6}" srcOrd="1" destOrd="0" presId="urn:microsoft.com/office/officeart/2005/8/layout/venn2"/>
    <dgm:cxn modelId="{02356B3A-53C0-4316-BE16-0ACF00AA4057}" type="presParOf" srcId="{5804AFD9-A517-4796-BC07-6D119ADB09DC}" destId="{FA3E1721-2F3C-4B31-B9B7-A143800052A0}" srcOrd="2" destOrd="0" presId="urn:microsoft.com/office/officeart/2005/8/layout/venn2"/>
    <dgm:cxn modelId="{3DF180F9-B666-4D0A-82B2-C04D674D3A99}" type="presParOf" srcId="{FA3E1721-2F3C-4B31-B9B7-A143800052A0}" destId="{6131210B-6FE1-4797-BCA8-36F72E6D38D7}" srcOrd="0" destOrd="0" presId="urn:microsoft.com/office/officeart/2005/8/layout/venn2"/>
    <dgm:cxn modelId="{5914F7D6-E163-4079-A7D2-8A56314A2FBF}" type="presParOf" srcId="{FA3E1721-2F3C-4B31-B9B7-A143800052A0}" destId="{D7C0A563-0D65-4CE7-B5D1-5058E8BD245A}"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62C36E-AE73-460A-B223-CFB893A5B6D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8CDA6C58-66C0-44C9-A623-42C3D36A8838}">
      <dgm:prSet phldrT="[Metin]" custT="1"/>
      <dgm:spPr>
        <a:solidFill>
          <a:schemeClr val="accent5">
            <a:lumMod val="75000"/>
          </a:schemeClr>
        </a:solidFill>
      </dgm:spPr>
      <dgm:t>
        <a:bodyPr/>
        <a:lstStyle/>
        <a:p>
          <a:r>
            <a:rPr lang="tr-TR" sz="1050" b="1" dirty="0">
              <a:latin typeface="+mn-lt"/>
            </a:rPr>
            <a:t>4.Kuruluşun Bağlamı</a:t>
          </a:r>
        </a:p>
      </dgm:t>
    </dgm:pt>
    <dgm:pt modelId="{429F4164-681B-4F31-AFFE-8FDFFB109194}" type="parTrans" cxnId="{A379A951-94D4-4448-BB15-2400FCD4CDC4}">
      <dgm:prSet/>
      <dgm:spPr/>
      <dgm:t>
        <a:bodyPr/>
        <a:lstStyle/>
        <a:p>
          <a:endParaRPr lang="tr-TR">
            <a:latin typeface="+mj-lt"/>
          </a:endParaRPr>
        </a:p>
      </dgm:t>
    </dgm:pt>
    <dgm:pt modelId="{83222739-2E69-4439-831B-0964B010A2F3}" type="sibTrans" cxnId="{A379A951-94D4-4448-BB15-2400FCD4CDC4}">
      <dgm:prSet/>
      <dgm:spPr/>
      <dgm:t>
        <a:bodyPr/>
        <a:lstStyle/>
        <a:p>
          <a:endParaRPr lang="tr-TR">
            <a:latin typeface="+mj-lt"/>
          </a:endParaRPr>
        </a:p>
      </dgm:t>
    </dgm:pt>
    <dgm:pt modelId="{9566B685-DCA5-4E79-ABA0-2524FECFE770}">
      <dgm:prSet phldrT="[Metin]" custT="1"/>
      <dgm:spPr>
        <a:solidFill>
          <a:schemeClr val="tx2">
            <a:lumMod val="20000"/>
            <a:lumOff val="80000"/>
          </a:schemeClr>
        </a:solidFill>
        <a:ln>
          <a:noFill/>
        </a:ln>
      </dgm:spPr>
      <dgm:t>
        <a:bodyPr/>
        <a:lstStyle/>
        <a:p>
          <a:r>
            <a:rPr lang="tr-TR" sz="900" b="0" dirty="0">
              <a:effectLst/>
              <a:latin typeface="+mn-lt"/>
            </a:rPr>
            <a:t>Kuruluş ve bağlamının anlaşılması </a:t>
          </a:r>
        </a:p>
      </dgm:t>
    </dgm:pt>
    <dgm:pt modelId="{35FE7E91-6707-4E47-91AF-5E6F80EE0AB4}" type="parTrans" cxnId="{708CA1E8-48B9-4D74-8AD0-55905CDFC9BC}">
      <dgm:prSet/>
      <dgm:spPr/>
      <dgm:t>
        <a:bodyPr/>
        <a:lstStyle/>
        <a:p>
          <a:endParaRPr lang="tr-TR">
            <a:latin typeface="+mj-lt"/>
          </a:endParaRPr>
        </a:p>
      </dgm:t>
    </dgm:pt>
    <dgm:pt modelId="{72AE628C-9D38-46CC-B41D-7915176B5478}" type="sibTrans" cxnId="{708CA1E8-48B9-4D74-8AD0-55905CDFC9BC}">
      <dgm:prSet/>
      <dgm:spPr/>
      <dgm:t>
        <a:bodyPr/>
        <a:lstStyle/>
        <a:p>
          <a:endParaRPr lang="tr-TR">
            <a:latin typeface="+mj-lt"/>
          </a:endParaRPr>
        </a:p>
      </dgm:t>
    </dgm:pt>
    <dgm:pt modelId="{630340F6-B4C0-4CDF-85F3-1B5BE1FD8976}">
      <dgm:prSet phldrT="[Metin]" custT="1"/>
      <dgm:spPr>
        <a:solidFill>
          <a:schemeClr val="tx2">
            <a:lumMod val="20000"/>
            <a:lumOff val="80000"/>
          </a:schemeClr>
        </a:solidFill>
        <a:ln>
          <a:noFill/>
        </a:ln>
      </dgm:spPr>
      <dgm:t>
        <a:bodyPr/>
        <a:lstStyle/>
        <a:p>
          <a:r>
            <a:rPr lang="tr-TR" sz="900" b="0" dirty="0">
              <a:effectLst/>
              <a:latin typeface="+mn-lt"/>
            </a:rPr>
            <a:t>İlgili tarafların ihtiyaçlarının ve beklentilerinin anlaşılması</a:t>
          </a:r>
        </a:p>
      </dgm:t>
    </dgm:pt>
    <dgm:pt modelId="{E0CD98F3-3393-4B0F-ABD3-E2A21A28EB62}" type="parTrans" cxnId="{3379F0B9-C49E-4FD7-BF14-27239F988216}">
      <dgm:prSet/>
      <dgm:spPr/>
      <dgm:t>
        <a:bodyPr/>
        <a:lstStyle/>
        <a:p>
          <a:endParaRPr lang="tr-TR">
            <a:latin typeface="+mj-lt"/>
          </a:endParaRPr>
        </a:p>
      </dgm:t>
    </dgm:pt>
    <dgm:pt modelId="{F1A06801-7903-45B0-8318-DCAAB07E20FA}" type="sibTrans" cxnId="{3379F0B9-C49E-4FD7-BF14-27239F988216}">
      <dgm:prSet/>
      <dgm:spPr/>
      <dgm:t>
        <a:bodyPr/>
        <a:lstStyle/>
        <a:p>
          <a:endParaRPr lang="tr-TR">
            <a:latin typeface="+mj-lt"/>
          </a:endParaRPr>
        </a:p>
      </dgm:t>
    </dgm:pt>
    <dgm:pt modelId="{01DDEC28-6319-4EDA-B1A0-ECA24519E6ED}">
      <dgm:prSet phldrT="[Metin]" custT="1"/>
      <dgm:spPr>
        <a:solidFill>
          <a:schemeClr val="accent5">
            <a:lumMod val="75000"/>
          </a:schemeClr>
        </a:solidFill>
      </dgm:spPr>
      <dgm:t>
        <a:bodyPr/>
        <a:lstStyle/>
        <a:p>
          <a:r>
            <a:rPr lang="tr-TR" sz="1050" b="1" dirty="0">
              <a:latin typeface="+mn-lt"/>
            </a:rPr>
            <a:t>5.Liderlik</a:t>
          </a:r>
        </a:p>
      </dgm:t>
    </dgm:pt>
    <dgm:pt modelId="{3982DEDE-63B9-466D-B1B2-2DDFD2DE7E3D}" type="parTrans" cxnId="{459A68AC-B77D-438A-BE8E-1E8673F69408}">
      <dgm:prSet/>
      <dgm:spPr/>
      <dgm:t>
        <a:bodyPr/>
        <a:lstStyle/>
        <a:p>
          <a:endParaRPr lang="tr-TR">
            <a:latin typeface="+mj-lt"/>
          </a:endParaRPr>
        </a:p>
      </dgm:t>
    </dgm:pt>
    <dgm:pt modelId="{DD42CE40-3FAA-4B94-8493-C5843808DC1D}" type="sibTrans" cxnId="{459A68AC-B77D-438A-BE8E-1E8673F69408}">
      <dgm:prSet/>
      <dgm:spPr/>
      <dgm:t>
        <a:bodyPr/>
        <a:lstStyle/>
        <a:p>
          <a:endParaRPr lang="tr-TR">
            <a:latin typeface="+mj-lt"/>
          </a:endParaRPr>
        </a:p>
      </dgm:t>
    </dgm:pt>
    <dgm:pt modelId="{75458169-082C-48B9-8695-74DB403DABB2}">
      <dgm:prSet phldrT="[Metin]" custT="1"/>
      <dgm:spPr>
        <a:solidFill>
          <a:schemeClr val="tx2">
            <a:lumMod val="20000"/>
            <a:lumOff val="80000"/>
          </a:schemeClr>
        </a:solidFill>
        <a:ln>
          <a:noFill/>
        </a:ln>
      </dgm:spPr>
      <dgm:t>
        <a:bodyPr/>
        <a:lstStyle/>
        <a:p>
          <a:r>
            <a:rPr lang="tr-TR" sz="900" b="0" dirty="0">
              <a:effectLst/>
              <a:latin typeface="+mn-lt"/>
            </a:rPr>
            <a:t>Liderlik ve Taahhüt</a:t>
          </a:r>
        </a:p>
      </dgm:t>
    </dgm:pt>
    <dgm:pt modelId="{D24466C0-EE2A-4BDC-89AC-9DE253F910D8}" type="parTrans" cxnId="{E346DD6D-3E37-4C16-BBC6-7DADA82EC7E5}">
      <dgm:prSet/>
      <dgm:spPr/>
      <dgm:t>
        <a:bodyPr/>
        <a:lstStyle/>
        <a:p>
          <a:endParaRPr lang="tr-TR">
            <a:latin typeface="+mj-lt"/>
          </a:endParaRPr>
        </a:p>
      </dgm:t>
    </dgm:pt>
    <dgm:pt modelId="{39BD0558-0555-492B-8F6A-3E714D7E0C6D}" type="sibTrans" cxnId="{E346DD6D-3E37-4C16-BBC6-7DADA82EC7E5}">
      <dgm:prSet/>
      <dgm:spPr/>
      <dgm:t>
        <a:bodyPr/>
        <a:lstStyle/>
        <a:p>
          <a:endParaRPr lang="tr-TR">
            <a:latin typeface="+mj-lt"/>
          </a:endParaRPr>
        </a:p>
      </dgm:t>
    </dgm:pt>
    <dgm:pt modelId="{00358AD0-68FA-490D-ACF8-BA8243E6D8ED}">
      <dgm:prSet phldrT="[Metin]" custT="1"/>
      <dgm:spPr>
        <a:solidFill>
          <a:schemeClr val="tx2">
            <a:lumMod val="20000"/>
            <a:lumOff val="80000"/>
          </a:schemeClr>
        </a:solidFill>
        <a:ln>
          <a:noFill/>
        </a:ln>
      </dgm:spPr>
      <dgm:t>
        <a:bodyPr/>
        <a:lstStyle/>
        <a:p>
          <a:r>
            <a:rPr lang="tr-TR" sz="900" b="0" dirty="0">
              <a:effectLst/>
              <a:latin typeface="+mn-lt"/>
            </a:rPr>
            <a:t>Kurumsal Görev, Yetki ve Sorumluluklar </a:t>
          </a:r>
        </a:p>
      </dgm:t>
    </dgm:pt>
    <dgm:pt modelId="{9D729812-C813-4EAA-8190-E32B501D37C8}" type="parTrans" cxnId="{30BCABAD-DF95-4231-AFBD-50ED26A51B18}">
      <dgm:prSet/>
      <dgm:spPr/>
      <dgm:t>
        <a:bodyPr/>
        <a:lstStyle/>
        <a:p>
          <a:endParaRPr lang="tr-TR">
            <a:latin typeface="+mj-lt"/>
          </a:endParaRPr>
        </a:p>
      </dgm:t>
    </dgm:pt>
    <dgm:pt modelId="{4529CAAA-D8E3-4FBC-8CD0-273AD2CD9938}" type="sibTrans" cxnId="{30BCABAD-DF95-4231-AFBD-50ED26A51B18}">
      <dgm:prSet/>
      <dgm:spPr/>
      <dgm:t>
        <a:bodyPr/>
        <a:lstStyle/>
        <a:p>
          <a:endParaRPr lang="tr-TR">
            <a:latin typeface="+mj-lt"/>
          </a:endParaRPr>
        </a:p>
      </dgm:t>
    </dgm:pt>
    <dgm:pt modelId="{2CAD8AA7-AD7E-4144-8B8F-956BCBEA366A}">
      <dgm:prSet custT="1"/>
      <dgm:spPr>
        <a:solidFill>
          <a:schemeClr val="accent5">
            <a:lumMod val="75000"/>
          </a:schemeClr>
        </a:solidFill>
      </dgm:spPr>
      <dgm:t>
        <a:bodyPr/>
        <a:lstStyle/>
        <a:p>
          <a:r>
            <a:rPr lang="tr-TR" sz="1050" b="1" dirty="0">
              <a:latin typeface="+mn-lt"/>
            </a:rPr>
            <a:t>6.KYS İçin Planlama</a:t>
          </a:r>
        </a:p>
      </dgm:t>
    </dgm:pt>
    <dgm:pt modelId="{D6DCA0B3-FC00-4EC2-A067-91B341E2FFC7}" type="parTrans" cxnId="{D4209EA4-F724-47C2-8E26-4842B8AF21F6}">
      <dgm:prSet/>
      <dgm:spPr/>
      <dgm:t>
        <a:bodyPr/>
        <a:lstStyle/>
        <a:p>
          <a:endParaRPr lang="tr-TR">
            <a:latin typeface="+mj-lt"/>
          </a:endParaRPr>
        </a:p>
      </dgm:t>
    </dgm:pt>
    <dgm:pt modelId="{D44723DF-C01A-477A-875F-70DDC12C4251}" type="sibTrans" cxnId="{D4209EA4-F724-47C2-8E26-4842B8AF21F6}">
      <dgm:prSet/>
      <dgm:spPr/>
      <dgm:t>
        <a:bodyPr/>
        <a:lstStyle/>
        <a:p>
          <a:endParaRPr lang="tr-TR">
            <a:latin typeface="+mj-lt"/>
          </a:endParaRPr>
        </a:p>
      </dgm:t>
    </dgm:pt>
    <dgm:pt modelId="{CE5C6132-75B3-49A3-A2ED-08544F15BF1F}">
      <dgm:prSet custT="1"/>
      <dgm:spPr>
        <a:solidFill>
          <a:schemeClr val="accent5">
            <a:lumMod val="75000"/>
          </a:schemeClr>
        </a:solidFill>
      </dgm:spPr>
      <dgm:t>
        <a:bodyPr/>
        <a:lstStyle/>
        <a:p>
          <a:r>
            <a:rPr lang="tr-TR" sz="1050" b="1" dirty="0">
              <a:latin typeface="+mn-lt"/>
            </a:rPr>
            <a:t>7.Destek</a:t>
          </a:r>
        </a:p>
      </dgm:t>
    </dgm:pt>
    <dgm:pt modelId="{BD8B9C45-C526-4F0F-BB2B-B9C4ABC012E8}" type="parTrans" cxnId="{2D0D4090-F2FE-4381-9914-40554F8CA962}">
      <dgm:prSet/>
      <dgm:spPr/>
      <dgm:t>
        <a:bodyPr/>
        <a:lstStyle/>
        <a:p>
          <a:endParaRPr lang="tr-TR">
            <a:latin typeface="+mj-lt"/>
          </a:endParaRPr>
        </a:p>
      </dgm:t>
    </dgm:pt>
    <dgm:pt modelId="{2EA1BF82-E460-464F-9C5F-073C4A3B3DAA}" type="sibTrans" cxnId="{2D0D4090-F2FE-4381-9914-40554F8CA962}">
      <dgm:prSet/>
      <dgm:spPr/>
      <dgm:t>
        <a:bodyPr/>
        <a:lstStyle/>
        <a:p>
          <a:endParaRPr lang="tr-TR">
            <a:latin typeface="+mj-lt"/>
          </a:endParaRPr>
        </a:p>
      </dgm:t>
    </dgm:pt>
    <dgm:pt modelId="{0D81C287-399C-4930-910E-0CF7FA1C0301}">
      <dgm:prSet custT="1"/>
      <dgm:spPr>
        <a:solidFill>
          <a:schemeClr val="accent5">
            <a:lumMod val="75000"/>
          </a:schemeClr>
        </a:solidFill>
      </dgm:spPr>
      <dgm:t>
        <a:bodyPr/>
        <a:lstStyle/>
        <a:p>
          <a:r>
            <a:rPr lang="tr-TR" sz="1050" b="1" dirty="0">
              <a:latin typeface="+mn-lt"/>
            </a:rPr>
            <a:t>8.Operasyon</a:t>
          </a:r>
        </a:p>
      </dgm:t>
    </dgm:pt>
    <dgm:pt modelId="{34CC4005-358C-4A1C-9781-E6AED3A4F2E0}" type="parTrans" cxnId="{9E52008C-F4A3-4B95-9009-C6C6A17C1156}">
      <dgm:prSet/>
      <dgm:spPr/>
      <dgm:t>
        <a:bodyPr/>
        <a:lstStyle/>
        <a:p>
          <a:endParaRPr lang="tr-TR">
            <a:latin typeface="+mj-lt"/>
          </a:endParaRPr>
        </a:p>
      </dgm:t>
    </dgm:pt>
    <dgm:pt modelId="{F8B9BE92-2DC1-437B-8CD3-C0250F148C8D}" type="sibTrans" cxnId="{9E52008C-F4A3-4B95-9009-C6C6A17C1156}">
      <dgm:prSet/>
      <dgm:spPr/>
      <dgm:t>
        <a:bodyPr/>
        <a:lstStyle/>
        <a:p>
          <a:endParaRPr lang="tr-TR">
            <a:latin typeface="+mj-lt"/>
          </a:endParaRPr>
        </a:p>
      </dgm:t>
    </dgm:pt>
    <dgm:pt modelId="{E6253458-7B06-4A0F-869A-5084AA5564B1}">
      <dgm:prSet custT="1"/>
      <dgm:spPr>
        <a:solidFill>
          <a:schemeClr val="tx2">
            <a:lumMod val="20000"/>
            <a:lumOff val="80000"/>
          </a:schemeClr>
        </a:solidFill>
        <a:ln>
          <a:noFill/>
        </a:ln>
      </dgm:spPr>
      <dgm:t>
        <a:bodyPr/>
        <a:lstStyle/>
        <a:p>
          <a:r>
            <a:rPr lang="tr-TR" sz="900" b="0" dirty="0" err="1">
              <a:effectLst/>
              <a:latin typeface="+mn-lt"/>
            </a:rPr>
            <a:t>KYS’nin</a:t>
          </a:r>
          <a:r>
            <a:rPr lang="tr-TR" sz="900" b="0" dirty="0">
              <a:effectLst/>
              <a:latin typeface="+mn-lt"/>
            </a:rPr>
            <a:t> Kapsamının Belirlenmesi </a:t>
          </a:r>
        </a:p>
      </dgm:t>
    </dgm:pt>
    <dgm:pt modelId="{06AF768C-3EE4-4DB6-99FC-B288F4CABF8F}" type="parTrans" cxnId="{76D9A93C-B0AC-415B-AA13-195878A202FB}">
      <dgm:prSet/>
      <dgm:spPr/>
      <dgm:t>
        <a:bodyPr/>
        <a:lstStyle/>
        <a:p>
          <a:endParaRPr lang="tr-TR">
            <a:latin typeface="+mj-lt"/>
          </a:endParaRPr>
        </a:p>
      </dgm:t>
    </dgm:pt>
    <dgm:pt modelId="{BDC482CE-81A2-4687-8EB1-0922A46E3659}" type="sibTrans" cxnId="{76D9A93C-B0AC-415B-AA13-195878A202FB}">
      <dgm:prSet/>
      <dgm:spPr/>
      <dgm:t>
        <a:bodyPr/>
        <a:lstStyle/>
        <a:p>
          <a:endParaRPr lang="tr-TR">
            <a:latin typeface="+mj-lt"/>
          </a:endParaRPr>
        </a:p>
      </dgm:t>
    </dgm:pt>
    <dgm:pt modelId="{E9859252-606F-4B98-9121-95B5440B9A76}">
      <dgm:prSet custT="1"/>
      <dgm:spPr>
        <a:solidFill>
          <a:schemeClr val="tx2">
            <a:lumMod val="20000"/>
            <a:lumOff val="80000"/>
          </a:schemeClr>
        </a:solidFill>
        <a:ln>
          <a:noFill/>
        </a:ln>
      </dgm:spPr>
      <dgm:t>
        <a:bodyPr/>
        <a:lstStyle/>
        <a:p>
          <a:r>
            <a:rPr lang="tr-TR" sz="900" b="0" dirty="0">
              <a:effectLst/>
              <a:latin typeface="+mn-lt"/>
            </a:rPr>
            <a:t>Kalite Yönetim Sistemi ve Prosesleri </a:t>
          </a:r>
        </a:p>
      </dgm:t>
    </dgm:pt>
    <dgm:pt modelId="{66DD3FB4-5426-4433-94BA-75CCE98D1F6C}" type="parTrans" cxnId="{8C5C9545-2558-4FA3-ADA6-49FEC8A33F16}">
      <dgm:prSet/>
      <dgm:spPr/>
      <dgm:t>
        <a:bodyPr/>
        <a:lstStyle/>
        <a:p>
          <a:endParaRPr lang="tr-TR">
            <a:latin typeface="+mj-lt"/>
          </a:endParaRPr>
        </a:p>
      </dgm:t>
    </dgm:pt>
    <dgm:pt modelId="{CE61860E-8C3F-4B36-840C-63E39BA34D3A}" type="sibTrans" cxnId="{8C5C9545-2558-4FA3-ADA6-49FEC8A33F16}">
      <dgm:prSet/>
      <dgm:spPr/>
      <dgm:t>
        <a:bodyPr/>
        <a:lstStyle/>
        <a:p>
          <a:endParaRPr lang="tr-TR">
            <a:latin typeface="+mj-lt"/>
          </a:endParaRPr>
        </a:p>
      </dgm:t>
    </dgm:pt>
    <dgm:pt modelId="{77D1B24C-20D3-4E7E-853A-83172303EA0E}">
      <dgm:prSet custT="1"/>
      <dgm:spPr>
        <a:solidFill>
          <a:schemeClr val="tx2">
            <a:lumMod val="20000"/>
            <a:lumOff val="80000"/>
          </a:schemeClr>
        </a:solidFill>
        <a:ln>
          <a:noFill/>
        </a:ln>
      </dgm:spPr>
      <dgm:t>
        <a:bodyPr/>
        <a:lstStyle/>
        <a:p>
          <a:r>
            <a:rPr lang="tr-TR" sz="900" b="0" dirty="0">
              <a:effectLst/>
              <a:latin typeface="+mn-lt"/>
            </a:rPr>
            <a:t>Kalite Politikası </a:t>
          </a:r>
        </a:p>
      </dgm:t>
    </dgm:pt>
    <dgm:pt modelId="{318F48F4-6024-4A70-A474-8DA11D9882E4}" type="parTrans" cxnId="{34B760A5-AAA6-4BCA-8611-3D636F83E884}">
      <dgm:prSet/>
      <dgm:spPr/>
      <dgm:t>
        <a:bodyPr/>
        <a:lstStyle/>
        <a:p>
          <a:endParaRPr lang="tr-TR">
            <a:latin typeface="+mj-lt"/>
          </a:endParaRPr>
        </a:p>
      </dgm:t>
    </dgm:pt>
    <dgm:pt modelId="{FFB33059-F1BE-4AB0-96EF-F64B6B4ACA29}" type="sibTrans" cxnId="{34B760A5-AAA6-4BCA-8611-3D636F83E884}">
      <dgm:prSet/>
      <dgm:spPr/>
      <dgm:t>
        <a:bodyPr/>
        <a:lstStyle/>
        <a:p>
          <a:endParaRPr lang="tr-TR">
            <a:latin typeface="+mj-lt"/>
          </a:endParaRPr>
        </a:p>
      </dgm:t>
    </dgm:pt>
    <dgm:pt modelId="{BABBBFC5-E958-48D1-9EBD-AEC582B2CEA6}">
      <dgm:prSet custT="1"/>
      <dgm:spPr>
        <a:solidFill>
          <a:schemeClr val="tx2">
            <a:lumMod val="20000"/>
            <a:lumOff val="80000"/>
          </a:schemeClr>
        </a:solidFill>
        <a:ln>
          <a:noFill/>
        </a:ln>
      </dgm:spPr>
      <dgm:t>
        <a:bodyPr/>
        <a:lstStyle/>
        <a:p>
          <a:r>
            <a:rPr lang="tr-TR" sz="800" b="0" dirty="0">
              <a:effectLst/>
              <a:latin typeface="+mn-lt"/>
            </a:rPr>
            <a:t>Risk ve Fırsatları Belirleme Faaliyetleri </a:t>
          </a:r>
        </a:p>
      </dgm:t>
    </dgm:pt>
    <dgm:pt modelId="{E95D3151-D49D-443C-BD8A-31288A695CFD}" type="parTrans" cxnId="{76F59224-15AA-454A-B549-491F7D680492}">
      <dgm:prSet/>
      <dgm:spPr/>
      <dgm:t>
        <a:bodyPr/>
        <a:lstStyle/>
        <a:p>
          <a:endParaRPr lang="tr-TR">
            <a:latin typeface="+mj-lt"/>
          </a:endParaRPr>
        </a:p>
      </dgm:t>
    </dgm:pt>
    <dgm:pt modelId="{E790591D-157E-4D06-8DC8-7C3F9A253CD6}" type="sibTrans" cxnId="{76F59224-15AA-454A-B549-491F7D680492}">
      <dgm:prSet/>
      <dgm:spPr/>
      <dgm:t>
        <a:bodyPr/>
        <a:lstStyle/>
        <a:p>
          <a:endParaRPr lang="tr-TR">
            <a:latin typeface="+mj-lt"/>
          </a:endParaRPr>
        </a:p>
      </dgm:t>
    </dgm:pt>
    <dgm:pt modelId="{23FD7A27-B6BA-45F6-B2DC-79B9282FA6E7}">
      <dgm:prSet custT="1"/>
      <dgm:spPr>
        <a:solidFill>
          <a:schemeClr val="tx2">
            <a:lumMod val="20000"/>
            <a:lumOff val="80000"/>
          </a:schemeClr>
        </a:solidFill>
        <a:ln>
          <a:noFill/>
        </a:ln>
      </dgm:spPr>
      <dgm:t>
        <a:bodyPr/>
        <a:lstStyle/>
        <a:p>
          <a:r>
            <a:rPr lang="tr-TR" sz="900" b="0">
              <a:effectLst/>
              <a:latin typeface="+mn-lt"/>
            </a:rPr>
            <a:t>Kalite Hedefleri </a:t>
          </a:r>
          <a:r>
            <a:rPr lang="tr-TR" sz="900" b="0" dirty="0">
              <a:effectLst/>
              <a:latin typeface="+mn-lt"/>
            </a:rPr>
            <a:t>ve Bunlara Erişmek İçin Planlama</a:t>
          </a:r>
        </a:p>
      </dgm:t>
    </dgm:pt>
    <dgm:pt modelId="{EECDE1EE-EAFF-4758-A27A-12BF38BC8B2B}" type="parTrans" cxnId="{276FA8D7-E8CB-4F82-B3B9-14DC20C0D3B3}">
      <dgm:prSet/>
      <dgm:spPr/>
      <dgm:t>
        <a:bodyPr/>
        <a:lstStyle/>
        <a:p>
          <a:endParaRPr lang="tr-TR">
            <a:latin typeface="+mj-lt"/>
          </a:endParaRPr>
        </a:p>
      </dgm:t>
    </dgm:pt>
    <dgm:pt modelId="{F7881AA3-C423-4BAE-AD4F-CC2A0F6958EE}" type="sibTrans" cxnId="{276FA8D7-E8CB-4F82-B3B9-14DC20C0D3B3}">
      <dgm:prSet/>
      <dgm:spPr/>
      <dgm:t>
        <a:bodyPr/>
        <a:lstStyle/>
        <a:p>
          <a:endParaRPr lang="tr-TR">
            <a:latin typeface="+mj-lt"/>
          </a:endParaRPr>
        </a:p>
      </dgm:t>
    </dgm:pt>
    <dgm:pt modelId="{D0F3FDB8-A810-4053-B5F6-6CA6FF478ECA}">
      <dgm:prSet custT="1"/>
      <dgm:spPr>
        <a:solidFill>
          <a:schemeClr val="tx2">
            <a:lumMod val="20000"/>
            <a:lumOff val="80000"/>
          </a:schemeClr>
        </a:solidFill>
        <a:ln>
          <a:noFill/>
        </a:ln>
      </dgm:spPr>
      <dgm:t>
        <a:bodyPr/>
        <a:lstStyle/>
        <a:p>
          <a:r>
            <a:rPr lang="tr-TR" sz="900" b="0" dirty="0">
              <a:effectLst/>
              <a:latin typeface="+mn-lt"/>
            </a:rPr>
            <a:t>Değişikliklerin Planlanması </a:t>
          </a:r>
        </a:p>
      </dgm:t>
    </dgm:pt>
    <dgm:pt modelId="{DFD6CC01-3654-4E7A-B860-FADB4E190AC1}" type="parTrans" cxnId="{82452651-09DB-4617-92A1-22DBCEED90EC}">
      <dgm:prSet/>
      <dgm:spPr/>
      <dgm:t>
        <a:bodyPr/>
        <a:lstStyle/>
        <a:p>
          <a:endParaRPr lang="tr-TR">
            <a:latin typeface="+mj-lt"/>
          </a:endParaRPr>
        </a:p>
      </dgm:t>
    </dgm:pt>
    <dgm:pt modelId="{400E8352-98FE-45E9-9CD5-A8C9A07016EA}" type="sibTrans" cxnId="{82452651-09DB-4617-92A1-22DBCEED90EC}">
      <dgm:prSet/>
      <dgm:spPr/>
      <dgm:t>
        <a:bodyPr/>
        <a:lstStyle/>
        <a:p>
          <a:endParaRPr lang="tr-TR">
            <a:latin typeface="+mj-lt"/>
          </a:endParaRPr>
        </a:p>
      </dgm:t>
    </dgm:pt>
    <dgm:pt modelId="{4DC385B6-AA26-464B-BC35-0D848FC0FFEF}">
      <dgm:prSet custT="1"/>
      <dgm:spPr>
        <a:solidFill>
          <a:schemeClr val="tx2">
            <a:lumMod val="20000"/>
            <a:lumOff val="80000"/>
          </a:schemeClr>
        </a:solidFill>
        <a:ln>
          <a:noFill/>
        </a:ln>
      </dgm:spPr>
      <dgm:t>
        <a:bodyPr/>
        <a:lstStyle/>
        <a:p>
          <a:r>
            <a:rPr lang="tr-TR" sz="900" b="0" dirty="0">
              <a:effectLst/>
              <a:latin typeface="+mn-lt"/>
            </a:rPr>
            <a:t>Kaynaklar</a:t>
          </a:r>
        </a:p>
      </dgm:t>
    </dgm:pt>
    <dgm:pt modelId="{4BB12DC8-6A39-4649-B0AA-9E5D3E14F4E5}" type="parTrans" cxnId="{C0419D78-FFD2-4EBB-B147-88D2223CE6F0}">
      <dgm:prSet/>
      <dgm:spPr/>
      <dgm:t>
        <a:bodyPr/>
        <a:lstStyle/>
        <a:p>
          <a:endParaRPr lang="tr-TR">
            <a:latin typeface="+mj-lt"/>
          </a:endParaRPr>
        </a:p>
      </dgm:t>
    </dgm:pt>
    <dgm:pt modelId="{7BFDD383-F8C2-4222-A8AC-88C3D4090BC3}" type="sibTrans" cxnId="{C0419D78-FFD2-4EBB-B147-88D2223CE6F0}">
      <dgm:prSet/>
      <dgm:spPr/>
      <dgm:t>
        <a:bodyPr/>
        <a:lstStyle/>
        <a:p>
          <a:endParaRPr lang="tr-TR">
            <a:latin typeface="+mj-lt"/>
          </a:endParaRPr>
        </a:p>
      </dgm:t>
    </dgm:pt>
    <dgm:pt modelId="{B07FB572-CDAF-4F0F-AE65-A4C4DCE11C45}">
      <dgm:prSet custT="1"/>
      <dgm:spPr>
        <a:solidFill>
          <a:schemeClr val="tx2">
            <a:lumMod val="20000"/>
            <a:lumOff val="80000"/>
          </a:schemeClr>
        </a:solidFill>
        <a:ln>
          <a:noFill/>
        </a:ln>
      </dgm:spPr>
      <dgm:t>
        <a:bodyPr/>
        <a:lstStyle/>
        <a:p>
          <a:r>
            <a:rPr lang="tr-TR" sz="900" b="0">
              <a:effectLst/>
              <a:latin typeface="+mn-lt"/>
            </a:rPr>
            <a:t>Yetkinlik </a:t>
          </a:r>
          <a:endParaRPr lang="tr-TR" sz="900" b="0" dirty="0">
            <a:effectLst/>
            <a:latin typeface="+mn-lt"/>
          </a:endParaRPr>
        </a:p>
      </dgm:t>
    </dgm:pt>
    <dgm:pt modelId="{7A5E0948-75BE-4BB9-82D6-1AF661471695}" type="parTrans" cxnId="{7A5595BB-2C4E-42FB-8390-8B0CD9989C83}">
      <dgm:prSet/>
      <dgm:spPr/>
      <dgm:t>
        <a:bodyPr/>
        <a:lstStyle/>
        <a:p>
          <a:endParaRPr lang="tr-TR">
            <a:latin typeface="+mj-lt"/>
          </a:endParaRPr>
        </a:p>
      </dgm:t>
    </dgm:pt>
    <dgm:pt modelId="{ADBA85B7-4017-4A80-8874-F33B542E24B6}" type="sibTrans" cxnId="{7A5595BB-2C4E-42FB-8390-8B0CD9989C83}">
      <dgm:prSet/>
      <dgm:spPr/>
      <dgm:t>
        <a:bodyPr/>
        <a:lstStyle/>
        <a:p>
          <a:endParaRPr lang="tr-TR">
            <a:latin typeface="+mj-lt"/>
          </a:endParaRPr>
        </a:p>
      </dgm:t>
    </dgm:pt>
    <dgm:pt modelId="{30EA232B-5B6F-44C0-B5B5-231C38D06297}">
      <dgm:prSet custT="1"/>
      <dgm:spPr>
        <a:solidFill>
          <a:schemeClr val="tx2">
            <a:lumMod val="20000"/>
            <a:lumOff val="80000"/>
          </a:schemeClr>
        </a:solidFill>
        <a:ln>
          <a:noFill/>
        </a:ln>
      </dgm:spPr>
      <dgm:t>
        <a:bodyPr/>
        <a:lstStyle/>
        <a:p>
          <a:r>
            <a:rPr lang="tr-TR" sz="900" b="0" dirty="0" err="1">
              <a:effectLst/>
              <a:latin typeface="+mn-lt"/>
            </a:rPr>
            <a:t>Farkındalık</a:t>
          </a:r>
          <a:r>
            <a:rPr lang="tr-TR" sz="900" b="0" dirty="0">
              <a:effectLst/>
              <a:latin typeface="+mn-lt"/>
            </a:rPr>
            <a:t> </a:t>
          </a:r>
        </a:p>
      </dgm:t>
    </dgm:pt>
    <dgm:pt modelId="{FA264865-98D0-48A7-B861-015448A4DB96}" type="parTrans" cxnId="{05706CDC-16BA-4378-BEB9-BE9D036E832E}">
      <dgm:prSet/>
      <dgm:spPr/>
      <dgm:t>
        <a:bodyPr/>
        <a:lstStyle/>
        <a:p>
          <a:endParaRPr lang="tr-TR">
            <a:latin typeface="+mj-lt"/>
          </a:endParaRPr>
        </a:p>
      </dgm:t>
    </dgm:pt>
    <dgm:pt modelId="{7AA9F753-23A4-4F73-B621-999795FC5009}" type="sibTrans" cxnId="{05706CDC-16BA-4378-BEB9-BE9D036E832E}">
      <dgm:prSet/>
      <dgm:spPr/>
      <dgm:t>
        <a:bodyPr/>
        <a:lstStyle/>
        <a:p>
          <a:endParaRPr lang="tr-TR">
            <a:latin typeface="+mj-lt"/>
          </a:endParaRPr>
        </a:p>
      </dgm:t>
    </dgm:pt>
    <dgm:pt modelId="{C654ED44-1AD6-41DB-99CD-4E3ADAB1E4CF}">
      <dgm:prSet custT="1"/>
      <dgm:spPr>
        <a:solidFill>
          <a:schemeClr val="tx2">
            <a:lumMod val="20000"/>
            <a:lumOff val="80000"/>
          </a:schemeClr>
        </a:solidFill>
        <a:ln>
          <a:noFill/>
        </a:ln>
      </dgm:spPr>
      <dgm:t>
        <a:bodyPr/>
        <a:lstStyle/>
        <a:p>
          <a:r>
            <a:rPr lang="tr-TR" sz="900" b="0" dirty="0">
              <a:effectLst/>
              <a:latin typeface="+mn-lt"/>
            </a:rPr>
            <a:t>İletişim</a:t>
          </a:r>
        </a:p>
      </dgm:t>
    </dgm:pt>
    <dgm:pt modelId="{CBB73FDC-D47F-4E3B-BD36-4A2E3405CDB3}" type="parTrans" cxnId="{5B474743-405C-4E43-86CC-EB70A6E60466}">
      <dgm:prSet/>
      <dgm:spPr/>
      <dgm:t>
        <a:bodyPr/>
        <a:lstStyle/>
        <a:p>
          <a:endParaRPr lang="tr-TR">
            <a:latin typeface="+mj-lt"/>
          </a:endParaRPr>
        </a:p>
      </dgm:t>
    </dgm:pt>
    <dgm:pt modelId="{7EE300B0-DA15-4B36-B5C5-39A39E3AADE7}" type="sibTrans" cxnId="{5B474743-405C-4E43-86CC-EB70A6E60466}">
      <dgm:prSet/>
      <dgm:spPr/>
      <dgm:t>
        <a:bodyPr/>
        <a:lstStyle/>
        <a:p>
          <a:endParaRPr lang="tr-TR">
            <a:latin typeface="+mj-lt"/>
          </a:endParaRPr>
        </a:p>
      </dgm:t>
    </dgm:pt>
    <dgm:pt modelId="{602B94BB-8A54-4956-BDE2-747889699D09}">
      <dgm:prSet custT="1"/>
      <dgm:spPr>
        <a:solidFill>
          <a:schemeClr val="tx2">
            <a:lumMod val="20000"/>
            <a:lumOff val="80000"/>
          </a:schemeClr>
        </a:solidFill>
        <a:ln>
          <a:noFill/>
        </a:ln>
      </dgm:spPr>
      <dgm:t>
        <a:bodyPr/>
        <a:lstStyle/>
        <a:p>
          <a:r>
            <a:rPr lang="tr-TR" sz="900" b="0" dirty="0" err="1">
              <a:effectLst/>
              <a:latin typeface="+mn-lt"/>
            </a:rPr>
            <a:t>Dokümante</a:t>
          </a:r>
          <a:r>
            <a:rPr lang="tr-TR" sz="900" b="0" dirty="0">
              <a:effectLst/>
              <a:latin typeface="+mn-lt"/>
            </a:rPr>
            <a:t> Edilmiş Bilgi</a:t>
          </a:r>
        </a:p>
      </dgm:t>
    </dgm:pt>
    <dgm:pt modelId="{46453FBE-E828-49F5-A664-80E4E768A7AE}" type="parTrans" cxnId="{C91C4AF2-740E-41CD-84CB-A0DD4DB20F87}">
      <dgm:prSet/>
      <dgm:spPr/>
      <dgm:t>
        <a:bodyPr/>
        <a:lstStyle/>
        <a:p>
          <a:endParaRPr lang="tr-TR">
            <a:latin typeface="+mj-lt"/>
          </a:endParaRPr>
        </a:p>
      </dgm:t>
    </dgm:pt>
    <dgm:pt modelId="{F607FD58-5552-4854-86FA-C45051DB2B2B}" type="sibTrans" cxnId="{C91C4AF2-740E-41CD-84CB-A0DD4DB20F87}">
      <dgm:prSet/>
      <dgm:spPr/>
      <dgm:t>
        <a:bodyPr/>
        <a:lstStyle/>
        <a:p>
          <a:endParaRPr lang="tr-TR">
            <a:latin typeface="+mj-lt"/>
          </a:endParaRPr>
        </a:p>
      </dgm:t>
    </dgm:pt>
    <dgm:pt modelId="{766914DD-D24A-4BD8-8D20-112115FF46EF}">
      <dgm:prSet custT="1"/>
      <dgm:spPr>
        <a:solidFill>
          <a:schemeClr val="tx2">
            <a:lumMod val="20000"/>
            <a:lumOff val="80000"/>
          </a:schemeClr>
        </a:solidFill>
        <a:ln>
          <a:noFill/>
        </a:ln>
      </dgm:spPr>
      <dgm:t>
        <a:bodyPr/>
        <a:lstStyle/>
        <a:p>
          <a:r>
            <a:rPr lang="tr-TR" sz="900" b="0" baseline="0" dirty="0" err="1">
              <a:effectLst/>
              <a:latin typeface="+mn-lt"/>
            </a:rPr>
            <a:t>Operasyonel</a:t>
          </a:r>
          <a:r>
            <a:rPr lang="tr-TR" sz="900" b="0" baseline="0" dirty="0">
              <a:effectLst/>
              <a:latin typeface="+mn-lt"/>
            </a:rPr>
            <a:t> </a:t>
          </a:r>
          <a:r>
            <a:rPr lang="tr-TR" sz="900" b="0" dirty="0">
              <a:effectLst/>
              <a:latin typeface="+mn-lt"/>
            </a:rPr>
            <a:t>planlama ve kontrol</a:t>
          </a:r>
        </a:p>
      </dgm:t>
    </dgm:pt>
    <dgm:pt modelId="{99D5EFAA-13FF-436F-9121-0D1C17BDFD06}" type="parTrans" cxnId="{1D2D6CAF-9F92-457E-B809-861E48B0EF96}">
      <dgm:prSet/>
      <dgm:spPr/>
      <dgm:t>
        <a:bodyPr/>
        <a:lstStyle/>
        <a:p>
          <a:endParaRPr lang="tr-TR">
            <a:latin typeface="+mj-lt"/>
          </a:endParaRPr>
        </a:p>
      </dgm:t>
    </dgm:pt>
    <dgm:pt modelId="{06E9411A-2882-4129-A8D9-0C891BC1B4A3}" type="sibTrans" cxnId="{1D2D6CAF-9F92-457E-B809-861E48B0EF96}">
      <dgm:prSet/>
      <dgm:spPr/>
      <dgm:t>
        <a:bodyPr/>
        <a:lstStyle/>
        <a:p>
          <a:endParaRPr lang="tr-TR">
            <a:latin typeface="+mj-lt"/>
          </a:endParaRPr>
        </a:p>
      </dgm:t>
    </dgm:pt>
    <dgm:pt modelId="{548BC05E-4A87-4263-B389-524814E3D556}">
      <dgm:prSet custT="1"/>
      <dgm:spPr>
        <a:solidFill>
          <a:schemeClr val="accent5">
            <a:lumMod val="75000"/>
          </a:schemeClr>
        </a:solidFill>
      </dgm:spPr>
      <dgm:t>
        <a:bodyPr/>
        <a:lstStyle/>
        <a:p>
          <a:r>
            <a:rPr lang="tr-TR" sz="1000" b="1" dirty="0">
              <a:latin typeface="+mn-lt"/>
            </a:rPr>
            <a:t>9.Performans Değerlendirilme</a:t>
          </a:r>
        </a:p>
      </dgm:t>
    </dgm:pt>
    <dgm:pt modelId="{7BA60F6E-2B62-4DE6-AF21-A88572D4F4E0}" type="parTrans" cxnId="{302797A4-64DD-43CD-A7AB-89F5219809B4}">
      <dgm:prSet/>
      <dgm:spPr/>
      <dgm:t>
        <a:bodyPr/>
        <a:lstStyle/>
        <a:p>
          <a:endParaRPr lang="tr-TR">
            <a:latin typeface="+mj-lt"/>
          </a:endParaRPr>
        </a:p>
      </dgm:t>
    </dgm:pt>
    <dgm:pt modelId="{58CEEFDE-BDF3-4FE1-ACEF-6EA203B24606}" type="sibTrans" cxnId="{302797A4-64DD-43CD-A7AB-89F5219809B4}">
      <dgm:prSet/>
      <dgm:spPr/>
      <dgm:t>
        <a:bodyPr/>
        <a:lstStyle/>
        <a:p>
          <a:endParaRPr lang="tr-TR">
            <a:latin typeface="+mj-lt"/>
          </a:endParaRPr>
        </a:p>
      </dgm:t>
    </dgm:pt>
    <dgm:pt modelId="{B943A1CF-E95E-42A2-843B-AC534E3CF173}">
      <dgm:prSet custT="1"/>
      <dgm:spPr>
        <a:solidFill>
          <a:schemeClr val="tx2">
            <a:lumMod val="20000"/>
            <a:lumOff val="80000"/>
          </a:schemeClr>
        </a:solidFill>
        <a:ln>
          <a:noFill/>
        </a:ln>
      </dgm:spPr>
      <dgm:t>
        <a:bodyPr/>
        <a:lstStyle/>
        <a:p>
          <a:r>
            <a:rPr kumimoji="0" lang="tr-TR" sz="800" b="0" i="0" u="none" strike="noStrike" cap="none" spc="0" normalizeH="0" baseline="0" noProof="0" dirty="0">
              <a:ln>
                <a:noFill/>
              </a:ln>
              <a:solidFill>
                <a:schemeClr val="tx1"/>
              </a:solidFill>
              <a:effectLst/>
              <a:uLnTx/>
              <a:uFillTx/>
              <a:latin typeface="+mn-lt"/>
              <a:ea typeface="+mn-ea"/>
              <a:cs typeface="+mn-cs"/>
            </a:rPr>
            <a:t>İzleme, Ölçme, Analiz ve Değerlendirme </a:t>
          </a:r>
          <a:endParaRPr lang="tr-TR" sz="800" b="0" dirty="0">
            <a:effectLst/>
            <a:latin typeface="+mn-lt"/>
          </a:endParaRPr>
        </a:p>
      </dgm:t>
    </dgm:pt>
    <dgm:pt modelId="{ADFCCECC-A278-4689-A5B0-AECE3EE47D2F}" type="parTrans" cxnId="{CED82FD6-DCA3-46AD-A291-8A50DB45B057}">
      <dgm:prSet/>
      <dgm:spPr/>
      <dgm:t>
        <a:bodyPr/>
        <a:lstStyle/>
        <a:p>
          <a:endParaRPr lang="tr-TR">
            <a:latin typeface="+mj-lt"/>
          </a:endParaRPr>
        </a:p>
      </dgm:t>
    </dgm:pt>
    <dgm:pt modelId="{C2C59481-EA60-4915-83B1-AAEF06781C3D}" type="sibTrans" cxnId="{CED82FD6-DCA3-46AD-A291-8A50DB45B057}">
      <dgm:prSet/>
      <dgm:spPr/>
      <dgm:t>
        <a:bodyPr/>
        <a:lstStyle/>
        <a:p>
          <a:endParaRPr lang="tr-TR">
            <a:latin typeface="+mj-lt"/>
          </a:endParaRPr>
        </a:p>
      </dgm:t>
    </dgm:pt>
    <dgm:pt modelId="{8A8306A4-E7DB-4603-8318-2779FADFB35B}">
      <dgm:prSet custT="1"/>
      <dgm:spPr>
        <a:solidFill>
          <a:schemeClr val="tx2">
            <a:lumMod val="20000"/>
            <a:lumOff val="80000"/>
          </a:schemeClr>
        </a:solidFill>
        <a:ln>
          <a:noFill/>
        </a:ln>
      </dgm:spPr>
      <dgm:t>
        <a:bodyPr/>
        <a:lstStyle/>
        <a:p>
          <a:r>
            <a:rPr lang="tr-TR" sz="800" b="0" dirty="0">
              <a:effectLst/>
              <a:latin typeface="+mn-lt"/>
            </a:rPr>
            <a:t>YGG</a:t>
          </a:r>
        </a:p>
      </dgm:t>
    </dgm:pt>
    <dgm:pt modelId="{DEDF23DB-F4A0-4834-8D50-AD3755DEC7B9}" type="parTrans" cxnId="{E9F0A7B0-84FD-4D68-8F13-7FF3B1FC2219}">
      <dgm:prSet/>
      <dgm:spPr/>
      <dgm:t>
        <a:bodyPr/>
        <a:lstStyle/>
        <a:p>
          <a:endParaRPr lang="tr-TR">
            <a:latin typeface="+mj-lt"/>
          </a:endParaRPr>
        </a:p>
      </dgm:t>
    </dgm:pt>
    <dgm:pt modelId="{5CA6F2AC-D924-419E-9605-4B865C4C026B}" type="sibTrans" cxnId="{E9F0A7B0-84FD-4D68-8F13-7FF3B1FC2219}">
      <dgm:prSet/>
      <dgm:spPr/>
      <dgm:t>
        <a:bodyPr/>
        <a:lstStyle/>
        <a:p>
          <a:endParaRPr lang="tr-TR">
            <a:latin typeface="+mj-lt"/>
          </a:endParaRPr>
        </a:p>
      </dgm:t>
    </dgm:pt>
    <dgm:pt modelId="{1BEE80A9-72D9-412C-8F58-287506B5558A}">
      <dgm:prSet custT="1"/>
      <dgm:spPr>
        <a:solidFill>
          <a:schemeClr val="tx2">
            <a:lumMod val="20000"/>
            <a:lumOff val="80000"/>
          </a:schemeClr>
        </a:solidFill>
        <a:ln>
          <a:noFill/>
        </a:ln>
      </dgm:spPr>
      <dgm:t>
        <a:bodyPr/>
        <a:lstStyle/>
        <a:p>
          <a:r>
            <a:rPr kumimoji="0" lang="tr-TR" sz="800" b="0" i="0" u="none" strike="noStrike" cap="none" spc="0" normalizeH="0" baseline="0" noProof="0" dirty="0">
              <a:ln>
                <a:noFill/>
              </a:ln>
              <a:solidFill>
                <a:schemeClr val="tx1"/>
              </a:solidFill>
              <a:effectLst/>
              <a:uLnTx/>
              <a:uFillTx/>
              <a:latin typeface="+mn-lt"/>
              <a:ea typeface="+mn-ea"/>
              <a:cs typeface="+mn-cs"/>
            </a:rPr>
            <a:t>İç Tetkik</a:t>
          </a:r>
          <a:endParaRPr lang="tr-TR" sz="800" b="0" dirty="0">
            <a:effectLst/>
            <a:latin typeface="+mn-lt"/>
          </a:endParaRPr>
        </a:p>
      </dgm:t>
    </dgm:pt>
    <dgm:pt modelId="{003CF044-6E72-41CA-BE33-2391FE84E13A}" type="parTrans" cxnId="{8432C529-4FDD-47CE-93AB-AD53C0FDBED0}">
      <dgm:prSet/>
      <dgm:spPr/>
      <dgm:t>
        <a:bodyPr/>
        <a:lstStyle/>
        <a:p>
          <a:endParaRPr lang="tr-TR">
            <a:latin typeface="+mj-lt"/>
          </a:endParaRPr>
        </a:p>
      </dgm:t>
    </dgm:pt>
    <dgm:pt modelId="{978EF2B7-652C-4BA5-A903-15E6174E7E25}" type="sibTrans" cxnId="{8432C529-4FDD-47CE-93AB-AD53C0FDBED0}">
      <dgm:prSet/>
      <dgm:spPr/>
      <dgm:t>
        <a:bodyPr/>
        <a:lstStyle/>
        <a:p>
          <a:endParaRPr lang="tr-TR">
            <a:latin typeface="+mj-lt"/>
          </a:endParaRPr>
        </a:p>
      </dgm:t>
    </dgm:pt>
    <dgm:pt modelId="{95F326B3-36F6-4D47-B925-625C0059821F}">
      <dgm:prSet custT="1"/>
      <dgm:spPr>
        <a:solidFill>
          <a:schemeClr val="accent5">
            <a:lumMod val="75000"/>
          </a:schemeClr>
        </a:solidFill>
      </dgm:spPr>
      <dgm:t>
        <a:bodyPr/>
        <a:lstStyle/>
        <a:p>
          <a:r>
            <a:rPr kumimoji="0" lang="tr-TR" sz="1050" b="1" i="0" u="none" strike="noStrike" cap="none" spc="0" normalizeH="0" baseline="0" noProof="0" dirty="0">
              <a:ln>
                <a:noFill/>
              </a:ln>
              <a:solidFill>
                <a:schemeClr val="bg1"/>
              </a:solidFill>
              <a:effectLst/>
              <a:uLnTx/>
              <a:uFillTx/>
              <a:latin typeface="+mn-lt"/>
              <a:ea typeface="+mn-ea"/>
              <a:cs typeface="+mn-cs"/>
            </a:rPr>
            <a:t>10.İyileştirme</a:t>
          </a:r>
          <a:r>
            <a:rPr kumimoji="0" lang="tr-TR" sz="1050" b="1" i="0" u="none" strike="noStrike" cap="none" spc="0" normalizeH="0" baseline="0" noProof="0" dirty="0">
              <a:ln>
                <a:noFill/>
              </a:ln>
              <a:solidFill>
                <a:schemeClr val="tx1"/>
              </a:solidFill>
              <a:effectLst/>
              <a:uLnTx/>
              <a:uFillTx/>
              <a:latin typeface="+mn-lt"/>
              <a:ea typeface="+mn-ea"/>
              <a:cs typeface="+mn-cs"/>
            </a:rPr>
            <a:t> </a:t>
          </a:r>
          <a:endParaRPr lang="tr-TR" sz="1050" b="1" dirty="0">
            <a:latin typeface="+mn-lt"/>
          </a:endParaRPr>
        </a:p>
      </dgm:t>
    </dgm:pt>
    <dgm:pt modelId="{9C1056A4-A71C-4643-85DE-869A7619706F}" type="parTrans" cxnId="{45118515-362F-458E-BF52-7D3559D29090}">
      <dgm:prSet/>
      <dgm:spPr/>
      <dgm:t>
        <a:bodyPr/>
        <a:lstStyle/>
        <a:p>
          <a:endParaRPr lang="tr-TR">
            <a:latin typeface="+mj-lt"/>
          </a:endParaRPr>
        </a:p>
      </dgm:t>
    </dgm:pt>
    <dgm:pt modelId="{AFCC5D22-B94D-45EF-AC34-145EF397C680}" type="sibTrans" cxnId="{45118515-362F-458E-BF52-7D3559D29090}">
      <dgm:prSet/>
      <dgm:spPr/>
      <dgm:t>
        <a:bodyPr/>
        <a:lstStyle/>
        <a:p>
          <a:endParaRPr lang="tr-TR">
            <a:latin typeface="+mj-lt"/>
          </a:endParaRPr>
        </a:p>
      </dgm:t>
    </dgm:pt>
    <dgm:pt modelId="{636E4633-3682-4572-9923-1D30349D738C}">
      <dgm:prSet custT="1"/>
      <dgm:spPr>
        <a:solidFill>
          <a:schemeClr val="tx2">
            <a:lumMod val="20000"/>
            <a:lumOff val="80000"/>
          </a:schemeClr>
        </a:solidFill>
        <a:ln>
          <a:noFill/>
        </a:ln>
      </dgm:spPr>
      <dgm:t>
        <a:bodyPr/>
        <a:lstStyle/>
        <a:p>
          <a:r>
            <a:rPr kumimoji="0" lang="tr-TR" sz="800" b="0" i="0" u="none" strike="noStrike" cap="none" spc="0" normalizeH="0" baseline="0" noProof="0" dirty="0">
              <a:ln>
                <a:noFill/>
              </a:ln>
              <a:solidFill>
                <a:schemeClr val="tx1"/>
              </a:solidFill>
              <a:effectLst/>
              <a:uLnTx/>
              <a:uFillTx/>
              <a:latin typeface="+mn-lt"/>
              <a:ea typeface="+mn-ea"/>
              <a:cs typeface="+mn-cs"/>
            </a:rPr>
            <a:t>Uygunsuzluk ve Düzeltici Faaliyet </a:t>
          </a:r>
          <a:endParaRPr lang="tr-TR" sz="800" b="0" dirty="0">
            <a:effectLst/>
            <a:latin typeface="+mn-lt"/>
          </a:endParaRPr>
        </a:p>
      </dgm:t>
    </dgm:pt>
    <dgm:pt modelId="{0FA114F2-23BE-4812-B697-59ADBB76674D}" type="parTrans" cxnId="{BE2EE3D3-FC77-4BF1-A2B5-9C0C4197C86F}">
      <dgm:prSet/>
      <dgm:spPr/>
      <dgm:t>
        <a:bodyPr/>
        <a:lstStyle/>
        <a:p>
          <a:endParaRPr lang="tr-TR">
            <a:latin typeface="+mj-lt"/>
          </a:endParaRPr>
        </a:p>
      </dgm:t>
    </dgm:pt>
    <dgm:pt modelId="{326F038B-43BD-4BDB-A5D7-1F4E1B8C85F9}" type="sibTrans" cxnId="{BE2EE3D3-FC77-4BF1-A2B5-9C0C4197C86F}">
      <dgm:prSet/>
      <dgm:spPr/>
      <dgm:t>
        <a:bodyPr/>
        <a:lstStyle/>
        <a:p>
          <a:endParaRPr lang="tr-TR">
            <a:latin typeface="+mj-lt"/>
          </a:endParaRPr>
        </a:p>
      </dgm:t>
    </dgm:pt>
    <dgm:pt modelId="{FA3DA3CE-0830-42A6-A336-571A7BBC3436}">
      <dgm:prSet custT="1"/>
      <dgm:spPr>
        <a:solidFill>
          <a:schemeClr val="tx2">
            <a:lumMod val="20000"/>
            <a:lumOff val="80000"/>
          </a:schemeClr>
        </a:solidFill>
        <a:ln>
          <a:noFill/>
        </a:ln>
      </dgm:spPr>
      <dgm:t>
        <a:bodyPr/>
        <a:lstStyle/>
        <a:p>
          <a:r>
            <a:rPr lang="tr-TR" sz="900" b="0" dirty="0">
              <a:effectLst/>
              <a:latin typeface="+mn-lt"/>
            </a:rPr>
            <a:t>Ürün ve Hizmetler için şartlar </a:t>
          </a:r>
        </a:p>
      </dgm:t>
    </dgm:pt>
    <dgm:pt modelId="{48E08ED8-E1F0-416B-AB07-32394BD86C09}" type="parTrans" cxnId="{AAB974BC-42A5-40CE-8A63-B94217C3BB6E}">
      <dgm:prSet/>
      <dgm:spPr/>
      <dgm:t>
        <a:bodyPr/>
        <a:lstStyle/>
        <a:p>
          <a:endParaRPr lang="tr-TR">
            <a:latin typeface="+mj-lt"/>
          </a:endParaRPr>
        </a:p>
      </dgm:t>
    </dgm:pt>
    <dgm:pt modelId="{5C0D7271-E6C6-44D7-A7DA-5490F5D8834F}" type="sibTrans" cxnId="{AAB974BC-42A5-40CE-8A63-B94217C3BB6E}">
      <dgm:prSet/>
      <dgm:spPr/>
      <dgm:t>
        <a:bodyPr/>
        <a:lstStyle/>
        <a:p>
          <a:endParaRPr lang="tr-TR">
            <a:latin typeface="+mj-lt"/>
          </a:endParaRPr>
        </a:p>
      </dgm:t>
    </dgm:pt>
    <dgm:pt modelId="{922C67F6-53BB-4C41-8C56-BE20A43362B1}">
      <dgm:prSet custT="1"/>
      <dgm:spPr>
        <a:solidFill>
          <a:schemeClr val="tx2">
            <a:lumMod val="20000"/>
            <a:lumOff val="80000"/>
          </a:schemeClr>
        </a:solidFill>
        <a:ln>
          <a:noFill/>
        </a:ln>
      </dgm:spPr>
      <dgm:t>
        <a:bodyPr/>
        <a:lstStyle/>
        <a:p>
          <a:r>
            <a:rPr lang="tr-TR" sz="900" b="0" dirty="0">
              <a:effectLst/>
              <a:latin typeface="+mn-lt"/>
            </a:rPr>
            <a:t>Ürün ve Hizmetin Tasarımı ve Geliştirilmesi</a:t>
          </a:r>
        </a:p>
      </dgm:t>
    </dgm:pt>
    <dgm:pt modelId="{5AD7B0D7-B254-4BA2-BA2C-C415AAB37DD0}" type="parTrans" cxnId="{D40E53C9-1EC5-40EA-AD37-36CE85E95475}">
      <dgm:prSet/>
      <dgm:spPr/>
      <dgm:t>
        <a:bodyPr/>
        <a:lstStyle/>
        <a:p>
          <a:endParaRPr lang="tr-TR">
            <a:latin typeface="+mj-lt"/>
          </a:endParaRPr>
        </a:p>
      </dgm:t>
    </dgm:pt>
    <dgm:pt modelId="{085ACA41-CBA1-42CE-AB21-FC0B0935EF17}" type="sibTrans" cxnId="{D40E53C9-1EC5-40EA-AD37-36CE85E95475}">
      <dgm:prSet/>
      <dgm:spPr/>
      <dgm:t>
        <a:bodyPr/>
        <a:lstStyle/>
        <a:p>
          <a:endParaRPr lang="tr-TR">
            <a:latin typeface="+mj-lt"/>
          </a:endParaRPr>
        </a:p>
      </dgm:t>
    </dgm:pt>
    <dgm:pt modelId="{D3AEE63E-B9D7-40AF-8E59-23FAE9E51161}">
      <dgm:prSet custT="1"/>
      <dgm:spPr>
        <a:solidFill>
          <a:schemeClr val="tx2">
            <a:lumMod val="20000"/>
            <a:lumOff val="80000"/>
          </a:schemeClr>
        </a:solidFill>
        <a:ln>
          <a:noFill/>
        </a:ln>
      </dgm:spPr>
      <dgm:t>
        <a:bodyPr/>
        <a:lstStyle/>
        <a:p>
          <a:r>
            <a:rPr lang="tr-TR" sz="900" b="0" dirty="0">
              <a:effectLst/>
              <a:latin typeface="+mn-lt"/>
            </a:rPr>
            <a:t>Dışarıdan Tedarik Edilen Proses, Ürün ve Hizmetlerin Kontrolü </a:t>
          </a:r>
        </a:p>
      </dgm:t>
    </dgm:pt>
    <dgm:pt modelId="{E5E4F41A-D41B-4ECD-AF2A-D70A433C8B4A}" type="parTrans" cxnId="{AC1CFA51-43FD-49FA-BAC7-1E59A64E79BF}">
      <dgm:prSet/>
      <dgm:spPr/>
      <dgm:t>
        <a:bodyPr/>
        <a:lstStyle/>
        <a:p>
          <a:endParaRPr lang="tr-TR">
            <a:latin typeface="+mj-lt"/>
          </a:endParaRPr>
        </a:p>
      </dgm:t>
    </dgm:pt>
    <dgm:pt modelId="{9086135C-565B-4FAF-B625-504E484D0415}" type="sibTrans" cxnId="{AC1CFA51-43FD-49FA-BAC7-1E59A64E79BF}">
      <dgm:prSet/>
      <dgm:spPr/>
      <dgm:t>
        <a:bodyPr/>
        <a:lstStyle/>
        <a:p>
          <a:endParaRPr lang="tr-TR">
            <a:latin typeface="+mj-lt"/>
          </a:endParaRPr>
        </a:p>
      </dgm:t>
    </dgm:pt>
    <dgm:pt modelId="{D85C4B8B-11F0-4E3F-B98C-2800CC12DC92}">
      <dgm:prSet custT="1"/>
      <dgm:spPr>
        <a:solidFill>
          <a:schemeClr val="tx2">
            <a:lumMod val="20000"/>
            <a:lumOff val="80000"/>
          </a:schemeClr>
        </a:solidFill>
        <a:ln>
          <a:noFill/>
        </a:ln>
      </dgm:spPr>
      <dgm:t>
        <a:bodyPr/>
        <a:lstStyle/>
        <a:p>
          <a:r>
            <a:rPr lang="tr-TR" sz="900" b="0" dirty="0">
              <a:effectLst/>
              <a:latin typeface="+mn-lt"/>
            </a:rPr>
            <a:t>Üretim  ve Hizmetin Sunumu</a:t>
          </a:r>
        </a:p>
      </dgm:t>
    </dgm:pt>
    <dgm:pt modelId="{8C45D26F-BB5C-4354-8FAD-F487DFCC71A1}" type="parTrans" cxnId="{293171D9-FAE6-4832-A3D0-5D8CF60A752F}">
      <dgm:prSet/>
      <dgm:spPr/>
      <dgm:t>
        <a:bodyPr/>
        <a:lstStyle/>
        <a:p>
          <a:endParaRPr lang="tr-TR">
            <a:latin typeface="+mj-lt"/>
          </a:endParaRPr>
        </a:p>
      </dgm:t>
    </dgm:pt>
    <dgm:pt modelId="{E988C1A9-6C6A-490E-9A11-6D8FCFF4F108}" type="sibTrans" cxnId="{293171D9-FAE6-4832-A3D0-5D8CF60A752F}">
      <dgm:prSet/>
      <dgm:spPr/>
      <dgm:t>
        <a:bodyPr/>
        <a:lstStyle/>
        <a:p>
          <a:endParaRPr lang="tr-TR">
            <a:latin typeface="+mj-lt"/>
          </a:endParaRPr>
        </a:p>
      </dgm:t>
    </dgm:pt>
    <dgm:pt modelId="{BB725BB2-4400-43B9-B26F-A5B7FD8C3BCD}">
      <dgm:prSet custT="1"/>
      <dgm:spPr>
        <a:solidFill>
          <a:schemeClr val="tx2">
            <a:lumMod val="20000"/>
            <a:lumOff val="80000"/>
          </a:schemeClr>
        </a:solidFill>
        <a:ln>
          <a:noFill/>
        </a:ln>
      </dgm:spPr>
      <dgm:t>
        <a:bodyPr/>
        <a:lstStyle/>
        <a:p>
          <a:r>
            <a:rPr lang="tr-TR" sz="800" b="0" dirty="0">
              <a:effectLst/>
              <a:latin typeface="+mn-lt"/>
            </a:rPr>
            <a:t>Ürün ve Hizmet Sunumu </a:t>
          </a:r>
        </a:p>
      </dgm:t>
    </dgm:pt>
    <dgm:pt modelId="{164E8D5F-CDC6-48B0-8FA6-F106D72E9FD7}" type="parTrans" cxnId="{A8351BCF-97AE-46F8-A105-E9832A1503DE}">
      <dgm:prSet/>
      <dgm:spPr/>
      <dgm:t>
        <a:bodyPr/>
        <a:lstStyle/>
        <a:p>
          <a:endParaRPr lang="tr-TR">
            <a:latin typeface="+mj-lt"/>
          </a:endParaRPr>
        </a:p>
      </dgm:t>
    </dgm:pt>
    <dgm:pt modelId="{3ED8FEDF-517E-4288-9ADB-75166D2F0C0D}" type="sibTrans" cxnId="{A8351BCF-97AE-46F8-A105-E9832A1503DE}">
      <dgm:prSet/>
      <dgm:spPr/>
      <dgm:t>
        <a:bodyPr/>
        <a:lstStyle/>
        <a:p>
          <a:endParaRPr lang="tr-TR">
            <a:latin typeface="+mj-lt"/>
          </a:endParaRPr>
        </a:p>
      </dgm:t>
    </dgm:pt>
    <dgm:pt modelId="{C7122DFE-94F3-439E-B32C-C03B2F0FCE3B}">
      <dgm:prSet custT="1"/>
      <dgm:spPr>
        <a:solidFill>
          <a:schemeClr val="tx2">
            <a:lumMod val="20000"/>
            <a:lumOff val="80000"/>
          </a:schemeClr>
        </a:solidFill>
        <a:ln>
          <a:noFill/>
        </a:ln>
      </dgm:spPr>
      <dgm:t>
        <a:bodyPr/>
        <a:lstStyle/>
        <a:p>
          <a:r>
            <a:rPr lang="tr-TR" sz="900" b="0" dirty="0">
              <a:effectLst/>
              <a:latin typeface="+mn-lt"/>
            </a:rPr>
            <a:t>Uygun Olmayan Çıktının Kontrolü</a:t>
          </a:r>
        </a:p>
      </dgm:t>
    </dgm:pt>
    <dgm:pt modelId="{A81852A7-3424-4273-A330-8973CF03F9BA}" type="parTrans" cxnId="{E1A63CBF-5A95-49D3-AB33-124A687A68C4}">
      <dgm:prSet/>
      <dgm:spPr/>
      <dgm:t>
        <a:bodyPr/>
        <a:lstStyle/>
        <a:p>
          <a:endParaRPr lang="tr-TR">
            <a:latin typeface="+mj-lt"/>
          </a:endParaRPr>
        </a:p>
      </dgm:t>
    </dgm:pt>
    <dgm:pt modelId="{FAFF2E45-86B5-4D6B-A1F6-7425A5889ADA}" type="sibTrans" cxnId="{E1A63CBF-5A95-49D3-AB33-124A687A68C4}">
      <dgm:prSet/>
      <dgm:spPr/>
      <dgm:t>
        <a:bodyPr/>
        <a:lstStyle/>
        <a:p>
          <a:endParaRPr lang="tr-TR">
            <a:latin typeface="+mj-lt"/>
          </a:endParaRPr>
        </a:p>
      </dgm:t>
    </dgm:pt>
    <dgm:pt modelId="{68C84882-DD02-4A77-910C-28528D6C6FAD}">
      <dgm:prSet custT="1"/>
      <dgm:spPr>
        <a:solidFill>
          <a:schemeClr val="tx2">
            <a:lumMod val="20000"/>
            <a:lumOff val="80000"/>
          </a:schemeClr>
        </a:solidFill>
        <a:ln>
          <a:noFill/>
        </a:ln>
      </dgm:spPr>
      <dgm:t>
        <a:bodyPr/>
        <a:lstStyle/>
        <a:p>
          <a:r>
            <a:rPr lang="tr-TR" sz="800" b="0" dirty="0">
              <a:effectLst/>
              <a:latin typeface="+mn-lt"/>
            </a:rPr>
            <a:t>Sürekli iyileştirme</a:t>
          </a:r>
        </a:p>
      </dgm:t>
    </dgm:pt>
    <dgm:pt modelId="{78057FD1-A1FE-433F-AC53-E91993A5BFE1}" type="parTrans" cxnId="{95CD3619-F9CE-4354-ADFD-C1B8D92256CA}">
      <dgm:prSet/>
      <dgm:spPr/>
      <dgm:t>
        <a:bodyPr/>
        <a:lstStyle/>
        <a:p>
          <a:endParaRPr lang="tr-TR">
            <a:latin typeface="+mj-lt"/>
          </a:endParaRPr>
        </a:p>
      </dgm:t>
    </dgm:pt>
    <dgm:pt modelId="{1570CB0C-21ED-45C9-8292-6D3CBBD8B82A}" type="sibTrans" cxnId="{95CD3619-F9CE-4354-ADFD-C1B8D92256CA}">
      <dgm:prSet/>
      <dgm:spPr/>
      <dgm:t>
        <a:bodyPr/>
        <a:lstStyle/>
        <a:p>
          <a:endParaRPr lang="tr-TR">
            <a:latin typeface="+mj-lt"/>
          </a:endParaRPr>
        </a:p>
      </dgm:t>
    </dgm:pt>
    <dgm:pt modelId="{6E55118D-0B1F-4F27-AAA3-5A9AF7C9A99F}" type="pres">
      <dgm:prSet presAssocID="{D462C36E-AE73-460A-B223-CFB893A5B6D5}" presName="diagram" presStyleCnt="0">
        <dgm:presLayoutVars>
          <dgm:chPref val="1"/>
          <dgm:dir/>
          <dgm:animOne val="branch"/>
          <dgm:animLvl val="lvl"/>
          <dgm:resizeHandles/>
        </dgm:presLayoutVars>
      </dgm:prSet>
      <dgm:spPr/>
      <dgm:t>
        <a:bodyPr/>
        <a:lstStyle/>
        <a:p>
          <a:endParaRPr lang="tr-TR"/>
        </a:p>
      </dgm:t>
    </dgm:pt>
    <dgm:pt modelId="{DB38D556-441A-4B1C-8921-1DD57C996A70}" type="pres">
      <dgm:prSet presAssocID="{8CDA6C58-66C0-44C9-A623-42C3D36A8838}" presName="root" presStyleCnt="0"/>
      <dgm:spPr/>
    </dgm:pt>
    <dgm:pt modelId="{70E69DC2-D063-4132-B373-DC3C8B92C911}" type="pres">
      <dgm:prSet presAssocID="{8CDA6C58-66C0-44C9-A623-42C3D36A8838}" presName="rootComposite" presStyleCnt="0"/>
      <dgm:spPr/>
    </dgm:pt>
    <dgm:pt modelId="{ED7AA2AC-DCB7-460B-8F9E-17FA70C720CC}" type="pres">
      <dgm:prSet presAssocID="{8CDA6C58-66C0-44C9-A623-42C3D36A8838}" presName="rootText" presStyleLbl="node1" presStyleIdx="0" presStyleCnt="7"/>
      <dgm:spPr/>
      <dgm:t>
        <a:bodyPr/>
        <a:lstStyle/>
        <a:p>
          <a:endParaRPr lang="tr-TR"/>
        </a:p>
      </dgm:t>
    </dgm:pt>
    <dgm:pt modelId="{4E4830CC-26AD-41A7-AA5F-D0A578A0003F}" type="pres">
      <dgm:prSet presAssocID="{8CDA6C58-66C0-44C9-A623-42C3D36A8838}" presName="rootConnector" presStyleLbl="node1" presStyleIdx="0" presStyleCnt="7"/>
      <dgm:spPr/>
      <dgm:t>
        <a:bodyPr/>
        <a:lstStyle/>
        <a:p>
          <a:endParaRPr lang="tr-TR"/>
        </a:p>
      </dgm:t>
    </dgm:pt>
    <dgm:pt modelId="{C27F472F-1CBD-474A-B04B-2870EBEC1E2B}" type="pres">
      <dgm:prSet presAssocID="{8CDA6C58-66C0-44C9-A623-42C3D36A8838}" presName="childShape" presStyleCnt="0"/>
      <dgm:spPr/>
    </dgm:pt>
    <dgm:pt modelId="{2D4543FA-3ED1-4605-ACB8-D5D4F8E30859}" type="pres">
      <dgm:prSet presAssocID="{35FE7E91-6707-4E47-91AF-5E6F80EE0AB4}" presName="Name13" presStyleLbl="parChTrans1D2" presStyleIdx="0" presStyleCnt="27"/>
      <dgm:spPr/>
      <dgm:t>
        <a:bodyPr/>
        <a:lstStyle/>
        <a:p>
          <a:endParaRPr lang="tr-TR"/>
        </a:p>
      </dgm:t>
    </dgm:pt>
    <dgm:pt modelId="{01D5C499-E99A-404C-9295-7CD60A61D945}" type="pres">
      <dgm:prSet presAssocID="{9566B685-DCA5-4E79-ABA0-2524FECFE770}" presName="childText" presStyleLbl="bgAcc1" presStyleIdx="0" presStyleCnt="27">
        <dgm:presLayoutVars>
          <dgm:bulletEnabled val="1"/>
        </dgm:presLayoutVars>
      </dgm:prSet>
      <dgm:spPr/>
      <dgm:t>
        <a:bodyPr/>
        <a:lstStyle/>
        <a:p>
          <a:endParaRPr lang="tr-TR"/>
        </a:p>
      </dgm:t>
    </dgm:pt>
    <dgm:pt modelId="{60932AF6-9DB5-49A8-B488-C35861BD18B8}" type="pres">
      <dgm:prSet presAssocID="{E0CD98F3-3393-4B0F-ABD3-E2A21A28EB62}" presName="Name13" presStyleLbl="parChTrans1D2" presStyleIdx="1" presStyleCnt="27"/>
      <dgm:spPr/>
      <dgm:t>
        <a:bodyPr/>
        <a:lstStyle/>
        <a:p>
          <a:endParaRPr lang="tr-TR"/>
        </a:p>
      </dgm:t>
    </dgm:pt>
    <dgm:pt modelId="{162B11DF-8870-4BAE-8428-FD746C651B8D}" type="pres">
      <dgm:prSet presAssocID="{630340F6-B4C0-4CDF-85F3-1B5BE1FD8976}" presName="childText" presStyleLbl="bgAcc1" presStyleIdx="1" presStyleCnt="27" custScaleX="122795">
        <dgm:presLayoutVars>
          <dgm:bulletEnabled val="1"/>
        </dgm:presLayoutVars>
      </dgm:prSet>
      <dgm:spPr/>
      <dgm:t>
        <a:bodyPr/>
        <a:lstStyle/>
        <a:p>
          <a:endParaRPr lang="tr-TR"/>
        </a:p>
      </dgm:t>
    </dgm:pt>
    <dgm:pt modelId="{A3D53129-1B5A-46D8-9D99-88695CDF3D8F}" type="pres">
      <dgm:prSet presAssocID="{06AF768C-3EE4-4DB6-99FC-B288F4CABF8F}" presName="Name13" presStyleLbl="parChTrans1D2" presStyleIdx="2" presStyleCnt="27"/>
      <dgm:spPr/>
      <dgm:t>
        <a:bodyPr/>
        <a:lstStyle/>
        <a:p>
          <a:endParaRPr lang="tr-TR"/>
        </a:p>
      </dgm:t>
    </dgm:pt>
    <dgm:pt modelId="{3F56BB3F-24EC-4FBE-BEA1-2CA9698F432F}" type="pres">
      <dgm:prSet presAssocID="{E6253458-7B06-4A0F-869A-5084AA5564B1}" presName="childText" presStyleLbl="bgAcc1" presStyleIdx="2" presStyleCnt="27">
        <dgm:presLayoutVars>
          <dgm:bulletEnabled val="1"/>
        </dgm:presLayoutVars>
      </dgm:prSet>
      <dgm:spPr/>
      <dgm:t>
        <a:bodyPr/>
        <a:lstStyle/>
        <a:p>
          <a:endParaRPr lang="tr-TR"/>
        </a:p>
      </dgm:t>
    </dgm:pt>
    <dgm:pt modelId="{E9022AD9-6106-44C6-A4DB-55D51267443D}" type="pres">
      <dgm:prSet presAssocID="{66DD3FB4-5426-4433-94BA-75CCE98D1F6C}" presName="Name13" presStyleLbl="parChTrans1D2" presStyleIdx="3" presStyleCnt="27"/>
      <dgm:spPr/>
      <dgm:t>
        <a:bodyPr/>
        <a:lstStyle/>
        <a:p>
          <a:endParaRPr lang="tr-TR"/>
        </a:p>
      </dgm:t>
    </dgm:pt>
    <dgm:pt modelId="{092A1207-C6D1-4353-AF10-2966559CCE6F}" type="pres">
      <dgm:prSet presAssocID="{E9859252-606F-4B98-9121-95B5440B9A76}" presName="childText" presStyleLbl="bgAcc1" presStyleIdx="3" presStyleCnt="27">
        <dgm:presLayoutVars>
          <dgm:bulletEnabled val="1"/>
        </dgm:presLayoutVars>
      </dgm:prSet>
      <dgm:spPr/>
      <dgm:t>
        <a:bodyPr/>
        <a:lstStyle/>
        <a:p>
          <a:endParaRPr lang="tr-TR"/>
        </a:p>
      </dgm:t>
    </dgm:pt>
    <dgm:pt modelId="{675F40ED-169D-44C8-A413-9CC457B5762D}" type="pres">
      <dgm:prSet presAssocID="{01DDEC28-6319-4EDA-B1A0-ECA24519E6ED}" presName="root" presStyleCnt="0"/>
      <dgm:spPr/>
    </dgm:pt>
    <dgm:pt modelId="{4630B9CC-D4A8-4E99-9D21-4D9FADB39B99}" type="pres">
      <dgm:prSet presAssocID="{01DDEC28-6319-4EDA-B1A0-ECA24519E6ED}" presName="rootComposite" presStyleCnt="0"/>
      <dgm:spPr/>
    </dgm:pt>
    <dgm:pt modelId="{7DA4A57C-C773-47E6-A952-B5D8F1097FE6}" type="pres">
      <dgm:prSet presAssocID="{01DDEC28-6319-4EDA-B1A0-ECA24519E6ED}" presName="rootText" presStyleLbl="node1" presStyleIdx="1" presStyleCnt="7"/>
      <dgm:spPr/>
      <dgm:t>
        <a:bodyPr/>
        <a:lstStyle/>
        <a:p>
          <a:endParaRPr lang="tr-TR"/>
        </a:p>
      </dgm:t>
    </dgm:pt>
    <dgm:pt modelId="{2F5F468F-9054-4BB6-9FAA-766D0828CB89}" type="pres">
      <dgm:prSet presAssocID="{01DDEC28-6319-4EDA-B1A0-ECA24519E6ED}" presName="rootConnector" presStyleLbl="node1" presStyleIdx="1" presStyleCnt="7"/>
      <dgm:spPr/>
      <dgm:t>
        <a:bodyPr/>
        <a:lstStyle/>
        <a:p>
          <a:endParaRPr lang="tr-TR"/>
        </a:p>
      </dgm:t>
    </dgm:pt>
    <dgm:pt modelId="{D391B472-12C4-4095-A261-CEB895915474}" type="pres">
      <dgm:prSet presAssocID="{01DDEC28-6319-4EDA-B1A0-ECA24519E6ED}" presName="childShape" presStyleCnt="0"/>
      <dgm:spPr/>
    </dgm:pt>
    <dgm:pt modelId="{68D48815-0C98-4339-8851-472E0C3010B7}" type="pres">
      <dgm:prSet presAssocID="{D24466C0-EE2A-4BDC-89AC-9DE253F910D8}" presName="Name13" presStyleLbl="parChTrans1D2" presStyleIdx="4" presStyleCnt="27"/>
      <dgm:spPr/>
      <dgm:t>
        <a:bodyPr/>
        <a:lstStyle/>
        <a:p>
          <a:endParaRPr lang="tr-TR"/>
        </a:p>
      </dgm:t>
    </dgm:pt>
    <dgm:pt modelId="{901DD8F6-6DF2-48D2-A1B7-044CF8C09C19}" type="pres">
      <dgm:prSet presAssocID="{75458169-082C-48B9-8695-74DB403DABB2}" presName="childText" presStyleLbl="bgAcc1" presStyleIdx="4" presStyleCnt="27">
        <dgm:presLayoutVars>
          <dgm:bulletEnabled val="1"/>
        </dgm:presLayoutVars>
      </dgm:prSet>
      <dgm:spPr/>
      <dgm:t>
        <a:bodyPr/>
        <a:lstStyle/>
        <a:p>
          <a:endParaRPr lang="tr-TR"/>
        </a:p>
      </dgm:t>
    </dgm:pt>
    <dgm:pt modelId="{3605C079-7910-4BAC-B2EA-D109EA232786}" type="pres">
      <dgm:prSet presAssocID="{318F48F4-6024-4A70-A474-8DA11D9882E4}" presName="Name13" presStyleLbl="parChTrans1D2" presStyleIdx="5" presStyleCnt="27"/>
      <dgm:spPr/>
      <dgm:t>
        <a:bodyPr/>
        <a:lstStyle/>
        <a:p>
          <a:endParaRPr lang="tr-TR"/>
        </a:p>
      </dgm:t>
    </dgm:pt>
    <dgm:pt modelId="{02F51BDA-18DE-4C92-8C61-CDF3FACC79C2}" type="pres">
      <dgm:prSet presAssocID="{77D1B24C-20D3-4E7E-853A-83172303EA0E}" presName="childText" presStyleLbl="bgAcc1" presStyleIdx="5" presStyleCnt="27">
        <dgm:presLayoutVars>
          <dgm:bulletEnabled val="1"/>
        </dgm:presLayoutVars>
      </dgm:prSet>
      <dgm:spPr/>
      <dgm:t>
        <a:bodyPr/>
        <a:lstStyle/>
        <a:p>
          <a:endParaRPr lang="tr-TR"/>
        </a:p>
      </dgm:t>
    </dgm:pt>
    <dgm:pt modelId="{A8A968F5-BF09-4D2F-8542-5AB133EBC02B}" type="pres">
      <dgm:prSet presAssocID="{9D729812-C813-4EAA-8190-E32B501D37C8}" presName="Name13" presStyleLbl="parChTrans1D2" presStyleIdx="6" presStyleCnt="27"/>
      <dgm:spPr/>
      <dgm:t>
        <a:bodyPr/>
        <a:lstStyle/>
        <a:p>
          <a:endParaRPr lang="tr-TR"/>
        </a:p>
      </dgm:t>
    </dgm:pt>
    <dgm:pt modelId="{F08569B5-1D41-4CFC-BE27-376AB973EB5E}" type="pres">
      <dgm:prSet presAssocID="{00358AD0-68FA-490D-ACF8-BA8243E6D8ED}" presName="childText" presStyleLbl="bgAcc1" presStyleIdx="6" presStyleCnt="27">
        <dgm:presLayoutVars>
          <dgm:bulletEnabled val="1"/>
        </dgm:presLayoutVars>
      </dgm:prSet>
      <dgm:spPr/>
      <dgm:t>
        <a:bodyPr/>
        <a:lstStyle/>
        <a:p>
          <a:endParaRPr lang="tr-TR"/>
        </a:p>
      </dgm:t>
    </dgm:pt>
    <dgm:pt modelId="{69C15598-1DE6-402F-9E8A-94A0311F4AF4}" type="pres">
      <dgm:prSet presAssocID="{2CAD8AA7-AD7E-4144-8B8F-956BCBEA366A}" presName="root" presStyleCnt="0"/>
      <dgm:spPr/>
    </dgm:pt>
    <dgm:pt modelId="{1A2E1DA3-4A88-49A6-A1F6-370AAFFF5AD9}" type="pres">
      <dgm:prSet presAssocID="{2CAD8AA7-AD7E-4144-8B8F-956BCBEA366A}" presName="rootComposite" presStyleCnt="0"/>
      <dgm:spPr/>
    </dgm:pt>
    <dgm:pt modelId="{BB6436E2-B9B9-4DC0-A7E9-EAD6BF956E8A}" type="pres">
      <dgm:prSet presAssocID="{2CAD8AA7-AD7E-4144-8B8F-956BCBEA366A}" presName="rootText" presStyleLbl="node1" presStyleIdx="2" presStyleCnt="7"/>
      <dgm:spPr/>
      <dgm:t>
        <a:bodyPr/>
        <a:lstStyle/>
        <a:p>
          <a:endParaRPr lang="tr-TR"/>
        </a:p>
      </dgm:t>
    </dgm:pt>
    <dgm:pt modelId="{663E0F32-36B4-49C2-9455-AF1846F9C20B}" type="pres">
      <dgm:prSet presAssocID="{2CAD8AA7-AD7E-4144-8B8F-956BCBEA366A}" presName="rootConnector" presStyleLbl="node1" presStyleIdx="2" presStyleCnt="7"/>
      <dgm:spPr/>
      <dgm:t>
        <a:bodyPr/>
        <a:lstStyle/>
        <a:p>
          <a:endParaRPr lang="tr-TR"/>
        </a:p>
      </dgm:t>
    </dgm:pt>
    <dgm:pt modelId="{6444F4D2-DFE5-4A46-AD84-0F275A9F7A11}" type="pres">
      <dgm:prSet presAssocID="{2CAD8AA7-AD7E-4144-8B8F-956BCBEA366A}" presName="childShape" presStyleCnt="0"/>
      <dgm:spPr/>
    </dgm:pt>
    <dgm:pt modelId="{544E0865-7F8B-4D78-93C6-872C8FAF57F2}" type="pres">
      <dgm:prSet presAssocID="{E95D3151-D49D-443C-BD8A-31288A695CFD}" presName="Name13" presStyleLbl="parChTrans1D2" presStyleIdx="7" presStyleCnt="27"/>
      <dgm:spPr/>
      <dgm:t>
        <a:bodyPr/>
        <a:lstStyle/>
        <a:p>
          <a:endParaRPr lang="tr-TR"/>
        </a:p>
      </dgm:t>
    </dgm:pt>
    <dgm:pt modelId="{43144DE1-8C29-4730-84E1-A830CD5C20B7}" type="pres">
      <dgm:prSet presAssocID="{BABBBFC5-E958-48D1-9EBD-AEC582B2CEA6}" presName="childText" presStyleLbl="bgAcc1" presStyleIdx="7" presStyleCnt="27">
        <dgm:presLayoutVars>
          <dgm:bulletEnabled val="1"/>
        </dgm:presLayoutVars>
      </dgm:prSet>
      <dgm:spPr/>
      <dgm:t>
        <a:bodyPr/>
        <a:lstStyle/>
        <a:p>
          <a:endParaRPr lang="tr-TR"/>
        </a:p>
      </dgm:t>
    </dgm:pt>
    <dgm:pt modelId="{77ABCA48-2F41-4052-BC50-039C46E1483A}" type="pres">
      <dgm:prSet presAssocID="{EECDE1EE-EAFF-4758-A27A-12BF38BC8B2B}" presName="Name13" presStyleLbl="parChTrans1D2" presStyleIdx="8" presStyleCnt="27"/>
      <dgm:spPr/>
      <dgm:t>
        <a:bodyPr/>
        <a:lstStyle/>
        <a:p>
          <a:endParaRPr lang="tr-TR"/>
        </a:p>
      </dgm:t>
    </dgm:pt>
    <dgm:pt modelId="{8561B089-3E47-4739-88AE-9A73C40BDAD1}" type="pres">
      <dgm:prSet presAssocID="{23FD7A27-B6BA-45F6-B2DC-79B9282FA6E7}" presName="childText" presStyleLbl="bgAcc1" presStyleIdx="8" presStyleCnt="27" custScaleX="115825">
        <dgm:presLayoutVars>
          <dgm:bulletEnabled val="1"/>
        </dgm:presLayoutVars>
      </dgm:prSet>
      <dgm:spPr/>
      <dgm:t>
        <a:bodyPr/>
        <a:lstStyle/>
        <a:p>
          <a:endParaRPr lang="tr-TR"/>
        </a:p>
      </dgm:t>
    </dgm:pt>
    <dgm:pt modelId="{E16AD086-7800-4522-8A47-17652414F6EE}" type="pres">
      <dgm:prSet presAssocID="{DFD6CC01-3654-4E7A-B860-FADB4E190AC1}" presName="Name13" presStyleLbl="parChTrans1D2" presStyleIdx="9" presStyleCnt="27"/>
      <dgm:spPr/>
      <dgm:t>
        <a:bodyPr/>
        <a:lstStyle/>
        <a:p>
          <a:endParaRPr lang="tr-TR"/>
        </a:p>
      </dgm:t>
    </dgm:pt>
    <dgm:pt modelId="{E843A32C-7500-43E9-B938-0326FB93A019}" type="pres">
      <dgm:prSet presAssocID="{D0F3FDB8-A810-4053-B5F6-6CA6FF478ECA}" presName="childText" presStyleLbl="bgAcc1" presStyleIdx="9" presStyleCnt="27">
        <dgm:presLayoutVars>
          <dgm:bulletEnabled val="1"/>
        </dgm:presLayoutVars>
      </dgm:prSet>
      <dgm:spPr/>
      <dgm:t>
        <a:bodyPr/>
        <a:lstStyle/>
        <a:p>
          <a:endParaRPr lang="tr-TR"/>
        </a:p>
      </dgm:t>
    </dgm:pt>
    <dgm:pt modelId="{C8543E44-1C61-4D87-B8AA-91463C6C9464}" type="pres">
      <dgm:prSet presAssocID="{CE5C6132-75B3-49A3-A2ED-08544F15BF1F}" presName="root" presStyleCnt="0"/>
      <dgm:spPr/>
    </dgm:pt>
    <dgm:pt modelId="{D0CDF06E-E559-46E6-8D39-1F4A423C411D}" type="pres">
      <dgm:prSet presAssocID="{CE5C6132-75B3-49A3-A2ED-08544F15BF1F}" presName="rootComposite" presStyleCnt="0"/>
      <dgm:spPr/>
    </dgm:pt>
    <dgm:pt modelId="{262D9CCC-F4AE-4CA2-A87D-0B6526BFA242}" type="pres">
      <dgm:prSet presAssocID="{CE5C6132-75B3-49A3-A2ED-08544F15BF1F}" presName="rootText" presStyleLbl="node1" presStyleIdx="3" presStyleCnt="7" custLinFactNeighborX="563" custLinFactNeighborY="-3708"/>
      <dgm:spPr/>
      <dgm:t>
        <a:bodyPr/>
        <a:lstStyle/>
        <a:p>
          <a:endParaRPr lang="tr-TR"/>
        </a:p>
      </dgm:t>
    </dgm:pt>
    <dgm:pt modelId="{D8467D97-D19C-450A-89D9-E1E20A1F1E91}" type="pres">
      <dgm:prSet presAssocID="{CE5C6132-75B3-49A3-A2ED-08544F15BF1F}" presName="rootConnector" presStyleLbl="node1" presStyleIdx="3" presStyleCnt="7"/>
      <dgm:spPr/>
      <dgm:t>
        <a:bodyPr/>
        <a:lstStyle/>
        <a:p>
          <a:endParaRPr lang="tr-TR"/>
        </a:p>
      </dgm:t>
    </dgm:pt>
    <dgm:pt modelId="{0EDCB63C-EF6E-4031-966D-A71D6F80C2B6}" type="pres">
      <dgm:prSet presAssocID="{CE5C6132-75B3-49A3-A2ED-08544F15BF1F}" presName="childShape" presStyleCnt="0"/>
      <dgm:spPr/>
    </dgm:pt>
    <dgm:pt modelId="{61E53117-7A6A-47CA-836F-FB5678266321}" type="pres">
      <dgm:prSet presAssocID="{4BB12DC8-6A39-4649-B0AA-9E5D3E14F4E5}" presName="Name13" presStyleLbl="parChTrans1D2" presStyleIdx="10" presStyleCnt="27"/>
      <dgm:spPr/>
      <dgm:t>
        <a:bodyPr/>
        <a:lstStyle/>
        <a:p>
          <a:endParaRPr lang="tr-TR"/>
        </a:p>
      </dgm:t>
    </dgm:pt>
    <dgm:pt modelId="{1B9E83C5-7EF6-49C7-8029-013DD7F6960F}" type="pres">
      <dgm:prSet presAssocID="{4DC385B6-AA26-464B-BC35-0D848FC0FFEF}" presName="childText" presStyleLbl="bgAcc1" presStyleIdx="10" presStyleCnt="27">
        <dgm:presLayoutVars>
          <dgm:bulletEnabled val="1"/>
        </dgm:presLayoutVars>
      </dgm:prSet>
      <dgm:spPr/>
      <dgm:t>
        <a:bodyPr/>
        <a:lstStyle/>
        <a:p>
          <a:endParaRPr lang="tr-TR"/>
        </a:p>
      </dgm:t>
    </dgm:pt>
    <dgm:pt modelId="{C50FF215-018A-4112-9E62-1D71B487BC94}" type="pres">
      <dgm:prSet presAssocID="{7A5E0948-75BE-4BB9-82D6-1AF661471695}" presName="Name13" presStyleLbl="parChTrans1D2" presStyleIdx="11" presStyleCnt="27"/>
      <dgm:spPr/>
      <dgm:t>
        <a:bodyPr/>
        <a:lstStyle/>
        <a:p>
          <a:endParaRPr lang="tr-TR"/>
        </a:p>
      </dgm:t>
    </dgm:pt>
    <dgm:pt modelId="{DF2A0083-AE20-43FF-9CF1-43FBAA2D4D3D}" type="pres">
      <dgm:prSet presAssocID="{B07FB572-CDAF-4F0F-AE65-A4C4DCE11C45}" presName="childText" presStyleLbl="bgAcc1" presStyleIdx="11" presStyleCnt="27">
        <dgm:presLayoutVars>
          <dgm:bulletEnabled val="1"/>
        </dgm:presLayoutVars>
      </dgm:prSet>
      <dgm:spPr/>
      <dgm:t>
        <a:bodyPr/>
        <a:lstStyle/>
        <a:p>
          <a:endParaRPr lang="tr-TR"/>
        </a:p>
      </dgm:t>
    </dgm:pt>
    <dgm:pt modelId="{7EADAF6A-A683-429A-ADD3-6594D3999A09}" type="pres">
      <dgm:prSet presAssocID="{FA264865-98D0-48A7-B861-015448A4DB96}" presName="Name13" presStyleLbl="parChTrans1D2" presStyleIdx="12" presStyleCnt="27"/>
      <dgm:spPr/>
      <dgm:t>
        <a:bodyPr/>
        <a:lstStyle/>
        <a:p>
          <a:endParaRPr lang="tr-TR"/>
        </a:p>
      </dgm:t>
    </dgm:pt>
    <dgm:pt modelId="{13821F68-4097-4A8A-8EEE-F1E3C6FD2FD0}" type="pres">
      <dgm:prSet presAssocID="{30EA232B-5B6F-44C0-B5B5-231C38D06297}" presName="childText" presStyleLbl="bgAcc1" presStyleIdx="12" presStyleCnt="27">
        <dgm:presLayoutVars>
          <dgm:bulletEnabled val="1"/>
        </dgm:presLayoutVars>
      </dgm:prSet>
      <dgm:spPr/>
      <dgm:t>
        <a:bodyPr/>
        <a:lstStyle/>
        <a:p>
          <a:endParaRPr lang="tr-TR"/>
        </a:p>
      </dgm:t>
    </dgm:pt>
    <dgm:pt modelId="{3F191989-4949-4611-A966-756B6996DDAA}" type="pres">
      <dgm:prSet presAssocID="{CBB73FDC-D47F-4E3B-BD36-4A2E3405CDB3}" presName="Name13" presStyleLbl="parChTrans1D2" presStyleIdx="13" presStyleCnt="27"/>
      <dgm:spPr/>
      <dgm:t>
        <a:bodyPr/>
        <a:lstStyle/>
        <a:p>
          <a:endParaRPr lang="tr-TR"/>
        </a:p>
      </dgm:t>
    </dgm:pt>
    <dgm:pt modelId="{094AE23A-DF00-468D-9D2B-75625D463E3C}" type="pres">
      <dgm:prSet presAssocID="{C654ED44-1AD6-41DB-99CD-4E3ADAB1E4CF}" presName="childText" presStyleLbl="bgAcc1" presStyleIdx="13" presStyleCnt="27" custLinFactNeighborX="4270" custLinFactNeighborY="-11288">
        <dgm:presLayoutVars>
          <dgm:bulletEnabled val="1"/>
        </dgm:presLayoutVars>
      </dgm:prSet>
      <dgm:spPr/>
      <dgm:t>
        <a:bodyPr/>
        <a:lstStyle/>
        <a:p>
          <a:endParaRPr lang="tr-TR"/>
        </a:p>
      </dgm:t>
    </dgm:pt>
    <dgm:pt modelId="{80961669-BFB3-4506-AFEE-C692329D272F}" type="pres">
      <dgm:prSet presAssocID="{46453FBE-E828-49F5-A664-80E4E768A7AE}" presName="Name13" presStyleLbl="parChTrans1D2" presStyleIdx="14" presStyleCnt="27"/>
      <dgm:spPr/>
      <dgm:t>
        <a:bodyPr/>
        <a:lstStyle/>
        <a:p>
          <a:endParaRPr lang="tr-TR"/>
        </a:p>
      </dgm:t>
    </dgm:pt>
    <dgm:pt modelId="{81F23876-97F9-4D86-956A-82B6DCC8F79D}" type="pres">
      <dgm:prSet presAssocID="{602B94BB-8A54-4956-BDE2-747889699D09}" presName="childText" presStyleLbl="bgAcc1" presStyleIdx="14" presStyleCnt="27" custScaleX="110837" custScaleY="86586">
        <dgm:presLayoutVars>
          <dgm:bulletEnabled val="1"/>
        </dgm:presLayoutVars>
      </dgm:prSet>
      <dgm:spPr/>
      <dgm:t>
        <a:bodyPr/>
        <a:lstStyle/>
        <a:p>
          <a:endParaRPr lang="tr-TR"/>
        </a:p>
      </dgm:t>
    </dgm:pt>
    <dgm:pt modelId="{D79D2738-1DDF-4246-A3A3-F2736C1F3B88}" type="pres">
      <dgm:prSet presAssocID="{0D81C287-399C-4930-910E-0CF7FA1C0301}" presName="root" presStyleCnt="0"/>
      <dgm:spPr/>
    </dgm:pt>
    <dgm:pt modelId="{476427DD-DF3C-4547-A98C-FDF58FF8555B}" type="pres">
      <dgm:prSet presAssocID="{0D81C287-399C-4930-910E-0CF7FA1C0301}" presName="rootComposite" presStyleCnt="0"/>
      <dgm:spPr/>
    </dgm:pt>
    <dgm:pt modelId="{6840172B-0C30-477D-8C72-17A2967B4B10}" type="pres">
      <dgm:prSet presAssocID="{0D81C287-399C-4930-910E-0CF7FA1C0301}" presName="rootText" presStyleLbl="node1" presStyleIdx="4" presStyleCnt="7" custLinFactNeighborX="-4714" custLinFactNeighborY="-94938"/>
      <dgm:spPr/>
      <dgm:t>
        <a:bodyPr/>
        <a:lstStyle/>
        <a:p>
          <a:endParaRPr lang="tr-TR"/>
        </a:p>
      </dgm:t>
    </dgm:pt>
    <dgm:pt modelId="{2B7B3D1F-468D-4534-A35E-4C700285C6BA}" type="pres">
      <dgm:prSet presAssocID="{0D81C287-399C-4930-910E-0CF7FA1C0301}" presName="rootConnector" presStyleLbl="node1" presStyleIdx="4" presStyleCnt="7"/>
      <dgm:spPr/>
      <dgm:t>
        <a:bodyPr/>
        <a:lstStyle/>
        <a:p>
          <a:endParaRPr lang="tr-TR"/>
        </a:p>
      </dgm:t>
    </dgm:pt>
    <dgm:pt modelId="{39BE9A12-1D5B-4158-A996-1D894E1516F5}" type="pres">
      <dgm:prSet presAssocID="{0D81C287-399C-4930-910E-0CF7FA1C0301}" presName="childShape" presStyleCnt="0"/>
      <dgm:spPr/>
    </dgm:pt>
    <dgm:pt modelId="{6D2602E6-179C-4FE5-BF45-637C2EAFF2DF}" type="pres">
      <dgm:prSet presAssocID="{99D5EFAA-13FF-436F-9121-0D1C17BDFD06}" presName="Name13" presStyleLbl="parChTrans1D2" presStyleIdx="15" presStyleCnt="27"/>
      <dgm:spPr/>
      <dgm:t>
        <a:bodyPr/>
        <a:lstStyle/>
        <a:p>
          <a:endParaRPr lang="tr-TR"/>
        </a:p>
      </dgm:t>
    </dgm:pt>
    <dgm:pt modelId="{9B9373E5-2D60-4FC7-A2DA-E24FD44A9C06}" type="pres">
      <dgm:prSet presAssocID="{766914DD-D24A-4BD8-8D20-112115FF46EF}" presName="childText" presStyleLbl="bgAcc1" presStyleIdx="15" presStyleCnt="27">
        <dgm:presLayoutVars>
          <dgm:bulletEnabled val="1"/>
        </dgm:presLayoutVars>
      </dgm:prSet>
      <dgm:spPr/>
      <dgm:t>
        <a:bodyPr/>
        <a:lstStyle/>
        <a:p>
          <a:endParaRPr lang="tr-TR"/>
        </a:p>
      </dgm:t>
    </dgm:pt>
    <dgm:pt modelId="{6692F961-724B-4ADA-9B7C-8E65059F0CDD}" type="pres">
      <dgm:prSet presAssocID="{48E08ED8-E1F0-416B-AB07-32394BD86C09}" presName="Name13" presStyleLbl="parChTrans1D2" presStyleIdx="16" presStyleCnt="27"/>
      <dgm:spPr/>
      <dgm:t>
        <a:bodyPr/>
        <a:lstStyle/>
        <a:p>
          <a:endParaRPr lang="tr-TR"/>
        </a:p>
      </dgm:t>
    </dgm:pt>
    <dgm:pt modelId="{E4D01197-0C7C-44A3-8B2E-6B6820CB60C4}" type="pres">
      <dgm:prSet presAssocID="{FA3DA3CE-0830-42A6-A336-571A7BBC3436}" presName="childText" presStyleLbl="bgAcc1" presStyleIdx="16" presStyleCnt="27" custScaleX="127716" custLinFactNeighborX="-846" custLinFactNeighborY="-763">
        <dgm:presLayoutVars>
          <dgm:bulletEnabled val="1"/>
        </dgm:presLayoutVars>
      </dgm:prSet>
      <dgm:spPr/>
      <dgm:t>
        <a:bodyPr/>
        <a:lstStyle/>
        <a:p>
          <a:endParaRPr lang="tr-TR"/>
        </a:p>
      </dgm:t>
    </dgm:pt>
    <dgm:pt modelId="{10E5E8CC-C197-4EBB-B549-B9DEE6D80418}" type="pres">
      <dgm:prSet presAssocID="{5AD7B0D7-B254-4BA2-BA2C-C415AAB37DD0}" presName="Name13" presStyleLbl="parChTrans1D2" presStyleIdx="17" presStyleCnt="27"/>
      <dgm:spPr/>
      <dgm:t>
        <a:bodyPr/>
        <a:lstStyle/>
        <a:p>
          <a:endParaRPr lang="tr-TR"/>
        </a:p>
      </dgm:t>
    </dgm:pt>
    <dgm:pt modelId="{6FA1F2E3-AE30-4309-A867-F26F3EC819AA}" type="pres">
      <dgm:prSet presAssocID="{922C67F6-53BB-4C41-8C56-BE20A43362B1}" presName="childText" presStyleLbl="bgAcc1" presStyleIdx="17" presStyleCnt="27" custScaleX="131401">
        <dgm:presLayoutVars>
          <dgm:bulletEnabled val="1"/>
        </dgm:presLayoutVars>
      </dgm:prSet>
      <dgm:spPr/>
      <dgm:t>
        <a:bodyPr/>
        <a:lstStyle/>
        <a:p>
          <a:endParaRPr lang="tr-TR"/>
        </a:p>
      </dgm:t>
    </dgm:pt>
    <dgm:pt modelId="{17093F16-B2DE-4A85-B7EF-A555124D159A}" type="pres">
      <dgm:prSet presAssocID="{E5E4F41A-D41B-4ECD-AF2A-D70A433C8B4A}" presName="Name13" presStyleLbl="parChTrans1D2" presStyleIdx="18" presStyleCnt="27"/>
      <dgm:spPr/>
      <dgm:t>
        <a:bodyPr/>
        <a:lstStyle/>
        <a:p>
          <a:endParaRPr lang="tr-TR"/>
        </a:p>
      </dgm:t>
    </dgm:pt>
    <dgm:pt modelId="{05A83FB0-B1A1-4764-99D4-EB2C43F58063}" type="pres">
      <dgm:prSet presAssocID="{D3AEE63E-B9D7-40AF-8E59-23FAE9E51161}" presName="childText" presStyleLbl="bgAcc1" presStyleIdx="18" presStyleCnt="27" custScaleX="153753">
        <dgm:presLayoutVars>
          <dgm:bulletEnabled val="1"/>
        </dgm:presLayoutVars>
      </dgm:prSet>
      <dgm:spPr/>
      <dgm:t>
        <a:bodyPr/>
        <a:lstStyle/>
        <a:p>
          <a:endParaRPr lang="tr-TR"/>
        </a:p>
      </dgm:t>
    </dgm:pt>
    <dgm:pt modelId="{FECBD598-E686-4A2C-9278-C3E7DC361123}" type="pres">
      <dgm:prSet presAssocID="{8C45D26F-BB5C-4354-8FAD-F487DFCC71A1}" presName="Name13" presStyleLbl="parChTrans1D2" presStyleIdx="19" presStyleCnt="27"/>
      <dgm:spPr/>
      <dgm:t>
        <a:bodyPr/>
        <a:lstStyle/>
        <a:p>
          <a:endParaRPr lang="tr-TR"/>
        </a:p>
      </dgm:t>
    </dgm:pt>
    <dgm:pt modelId="{3A102076-9535-4A7E-BF0E-D58403F4298B}" type="pres">
      <dgm:prSet presAssocID="{D85C4B8B-11F0-4E3F-B98C-2800CC12DC92}" presName="childText" presStyleLbl="bgAcc1" presStyleIdx="19" presStyleCnt="27" custScaleX="103596">
        <dgm:presLayoutVars>
          <dgm:bulletEnabled val="1"/>
        </dgm:presLayoutVars>
      </dgm:prSet>
      <dgm:spPr/>
      <dgm:t>
        <a:bodyPr/>
        <a:lstStyle/>
        <a:p>
          <a:endParaRPr lang="tr-TR"/>
        </a:p>
      </dgm:t>
    </dgm:pt>
    <dgm:pt modelId="{A0B4E394-1B23-4371-940D-73AD8F56CDE6}" type="pres">
      <dgm:prSet presAssocID="{164E8D5F-CDC6-48B0-8FA6-F106D72E9FD7}" presName="Name13" presStyleLbl="parChTrans1D2" presStyleIdx="20" presStyleCnt="27"/>
      <dgm:spPr/>
      <dgm:t>
        <a:bodyPr/>
        <a:lstStyle/>
        <a:p>
          <a:endParaRPr lang="tr-TR"/>
        </a:p>
      </dgm:t>
    </dgm:pt>
    <dgm:pt modelId="{C6C1EC2B-6FE1-420B-AE46-77BF2E3772F9}" type="pres">
      <dgm:prSet presAssocID="{BB725BB2-4400-43B9-B26F-A5B7FD8C3BCD}" presName="childText" presStyleLbl="bgAcc1" presStyleIdx="20" presStyleCnt="27">
        <dgm:presLayoutVars>
          <dgm:bulletEnabled val="1"/>
        </dgm:presLayoutVars>
      </dgm:prSet>
      <dgm:spPr/>
      <dgm:t>
        <a:bodyPr/>
        <a:lstStyle/>
        <a:p>
          <a:endParaRPr lang="tr-TR"/>
        </a:p>
      </dgm:t>
    </dgm:pt>
    <dgm:pt modelId="{FB0F8988-C3A0-48AB-9965-C91086996C58}" type="pres">
      <dgm:prSet presAssocID="{A81852A7-3424-4273-A330-8973CF03F9BA}" presName="Name13" presStyleLbl="parChTrans1D2" presStyleIdx="21" presStyleCnt="27"/>
      <dgm:spPr/>
      <dgm:t>
        <a:bodyPr/>
        <a:lstStyle/>
        <a:p>
          <a:endParaRPr lang="tr-TR"/>
        </a:p>
      </dgm:t>
    </dgm:pt>
    <dgm:pt modelId="{10B204EE-D3BE-45A9-9BF5-9066E758AB0D}" type="pres">
      <dgm:prSet presAssocID="{C7122DFE-94F3-439E-B32C-C03B2F0FCE3B}" presName="childText" presStyleLbl="bgAcc1" presStyleIdx="21" presStyleCnt="27" custScaleX="144011" custLinFactNeighborX="-2259" custLinFactNeighborY="2917">
        <dgm:presLayoutVars>
          <dgm:bulletEnabled val="1"/>
        </dgm:presLayoutVars>
      </dgm:prSet>
      <dgm:spPr/>
      <dgm:t>
        <a:bodyPr/>
        <a:lstStyle/>
        <a:p>
          <a:endParaRPr lang="tr-TR"/>
        </a:p>
      </dgm:t>
    </dgm:pt>
    <dgm:pt modelId="{C973384A-F14B-40C8-B59A-C4FF766B997C}" type="pres">
      <dgm:prSet presAssocID="{548BC05E-4A87-4263-B389-524814E3D556}" presName="root" presStyleCnt="0"/>
      <dgm:spPr/>
    </dgm:pt>
    <dgm:pt modelId="{82977361-FB08-407E-8442-B3455691EFD9}" type="pres">
      <dgm:prSet presAssocID="{548BC05E-4A87-4263-B389-524814E3D556}" presName="rootComposite" presStyleCnt="0"/>
      <dgm:spPr/>
    </dgm:pt>
    <dgm:pt modelId="{58607C68-629F-41FD-B53E-EB35D34C77CF}" type="pres">
      <dgm:prSet presAssocID="{548BC05E-4A87-4263-B389-524814E3D556}" presName="rootText" presStyleLbl="node1" presStyleIdx="5" presStyleCnt="7"/>
      <dgm:spPr/>
      <dgm:t>
        <a:bodyPr/>
        <a:lstStyle/>
        <a:p>
          <a:endParaRPr lang="tr-TR"/>
        </a:p>
      </dgm:t>
    </dgm:pt>
    <dgm:pt modelId="{604C77F4-0535-4411-9D8F-EBED8032568F}" type="pres">
      <dgm:prSet presAssocID="{548BC05E-4A87-4263-B389-524814E3D556}" presName="rootConnector" presStyleLbl="node1" presStyleIdx="5" presStyleCnt="7"/>
      <dgm:spPr/>
      <dgm:t>
        <a:bodyPr/>
        <a:lstStyle/>
        <a:p>
          <a:endParaRPr lang="tr-TR"/>
        </a:p>
      </dgm:t>
    </dgm:pt>
    <dgm:pt modelId="{327EB2FD-B2D8-4743-A6A4-F20B7C76C30E}" type="pres">
      <dgm:prSet presAssocID="{548BC05E-4A87-4263-B389-524814E3D556}" presName="childShape" presStyleCnt="0"/>
      <dgm:spPr/>
    </dgm:pt>
    <dgm:pt modelId="{3692F5A3-7B90-4899-B2B9-4E38CBB76077}" type="pres">
      <dgm:prSet presAssocID="{ADFCCECC-A278-4689-A5B0-AECE3EE47D2F}" presName="Name13" presStyleLbl="parChTrans1D2" presStyleIdx="22" presStyleCnt="27"/>
      <dgm:spPr/>
      <dgm:t>
        <a:bodyPr/>
        <a:lstStyle/>
        <a:p>
          <a:endParaRPr lang="tr-TR"/>
        </a:p>
      </dgm:t>
    </dgm:pt>
    <dgm:pt modelId="{11602224-56B6-40D4-B88C-1DF3CDC10535}" type="pres">
      <dgm:prSet presAssocID="{B943A1CF-E95E-42A2-843B-AC534E3CF173}" presName="childText" presStyleLbl="bgAcc1" presStyleIdx="22" presStyleCnt="27">
        <dgm:presLayoutVars>
          <dgm:bulletEnabled val="1"/>
        </dgm:presLayoutVars>
      </dgm:prSet>
      <dgm:spPr/>
      <dgm:t>
        <a:bodyPr/>
        <a:lstStyle/>
        <a:p>
          <a:endParaRPr lang="tr-TR"/>
        </a:p>
      </dgm:t>
    </dgm:pt>
    <dgm:pt modelId="{FB973C51-D1B7-477F-AF8A-3AE389B18D6E}" type="pres">
      <dgm:prSet presAssocID="{003CF044-6E72-41CA-BE33-2391FE84E13A}" presName="Name13" presStyleLbl="parChTrans1D2" presStyleIdx="23" presStyleCnt="27"/>
      <dgm:spPr/>
      <dgm:t>
        <a:bodyPr/>
        <a:lstStyle/>
        <a:p>
          <a:endParaRPr lang="tr-TR"/>
        </a:p>
      </dgm:t>
    </dgm:pt>
    <dgm:pt modelId="{463C5FAC-E003-4315-BFEE-2361EA81E04A}" type="pres">
      <dgm:prSet presAssocID="{1BEE80A9-72D9-412C-8F58-287506B5558A}" presName="childText" presStyleLbl="bgAcc1" presStyleIdx="23" presStyleCnt="27">
        <dgm:presLayoutVars>
          <dgm:bulletEnabled val="1"/>
        </dgm:presLayoutVars>
      </dgm:prSet>
      <dgm:spPr/>
      <dgm:t>
        <a:bodyPr/>
        <a:lstStyle/>
        <a:p>
          <a:endParaRPr lang="tr-TR"/>
        </a:p>
      </dgm:t>
    </dgm:pt>
    <dgm:pt modelId="{77CF418A-3075-4049-99B8-6653D4E24F20}" type="pres">
      <dgm:prSet presAssocID="{DEDF23DB-F4A0-4834-8D50-AD3755DEC7B9}" presName="Name13" presStyleLbl="parChTrans1D2" presStyleIdx="24" presStyleCnt="27"/>
      <dgm:spPr/>
      <dgm:t>
        <a:bodyPr/>
        <a:lstStyle/>
        <a:p>
          <a:endParaRPr lang="tr-TR"/>
        </a:p>
      </dgm:t>
    </dgm:pt>
    <dgm:pt modelId="{FE81088C-4531-40C8-B5A7-2A27080AC8B3}" type="pres">
      <dgm:prSet presAssocID="{8A8306A4-E7DB-4603-8318-2779FADFB35B}" presName="childText" presStyleLbl="bgAcc1" presStyleIdx="24" presStyleCnt="27" custLinFactNeighborX="-855" custLinFactNeighborY="7377">
        <dgm:presLayoutVars>
          <dgm:bulletEnabled val="1"/>
        </dgm:presLayoutVars>
      </dgm:prSet>
      <dgm:spPr/>
      <dgm:t>
        <a:bodyPr/>
        <a:lstStyle/>
        <a:p>
          <a:endParaRPr lang="tr-TR"/>
        </a:p>
      </dgm:t>
    </dgm:pt>
    <dgm:pt modelId="{DEB8CC7D-AE3B-4E30-8392-E0A99C426088}" type="pres">
      <dgm:prSet presAssocID="{95F326B3-36F6-4D47-B925-625C0059821F}" presName="root" presStyleCnt="0"/>
      <dgm:spPr/>
    </dgm:pt>
    <dgm:pt modelId="{465A6A82-8604-48DD-A91C-12D21007C4CB}" type="pres">
      <dgm:prSet presAssocID="{95F326B3-36F6-4D47-B925-625C0059821F}" presName="rootComposite" presStyleCnt="0"/>
      <dgm:spPr/>
    </dgm:pt>
    <dgm:pt modelId="{8E0FE8A0-0E51-46F4-A82A-0E93999E934B}" type="pres">
      <dgm:prSet presAssocID="{95F326B3-36F6-4D47-B925-625C0059821F}" presName="rootText" presStyleLbl="node1" presStyleIdx="6" presStyleCnt="7"/>
      <dgm:spPr/>
      <dgm:t>
        <a:bodyPr/>
        <a:lstStyle/>
        <a:p>
          <a:endParaRPr lang="tr-TR"/>
        </a:p>
      </dgm:t>
    </dgm:pt>
    <dgm:pt modelId="{E1196B92-CBDA-4F51-A24B-82E28F3164AF}" type="pres">
      <dgm:prSet presAssocID="{95F326B3-36F6-4D47-B925-625C0059821F}" presName="rootConnector" presStyleLbl="node1" presStyleIdx="6" presStyleCnt="7"/>
      <dgm:spPr/>
      <dgm:t>
        <a:bodyPr/>
        <a:lstStyle/>
        <a:p>
          <a:endParaRPr lang="tr-TR"/>
        </a:p>
      </dgm:t>
    </dgm:pt>
    <dgm:pt modelId="{77C2D57A-042D-4541-8F72-330F2044C89C}" type="pres">
      <dgm:prSet presAssocID="{95F326B3-36F6-4D47-B925-625C0059821F}" presName="childShape" presStyleCnt="0"/>
      <dgm:spPr/>
    </dgm:pt>
    <dgm:pt modelId="{D8984A4C-42AB-46A8-8A84-CB07F1BEE772}" type="pres">
      <dgm:prSet presAssocID="{0FA114F2-23BE-4812-B697-59ADBB76674D}" presName="Name13" presStyleLbl="parChTrans1D2" presStyleIdx="25" presStyleCnt="27"/>
      <dgm:spPr/>
      <dgm:t>
        <a:bodyPr/>
        <a:lstStyle/>
        <a:p>
          <a:endParaRPr lang="tr-TR"/>
        </a:p>
      </dgm:t>
    </dgm:pt>
    <dgm:pt modelId="{8E13B113-6DF2-4DFB-9083-8EE7A6E2B325}" type="pres">
      <dgm:prSet presAssocID="{636E4633-3682-4572-9923-1D30349D738C}" presName="childText" presStyleLbl="bgAcc1" presStyleIdx="25" presStyleCnt="27">
        <dgm:presLayoutVars>
          <dgm:bulletEnabled val="1"/>
        </dgm:presLayoutVars>
      </dgm:prSet>
      <dgm:spPr/>
      <dgm:t>
        <a:bodyPr/>
        <a:lstStyle/>
        <a:p>
          <a:endParaRPr lang="tr-TR"/>
        </a:p>
      </dgm:t>
    </dgm:pt>
    <dgm:pt modelId="{D6AF7A5D-6292-43F5-BB09-0579389C7AAF}" type="pres">
      <dgm:prSet presAssocID="{78057FD1-A1FE-433F-AC53-E91993A5BFE1}" presName="Name13" presStyleLbl="parChTrans1D2" presStyleIdx="26" presStyleCnt="27"/>
      <dgm:spPr/>
      <dgm:t>
        <a:bodyPr/>
        <a:lstStyle/>
        <a:p>
          <a:endParaRPr lang="tr-TR"/>
        </a:p>
      </dgm:t>
    </dgm:pt>
    <dgm:pt modelId="{0A68F3FD-E9E3-4FC2-A56C-BADEDECCA412}" type="pres">
      <dgm:prSet presAssocID="{68C84882-DD02-4A77-910C-28528D6C6FAD}" presName="childText" presStyleLbl="bgAcc1" presStyleIdx="26" presStyleCnt="27">
        <dgm:presLayoutVars>
          <dgm:bulletEnabled val="1"/>
        </dgm:presLayoutVars>
      </dgm:prSet>
      <dgm:spPr/>
      <dgm:t>
        <a:bodyPr/>
        <a:lstStyle/>
        <a:p>
          <a:endParaRPr lang="tr-TR"/>
        </a:p>
      </dgm:t>
    </dgm:pt>
  </dgm:ptLst>
  <dgm:cxnLst>
    <dgm:cxn modelId="{AA82B1EA-F3ED-4025-8265-3EE218255697}" type="presOf" srcId="{E5E4F41A-D41B-4ECD-AF2A-D70A433C8B4A}" destId="{17093F16-B2DE-4A85-B7EF-A555124D159A}" srcOrd="0" destOrd="0" presId="urn:microsoft.com/office/officeart/2005/8/layout/hierarchy3"/>
    <dgm:cxn modelId="{BBFBA70B-9CC5-4FBA-93C9-399CE115BA3A}" type="presOf" srcId="{B07FB572-CDAF-4F0F-AE65-A4C4DCE11C45}" destId="{DF2A0083-AE20-43FF-9CF1-43FBAA2D4D3D}" srcOrd="0" destOrd="0" presId="urn:microsoft.com/office/officeart/2005/8/layout/hierarchy3"/>
    <dgm:cxn modelId="{3379F0B9-C49E-4FD7-BF14-27239F988216}" srcId="{8CDA6C58-66C0-44C9-A623-42C3D36A8838}" destId="{630340F6-B4C0-4CDF-85F3-1B5BE1FD8976}" srcOrd="1" destOrd="0" parTransId="{E0CD98F3-3393-4B0F-ABD3-E2A21A28EB62}" sibTransId="{F1A06801-7903-45B0-8318-DCAAB07E20FA}"/>
    <dgm:cxn modelId="{E9F0A7B0-84FD-4D68-8F13-7FF3B1FC2219}" srcId="{548BC05E-4A87-4263-B389-524814E3D556}" destId="{8A8306A4-E7DB-4603-8318-2779FADFB35B}" srcOrd="2" destOrd="0" parTransId="{DEDF23DB-F4A0-4834-8D50-AD3755DEC7B9}" sibTransId="{5CA6F2AC-D924-419E-9605-4B865C4C026B}"/>
    <dgm:cxn modelId="{8CE3A4CC-1F6C-4723-BEDF-0C5E1391993E}" type="presOf" srcId="{5AD7B0D7-B254-4BA2-BA2C-C415AAB37DD0}" destId="{10E5E8CC-C197-4EBB-B549-B9DEE6D80418}" srcOrd="0" destOrd="0" presId="urn:microsoft.com/office/officeart/2005/8/layout/hierarchy3"/>
    <dgm:cxn modelId="{52DEC621-52AB-4C83-8F47-50D56AA2B757}" type="presOf" srcId="{99D5EFAA-13FF-436F-9121-0D1C17BDFD06}" destId="{6D2602E6-179C-4FE5-BF45-637C2EAFF2DF}" srcOrd="0" destOrd="0" presId="urn:microsoft.com/office/officeart/2005/8/layout/hierarchy3"/>
    <dgm:cxn modelId="{E102A127-5745-4DB8-9446-F6C9713FFB61}" type="presOf" srcId="{C654ED44-1AD6-41DB-99CD-4E3ADAB1E4CF}" destId="{094AE23A-DF00-468D-9D2B-75625D463E3C}" srcOrd="0" destOrd="0" presId="urn:microsoft.com/office/officeart/2005/8/layout/hierarchy3"/>
    <dgm:cxn modelId="{21A07476-B813-4DEC-8469-797F67613B44}" type="presOf" srcId="{2CAD8AA7-AD7E-4144-8B8F-956BCBEA366A}" destId="{BB6436E2-B9B9-4DC0-A7E9-EAD6BF956E8A}" srcOrd="0" destOrd="0" presId="urn:microsoft.com/office/officeart/2005/8/layout/hierarchy3"/>
    <dgm:cxn modelId="{DDCFB9FD-44C3-42BA-BAAA-89D28EA4E03E}" type="presOf" srcId="{B943A1CF-E95E-42A2-843B-AC534E3CF173}" destId="{11602224-56B6-40D4-B88C-1DF3CDC10535}" srcOrd="0" destOrd="0" presId="urn:microsoft.com/office/officeart/2005/8/layout/hierarchy3"/>
    <dgm:cxn modelId="{ADDA08D5-4EB7-41B6-823C-385DEADC45E7}" type="presOf" srcId="{95F326B3-36F6-4D47-B925-625C0059821F}" destId="{8E0FE8A0-0E51-46F4-A82A-0E93999E934B}" srcOrd="0" destOrd="0" presId="urn:microsoft.com/office/officeart/2005/8/layout/hierarchy3"/>
    <dgm:cxn modelId="{A379A951-94D4-4448-BB15-2400FCD4CDC4}" srcId="{D462C36E-AE73-460A-B223-CFB893A5B6D5}" destId="{8CDA6C58-66C0-44C9-A623-42C3D36A8838}" srcOrd="0" destOrd="0" parTransId="{429F4164-681B-4F31-AFFE-8FDFFB109194}" sibTransId="{83222739-2E69-4439-831B-0964B010A2F3}"/>
    <dgm:cxn modelId="{3F70FFBA-463E-400A-B3EA-4FF920FECF71}" type="presOf" srcId="{D0F3FDB8-A810-4053-B5F6-6CA6FF478ECA}" destId="{E843A32C-7500-43E9-B938-0326FB93A019}" srcOrd="0" destOrd="0" presId="urn:microsoft.com/office/officeart/2005/8/layout/hierarchy3"/>
    <dgm:cxn modelId="{CED82FD6-DCA3-46AD-A291-8A50DB45B057}" srcId="{548BC05E-4A87-4263-B389-524814E3D556}" destId="{B943A1CF-E95E-42A2-843B-AC534E3CF173}" srcOrd="0" destOrd="0" parTransId="{ADFCCECC-A278-4689-A5B0-AECE3EE47D2F}" sibTransId="{C2C59481-EA60-4915-83B1-AAEF06781C3D}"/>
    <dgm:cxn modelId="{BE2EE3D3-FC77-4BF1-A2B5-9C0C4197C86F}" srcId="{95F326B3-36F6-4D47-B925-625C0059821F}" destId="{636E4633-3682-4572-9923-1D30349D738C}" srcOrd="0" destOrd="0" parTransId="{0FA114F2-23BE-4812-B697-59ADBB76674D}" sibTransId="{326F038B-43BD-4BDB-A5D7-1F4E1B8C85F9}"/>
    <dgm:cxn modelId="{D6434B33-2221-44CC-AC29-42F12CF895E8}" type="presOf" srcId="{48E08ED8-E1F0-416B-AB07-32394BD86C09}" destId="{6692F961-724B-4ADA-9B7C-8E65059F0CDD}" srcOrd="0" destOrd="0" presId="urn:microsoft.com/office/officeart/2005/8/layout/hierarchy3"/>
    <dgm:cxn modelId="{9E52008C-F4A3-4B95-9009-C6C6A17C1156}" srcId="{D462C36E-AE73-460A-B223-CFB893A5B6D5}" destId="{0D81C287-399C-4930-910E-0CF7FA1C0301}" srcOrd="4" destOrd="0" parTransId="{34CC4005-358C-4A1C-9781-E6AED3A4F2E0}" sibTransId="{F8B9BE92-2DC1-437B-8CD3-C0250F148C8D}"/>
    <dgm:cxn modelId="{51E684F4-1310-4210-986B-76A32D25DF8B}" type="presOf" srcId="{0FA114F2-23BE-4812-B697-59ADBB76674D}" destId="{D8984A4C-42AB-46A8-8A84-CB07F1BEE772}" srcOrd="0" destOrd="0" presId="urn:microsoft.com/office/officeart/2005/8/layout/hierarchy3"/>
    <dgm:cxn modelId="{75BE7605-0605-4961-AD58-8BFDAEAF3399}" type="presOf" srcId="{66DD3FB4-5426-4433-94BA-75CCE98D1F6C}" destId="{E9022AD9-6106-44C6-A4DB-55D51267443D}" srcOrd="0" destOrd="0" presId="urn:microsoft.com/office/officeart/2005/8/layout/hierarchy3"/>
    <dgm:cxn modelId="{0099F768-7548-41D0-93CB-FB1D98BF4134}" type="presOf" srcId="{8A8306A4-E7DB-4603-8318-2779FADFB35B}" destId="{FE81088C-4531-40C8-B5A7-2A27080AC8B3}" srcOrd="0" destOrd="0" presId="urn:microsoft.com/office/officeart/2005/8/layout/hierarchy3"/>
    <dgm:cxn modelId="{EEDEB263-DC3F-455B-B4EE-95115BBCA61D}" type="presOf" srcId="{2CAD8AA7-AD7E-4144-8B8F-956BCBEA366A}" destId="{663E0F32-36B4-49C2-9455-AF1846F9C20B}" srcOrd="1" destOrd="0" presId="urn:microsoft.com/office/officeart/2005/8/layout/hierarchy3"/>
    <dgm:cxn modelId="{4A0C7182-DB63-4247-B16C-ACFBB0A5BB23}" type="presOf" srcId="{01DDEC28-6319-4EDA-B1A0-ECA24519E6ED}" destId="{7DA4A57C-C773-47E6-A952-B5D8F1097FE6}" srcOrd="0" destOrd="0" presId="urn:microsoft.com/office/officeart/2005/8/layout/hierarchy3"/>
    <dgm:cxn modelId="{76F59224-15AA-454A-B549-491F7D680492}" srcId="{2CAD8AA7-AD7E-4144-8B8F-956BCBEA366A}" destId="{BABBBFC5-E958-48D1-9EBD-AEC582B2CEA6}" srcOrd="0" destOrd="0" parTransId="{E95D3151-D49D-443C-BD8A-31288A695CFD}" sibTransId="{E790591D-157E-4D06-8DC8-7C3F9A253CD6}"/>
    <dgm:cxn modelId="{67A93EE5-E298-4822-AD05-3CA4A47303B9}" type="presOf" srcId="{68C84882-DD02-4A77-910C-28528D6C6FAD}" destId="{0A68F3FD-E9E3-4FC2-A56C-BADEDECCA412}" srcOrd="0" destOrd="0" presId="urn:microsoft.com/office/officeart/2005/8/layout/hierarchy3"/>
    <dgm:cxn modelId="{5AE1B174-D83A-49A4-BA94-668F2FC2147B}" type="presOf" srcId="{0D81C287-399C-4930-910E-0CF7FA1C0301}" destId="{6840172B-0C30-477D-8C72-17A2967B4B10}" srcOrd="0" destOrd="0" presId="urn:microsoft.com/office/officeart/2005/8/layout/hierarchy3"/>
    <dgm:cxn modelId="{224BD8B3-24E8-419A-8604-DF582EAA556C}" type="presOf" srcId="{D24466C0-EE2A-4BDC-89AC-9DE253F910D8}" destId="{68D48815-0C98-4339-8851-472E0C3010B7}" srcOrd="0" destOrd="0" presId="urn:microsoft.com/office/officeart/2005/8/layout/hierarchy3"/>
    <dgm:cxn modelId="{38C1A68B-73B6-4818-BA53-8B43CFFE0763}" type="presOf" srcId="{E0CD98F3-3393-4B0F-ABD3-E2A21A28EB62}" destId="{60932AF6-9DB5-49A8-B488-C35861BD18B8}" srcOrd="0" destOrd="0" presId="urn:microsoft.com/office/officeart/2005/8/layout/hierarchy3"/>
    <dgm:cxn modelId="{293171D9-FAE6-4832-A3D0-5D8CF60A752F}" srcId="{0D81C287-399C-4930-910E-0CF7FA1C0301}" destId="{D85C4B8B-11F0-4E3F-B98C-2800CC12DC92}" srcOrd="4" destOrd="0" parTransId="{8C45D26F-BB5C-4354-8FAD-F487DFCC71A1}" sibTransId="{E988C1A9-6C6A-490E-9A11-6D8FCFF4F108}"/>
    <dgm:cxn modelId="{38FB185E-39B5-4F23-8367-7D6002E8C4D4}" type="presOf" srcId="{766914DD-D24A-4BD8-8D20-112115FF46EF}" destId="{9B9373E5-2D60-4FC7-A2DA-E24FD44A9C06}" srcOrd="0" destOrd="0" presId="urn:microsoft.com/office/officeart/2005/8/layout/hierarchy3"/>
    <dgm:cxn modelId="{448BD81B-4762-4F2D-A9A8-42C3EF8FC604}" type="presOf" srcId="{8CDA6C58-66C0-44C9-A623-42C3D36A8838}" destId="{ED7AA2AC-DCB7-460B-8F9E-17FA70C720CC}" srcOrd="0" destOrd="0" presId="urn:microsoft.com/office/officeart/2005/8/layout/hierarchy3"/>
    <dgm:cxn modelId="{E956190E-79D8-41EB-BB8E-6ECDA89BC460}" type="presOf" srcId="{A81852A7-3424-4273-A330-8973CF03F9BA}" destId="{FB0F8988-C3A0-48AB-9965-C91086996C58}" srcOrd="0" destOrd="0" presId="urn:microsoft.com/office/officeart/2005/8/layout/hierarchy3"/>
    <dgm:cxn modelId="{1AD51A41-A2A3-4C79-8E37-387FD7956011}" type="presOf" srcId="{BABBBFC5-E958-48D1-9EBD-AEC582B2CEA6}" destId="{43144DE1-8C29-4730-84E1-A830CD5C20B7}" srcOrd="0" destOrd="0" presId="urn:microsoft.com/office/officeart/2005/8/layout/hierarchy3"/>
    <dgm:cxn modelId="{B8F62025-3382-4C6F-A0B4-9D84E81B1300}" type="presOf" srcId="{602B94BB-8A54-4956-BDE2-747889699D09}" destId="{81F23876-97F9-4D86-956A-82B6DCC8F79D}" srcOrd="0" destOrd="0" presId="urn:microsoft.com/office/officeart/2005/8/layout/hierarchy3"/>
    <dgm:cxn modelId="{4852678D-A8C6-4B05-9523-CE4D63CB4D6F}" type="presOf" srcId="{95F326B3-36F6-4D47-B925-625C0059821F}" destId="{E1196B92-CBDA-4F51-A24B-82E28F3164AF}" srcOrd="1" destOrd="0" presId="urn:microsoft.com/office/officeart/2005/8/layout/hierarchy3"/>
    <dgm:cxn modelId="{447D4386-29E5-472A-8B4D-35DFF58BBB2E}" type="presOf" srcId="{BB725BB2-4400-43B9-B26F-A5B7FD8C3BCD}" destId="{C6C1EC2B-6FE1-420B-AE46-77BF2E3772F9}" srcOrd="0" destOrd="0" presId="urn:microsoft.com/office/officeart/2005/8/layout/hierarchy3"/>
    <dgm:cxn modelId="{E7CDC859-3049-49EA-BA30-D9266C3E7CFF}" type="presOf" srcId="{ADFCCECC-A278-4689-A5B0-AECE3EE47D2F}" destId="{3692F5A3-7B90-4899-B2B9-4E38CBB76077}" srcOrd="0" destOrd="0" presId="urn:microsoft.com/office/officeart/2005/8/layout/hierarchy3"/>
    <dgm:cxn modelId="{45118515-362F-458E-BF52-7D3559D29090}" srcId="{D462C36E-AE73-460A-B223-CFB893A5B6D5}" destId="{95F326B3-36F6-4D47-B925-625C0059821F}" srcOrd="6" destOrd="0" parTransId="{9C1056A4-A71C-4643-85DE-869A7619706F}" sibTransId="{AFCC5D22-B94D-45EF-AC34-145EF397C680}"/>
    <dgm:cxn modelId="{AC1CFA51-43FD-49FA-BAC7-1E59A64E79BF}" srcId="{0D81C287-399C-4930-910E-0CF7FA1C0301}" destId="{D3AEE63E-B9D7-40AF-8E59-23FAE9E51161}" srcOrd="3" destOrd="0" parTransId="{E5E4F41A-D41B-4ECD-AF2A-D70A433C8B4A}" sibTransId="{9086135C-565B-4FAF-B625-504E484D0415}"/>
    <dgm:cxn modelId="{63AFAEC6-E3B3-4B63-8F2C-399CC5B2872E}" type="presOf" srcId="{9566B685-DCA5-4E79-ABA0-2524FECFE770}" destId="{01D5C499-E99A-404C-9295-7CD60A61D945}" srcOrd="0" destOrd="0" presId="urn:microsoft.com/office/officeart/2005/8/layout/hierarchy3"/>
    <dgm:cxn modelId="{CFA9A0B4-F10B-4C72-83EA-00447ED1B533}" type="presOf" srcId="{548BC05E-4A87-4263-B389-524814E3D556}" destId="{604C77F4-0535-4411-9D8F-EBED8032568F}" srcOrd="1" destOrd="0" presId="urn:microsoft.com/office/officeart/2005/8/layout/hierarchy3"/>
    <dgm:cxn modelId="{ED8CEF26-2400-43CA-A3C5-574C6DA6FC16}" type="presOf" srcId="{E6253458-7B06-4A0F-869A-5084AA5564B1}" destId="{3F56BB3F-24EC-4FBE-BEA1-2CA9698F432F}" srcOrd="0" destOrd="0" presId="urn:microsoft.com/office/officeart/2005/8/layout/hierarchy3"/>
    <dgm:cxn modelId="{A8351BCF-97AE-46F8-A105-E9832A1503DE}" srcId="{0D81C287-399C-4930-910E-0CF7FA1C0301}" destId="{BB725BB2-4400-43B9-B26F-A5B7FD8C3BCD}" srcOrd="5" destOrd="0" parTransId="{164E8D5F-CDC6-48B0-8FA6-F106D72E9FD7}" sibTransId="{3ED8FEDF-517E-4288-9ADB-75166D2F0C0D}"/>
    <dgm:cxn modelId="{AAB974BC-42A5-40CE-8A63-B94217C3BB6E}" srcId="{0D81C287-399C-4930-910E-0CF7FA1C0301}" destId="{FA3DA3CE-0830-42A6-A336-571A7BBC3436}" srcOrd="1" destOrd="0" parTransId="{48E08ED8-E1F0-416B-AB07-32394BD86C09}" sibTransId="{5C0D7271-E6C6-44D7-A7DA-5490F5D8834F}"/>
    <dgm:cxn modelId="{AA714D34-F183-4557-ABB4-9929D60E1684}" type="presOf" srcId="{CE5C6132-75B3-49A3-A2ED-08544F15BF1F}" destId="{D8467D97-D19C-450A-89D9-E1E20A1F1E91}" srcOrd="1" destOrd="0" presId="urn:microsoft.com/office/officeart/2005/8/layout/hierarchy3"/>
    <dgm:cxn modelId="{1FDE1E15-48F6-4D2F-97DC-A7BBE8020DC0}" type="presOf" srcId="{CBB73FDC-D47F-4E3B-BD36-4A2E3405CDB3}" destId="{3F191989-4949-4611-A966-756B6996DDAA}" srcOrd="0" destOrd="0" presId="urn:microsoft.com/office/officeart/2005/8/layout/hierarchy3"/>
    <dgm:cxn modelId="{BEF171B4-EF2B-4CBB-83E5-E00BE65DE300}" type="presOf" srcId="{FA3DA3CE-0830-42A6-A336-571A7BBC3436}" destId="{E4D01197-0C7C-44A3-8B2E-6B6820CB60C4}" srcOrd="0" destOrd="0" presId="urn:microsoft.com/office/officeart/2005/8/layout/hierarchy3"/>
    <dgm:cxn modelId="{5B474743-405C-4E43-86CC-EB70A6E60466}" srcId="{CE5C6132-75B3-49A3-A2ED-08544F15BF1F}" destId="{C654ED44-1AD6-41DB-99CD-4E3ADAB1E4CF}" srcOrd="3" destOrd="0" parTransId="{CBB73FDC-D47F-4E3B-BD36-4A2E3405CDB3}" sibTransId="{7EE300B0-DA15-4B36-B5C5-39A39E3AADE7}"/>
    <dgm:cxn modelId="{50BFF98D-E638-4E1E-9E66-F315A85800E6}" type="presOf" srcId="{8CDA6C58-66C0-44C9-A623-42C3D36A8838}" destId="{4E4830CC-26AD-41A7-AA5F-D0A578A0003F}" srcOrd="1" destOrd="0" presId="urn:microsoft.com/office/officeart/2005/8/layout/hierarchy3"/>
    <dgm:cxn modelId="{662D5C6E-C940-4F74-80FD-2AD7C80239CB}" type="presOf" srcId="{35FE7E91-6707-4E47-91AF-5E6F80EE0AB4}" destId="{2D4543FA-3ED1-4605-ACB8-D5D4F8E30859}" srcOrd="0" destOrd="0" presId="urn:microsoft.com/office/officeart/2005/8/layout/hierarchy3"/>
    <dgm:cxn modelId="{C91C4AF2-740E-41CD-84CB-A0DD4DB20F87}" srcId="{CE5C6132-75B3-49A3-A2ED-08544F15BF1F}" destId="{602B94BB-8A54-4956-BDE2-747889699D09}" srcOrd="4" destOrd="0" parTransId="{46453FBE-E828-49F5-A664-80E4E768A7AE}" sibTransId="{F607FD58-5552-4854-86FA-C45051DB2B2B}"/>
    <dgm:cxn modelId="{48E840E4-7CF7-49C1-B757-7CEA0DA337A0}" type="presOf" srcId="{C7122DFE-94F3-439E-B32C-C03B2F0FCE3B}" destId="{10B204EE-D3BE-45A9-9BF5-9066E758AB0D}" srcOrd="0" destOrd="0" presId="urn:microsoft.com/office/officeart/2005/8/layout/hierarchy3"/>
    <dgm:cxn modelId="{9F6A27AE-AB16-4A6B-8D55-69DF6FF9B17E}" type="presOf" srcId="{00358AD0-68FA-490D-ACF8-BA8243E6D8ED}" destId="{F08569B5-1D41-4CFC-BE27-376AB973EB5E}" srcOrd="0" destOrd="0" presId="urn:microsoft.com/office/officeart/2005/8/layout/hierarchy3"/>
    <dgm:cxn modelId="{EA12F587-06F5-44A5-BC20-52B97EDF345C}" type="presOf" srcId="{8C45D26F-BB5C-4354-8FAD-F487DFCC71A1}" destId="{FECBD598-E686-4A2C-9278-C3E7DC361123}" srcOrd="0" destOrd="0" presId="urn:microsoft.com/office/officeart/2005/8/layout/hierarchy3"/>
    <dgm:cxn modelId="{2D0D4090-F2FE-4381-9914-40554F8CA962}" srcId="{D462C36E-AE73-460A-B223-CFB893A5B6D5}" destId="{CE5C6132-75B3-49A3-A2ED-08544F15BF1F}" srcOrd="3" destOrd="0" parTransId="{BD8B9C45-C526-4F0F-BB2B-B9C4ABC012E8}" sibTransId="{2EA1BF82-E460-464F-9C5F-073C4A3B3DAA}"/>
    <dgm:cxn modelId="{C0419D78-FFD2-4EBB-B147-88D2223CE6F0}" srcId="{CE5C6132-75B3-49A3-A2ED-08544F15BF1F}" destId="{4DC385B6-AA26-464B-BC35-0D848FC0FFEF}" srcOrd="0" destOrd="0" parTransId="{4BB12DC8-6A39-4649-B0AA-9E5D3E14F4E5}" sibTransId="{7BFDD383-F8C2-4222-A8AC-88C3D4090BC3}"/>
    <dgm:cxn modelId="{49425AA2-EE0B-45C3-946B-EE1A6959F68A}" type="presOf" srcId="{77D1B24C-20D3-4E7E-853A-83172303EA0E}" destId="{02F51BDA-18DE-4C92-8C61-CDF3FACC79C2}" srcOrd="0" destOrd="0" presId="urn:microsoft.com/office/officeart/2005/8/layout/hierarchy3"/>
    <dgm:cxn modelId="{30BCABAD-DF95-4231-AFBD-50ED26A51B18}" srcId="{01DDEC28-6319-4EDA-B1A0-ECA24519E6ED}" destId="{00358AD0-68FA-490D-ACF8-BA8243E6D8ED}" srcOrd="2" destOrd="0" parTransId="{9D729812-C813-4EAA-8190-E32B501D37C8}" sibTransId="{4529CAAA-D8E3-4FBC-8CD0-273AD2CD9938}"/>
    <dgm:cxn modelId="{E3CE2C5A-50D6-42F0-8DC8-188B050BEA10}" type="presOf" srcId="{D85C4B8B-11F0-4E3F-B98C-2800CC12DC92}" destId="{3A102076-9535-4A7E-BF0E-D58403F4298B}" srcOrd="0" destOrd="0" presId="urn:microsoft.com/office/officeart/2005/8/layout/hierarchy3"/>
    <dgm:cxn modelId="{45C9ABFB-B019-41E4-B5B6-79C38B083675}" type="presOf" srcId="{1BEE80A9-72D9-412C-8F58-287506B5558A}" destId="{463C5FAC-E003-4315-BFEE-2361EA81E04A}" srcOrd="0" destOrd="0" presId="urn:microsoft.com/office/officeart/2005/8/layout/hierarchy3"/>
    <dgm:cxn modelId="{31E277B4-3F5D-4431-A9BA-EB380AB63A06}" type="presOf" srcId="{46453FBE-E828-49F5-A664-80E4E768A7AE}" destId="{80961669-BFB3-4506-AFEE-C692329D272F}" srcOrd="0" destOrd="0" presId="urn:microsoft.com/office/officeart/2005/8/layout/hierarchy3"/>
    <dgm:cxn modelId="{34B760A5-AAA6-4BCA-8611-3D636F83E884}" srcId="{01DDEC28-6319-4EDA-B1A0-ECA24519E6ED}" destId="{77D1B24C-20D3-4E7E-853A-83172303EA0E}" srcOrd="1" destOrd="0" parTransId="{318F48F4-6024-4A70-A474-8DA11D9882E4}" sibTransId="{FFB33059-F1BE-4AB0-96EF-F64B6B4ACA29}"/>
    <dgm:cxn modelId="{70D9378F-18A3-4525-8759-392CD3E445CC}" type="presOf" srcId="{DFD6CC01-3654-4E7A-B860-FADB4E190AC1}" destId="{E16AD086-7800-4522-8A47-17652414F6EE}" srcOrd="0" destOrd="0" presId="urn:microsoft.com/office/officeart/2005/8/layout/hierarchy3"/>
    <dgm:cxn modelId="{0382C893-C0B0-4955-A3FA-5F56D158E2FA}" type="presOf" srcId="{78057FD1-A1FE-433F-AC53-E91993A5BFE1}" destId="{D6AF7A5D-6292-43F5-BB09-0579389C7AAF}" srcOrd="0" destOrd="0" presId="urn:microsoft.com/office/officeart/2005/8/layout/hierarchy3"/>
    <dgm:cxn modelId="{7A5595BB-2C4E-42FB-8390-8B0CD9989C83}" srcId="{CE5C6132-75B3-49A3-A2ED-08544F15BF1F}" destId="{B07FB572-CDAF-4F0F-AE65-A4C4DCE11C45}" srcOrd="1" destOrd="0" parTransId="{7A5E0948-75BE-4BB9-82D6-1AF661471695}" sibTransId="{ADBA85B7-4017-4A80-8874-F33B542E24B6}"/>
    <dgm:cxn modelId="{2EED708D-BB7E-43D4-B0BF-1BC9D6BD8066}" type="presOf" srcId="{636E4633-3682-4572-9923-1D30349D738C}" destId="{8E13B113-6DF2-4DFB-9083-8EE7A6E2B325}" srcOrd="0" destOrd="0" presId="urn:microsoft.com/office/officeart/2005/8/layout/hierarchy3"/>
    <dgm:cxn modelId="{F4CEE736-81FD-45AE-9EF0-ED131D8C9274}" type="presOf" srcId="{DEDF23DB-F4A0-4834-8D50-AD3755DEC7B9}" destId="{77CF418A-3075-4049-99B8-6653D4E24F20}" srcOrd="0" destOrd="0" presId="urn:microsoft.com/office/officeart/2005/8/layout/hierarchy3"/>
    <dgm:cxn modelId="{76DFF1D7-45DF-4018-A8ED-1360068A1CDC}" type="presOf" srcId="{9D729812-C813-4EAA-8190-E32B501D37C8}" destId="{A8A968F5-BF09-4D2F-8542-5AB133EBC02B}" srcOrd="0" destOrd="0" presId="urn:microsoft.com/office/officeart/2005/8/layout/hierarchy3"/>
    <dgm:cxn modelId="{708CA1E8-48B9-4D74-8AD0-55905CDFC9BC}" srcId="{8CDA6C58-66C0-44C9-A623-42C3D36A8838}" destId="{9566B685-DCA5-4E79-ABA0-2524FECFE770}" srcOrd="0" destOrd="0" parTransId="{35FE7E91-6707-4E47-91AF-5E6F80EE0AB4}" sibTransId="{72AE628C-9D38-46CC-B41D-7915176B5478}"/>
    <dgm:cxn modelId="{8432C529-4FDD-47CE-93AB-AD53C0FDBED0}" srcId="{548BC05E-4A87-4263-B389-524814E3D556}" destId="{1BEE80A9-72D9-412C-8F58-287506B5558A}" srcOrd="1" destOrd="0" parTransId="{003CF044-6E72-41CA-BE33-2391FE84E13A}" sibTransId="{978EF2B7-652C-4BA5-A903-15E6174E7E25}"/>
    <dgm:cxn modelId="{E346DD6D-3E37-4C16-BBC6-7DADA82EC7E5}" srcId="{01DDEC28-6319-4EDA-B1A0-ECA24519E6ED}" destId="{75458169-082C-48B9-8695-74DB403DABB2}" srcOrd="0" destOrd="0" parTransId="{D24466C0-EE2A-4BDC-89AC-9DE253F910D8}" sibTransId="{39BD0558-0555-492B-8F6A-3E714D7E0C6D}"/>
    <dgm:cxn modelId="{05706CDC-16BA-4378-BEB9-BE9D036E832E}" srcId="{CE5C6132-75B3-49A3-A2ED-08544F15BF1F}" destId="{30EA232B-5B6F-44C0-B5B5-231C38D06297}" srcOrd="2" destOrd="0" parTransId="{FA264865-98D0-48A7-B861-015448A4DB96}" sibTransId="{7AA9F753-23A4-4F73-B621-999795FC5009}"/>
    <dgm:cxn modelId="{E1A63CBF-5A95-49D3-AB33-124A687A68C4}" srcId="{0D81C287-399C-4930-910E-0CF7FA1C0301}" destId="{C7122DFE-94F3-439E-B32C-C03B2F0FCE3B}" srcOrd="6" destOrd="0" parTransId="{A81852A7-3424-4273-A330-8973CF03F9BA}" sibTransId="{FAFF2E45-86B5-4D6B-A1F6-7425A5889ADA}"/>
    <dgm:cxn modelId="{E994005E-1787-4A89-B851-9727B6CE02C9}" type="presOf" srcId="{164E8D5F-CDC6-48B0-8FA6-F106D72E9FD7}" destId="{A0B4E394-1B23-4371-940D-73AD8F56CDE6}" srcOrd="0" destOrd="0" presId="urn:microsoft.com/office/officeart/2005/8/layout/hierarchy3"/>
    <dgm:cxn modelId="{183618AD-266E-4337-A1D6-DBBD645AB221}" type="presOf" srcId="{FA264865-98D0-48A7-B861-015448A4DB96}" destId="{7EADAF6A-A683-429A-ADD3-6594D3999A09}" srcOrd="0" destOrd="0" presId="urn:microsoft.com/office/officeart/2005/8/layout/hierarchy3"/>
    <dgm:cxn modelId="{EFC98502-7C55-4667-AB48-A0143700FD3D}" type="presOf" srcId="{548BC05E-4A87-4263-B389-524814E3D556}" destId="{58607C68-629F-41FD-B53E-EB35D34C77CF}" srcOrd="0" destOrd="0" presId="urn:microsoft.com/office/officeart/2005/8/layout/hierarchy3"/>
    <dgm:cxn modelId="{2685B3CF-AB8A-48A0-9513-1850A1490EFB}" type="presOf" srcId="{D462C36E-AE73-460A-B223-CFB893A5B6D5}" destId="{6E55118D-0B1F-4F27-AAA3-5A9AF7C9A99F}" srcOrd="0" destOrd="0" presId="urn:microsoft.com/office/officeart/2005/8/layout/hierarchy3"/>
    <dgm:cxn modelId="{079F6375-60FF-4494-B6A8-33531E827D0A}" type="presOf" srcId="{4DC385B6-AA26-464B-BC35-0D848FC0FFEF}" destId="{1B9E83C5-7EF6-49C7-8029-013DD7F6960F}" srcOrd="0" destOrd="0" presId="urn:microsoft.com/office/officeart/2005/8/layout/hierarchy3"/>
    <dgm:cxn modelId="{D4209EA4-F724-47C2-8E26-4842B8AF21F6}" srcId="{D462C36E-AE73-460A-B223-CFB893A5B6D5}" destId="{2CAD8AA7-AD7E-4144-8B8F-956BCBEA366A}" srcOrd="2" destOrd="0" parTransId="{D6DCA0B3-FC00-4EC2-A067-91B341E2FFC7}" sibTransId="{D44723DF-C01A-477A-875F-70DDC12C4251}"/>
    <dgm:cxn modelId="{78D0A379-DC60-43D1-A640-60BC25649FEF}" type="presOf" srcId="{23FD7A27-B6BA-45F6-B2DC-79B9282FA6E7}" destId="{8561B089-3E47-4739-88AE-9A73C40BDAD1}" srcOrd="0" destOrd="0" presId="urn:microsoft.com/office/officeart/2005/8/layout/hierarchy3"/>
    <dgm:cxn modelId="{459A68AC-B77D-438A-BE8E-1E8673F69408}" srcId="{D462C36E-AE73-460A-B223-CFB893A5B6D5}" destId="{01DDEC28-6319-4EDA-B1A0-ECA24519E6ED}" srcOrd="1" destOrd="0" parTransId="{3982DEDE-63B9-466D-B1B2-2DDFD2DE7E3D}" sibTransId="{DD42CE40-3FAA-4B94-8493-C5843808DC1D}"/>
    <dgm:cxn modelId="{FB1031F4-8945-4C47-B85A-2528C5802ED4}" type="presOf" srcId="{CE5C6132-75B3-49A3-A2ED-08544F15BF1F}" destId="{262D9CCC-F4AE-4CA2-A87D-0B6526BFA242}" srcOrd="0" destOrd="0" presId="urn:microsoft.com/office/officeart/2005/8/layout/hierarchy3"/>
    <dgm:cxn modelId="{82452651-09DB-4617-92A1-22DBCEED90EC}" srcId="{2CAD8AA7-AD7E-4144-8B8F-956BCBEA366A}" destId="{D0F3FDB8-A810-4053-B5F6-6CA6FF478ECA}" srcOrd="2" destOrd="0" parTransId="{DFD6CC01-3654-4E7A-B860-FADB4E190AC1}" sibTransId="{400E8352-98FE-45E9-9CD5-A8C9A07016EA}"/>
    <dgm:cxn modelId="{91EC9898-61B5-482B-AD59-C49B380731FB}" type="presOf" srcId="{06AF768C-3EE4-4DB6-99FC-B288F4CABF8F}" destId="{A3D53129-1B5A-46D8-9D99-88695CDF3D8F}" srcOrd="0" destOrd="0" presId="urn:microsoft.com/office/officeart/2005/8/layout/hierarchy3"/>
    <dgm:cxn modelId="{FAF8745A-E63F-4468-9444-BF4687340945}" type="presOf" srcId="{4BB12DC8-6A39-4649-B0AA-9E5D3E14F4E5}" destId="{61E53117-7A6A-47CA-836F-FB5678266321}" srcOrd="0" destOrd="0" presId="urn:microsoft.com/office/officeart/2005/8/layout/hierarchy3"/>
    <dgm:cxn modelId="{1FFFA713-3ED9-45CE-BEF0-561EF6AF70ED}" type="presOf" srcId="{0D81C287-399C-4930-910E-0CF7FA1C0301}" destId="{2B7B3D1F-468D-4534-A35E-4C700285C6BA}" srcOrd="1" destOrd="0" presId="urn:microsoft.com/office/officeart/2005/8/layout/hierarchy3"/>
    <dgm:cxn modelId="{42A25A48-7463-44BF-9CBE-2323AC2BA5C8}" type="presOf" srcId="{7A5E0948-75BE-4BB9-82D6-1AF661471695}" destId="{C50FF215-018A-4112-9E62-1D71B487BC94}" srcOrd="0" destOrd="0" presId="urn:microsoft.com/office/officeart/2005/8/layout/hierarchy3"/>
    <dgm:cxn modelId="{276FA8D7-E8CB-4F82-B3B9-14DC20C0D3B3}" srcId="{2CAD8AA7-AD7E-4144-8B8F-956BCBEA366A}" destId="{23FD7A27-B6BA-45F6-B2DC-79B9282FA6E7}" srcOrd="1" destOrd="0" parTransId="{EECDE1EE-EAFF-4758-A27A-12BF38BC8B2B}" sibTransId="{F7881AA3-C423-4BAE-AD4F-CC2A0F6958EE}"/>
    <dgm:cxn modelId="{D5B779B2-9575-47DD-8A26-286C9B008688}" type="presOf" srcId="{318F48F4-6024-4A70-A474-8DA11D9882E4}" destId="{3605C079-7910-4BAC-B2EA-D109EA232786}" srcOrd="0" destOrd="0" presId="urn:microsoft.com/office/officeart/2005/8/layout/hierarchy3"/>
    <dgm:cxn modelId="{C013E16E-EF8C-4D72-9DF7-10460B005229}" type="presOf" srcId="{D3AEE63E-B9D7-40AF-8E59-23FAE9E51161}" destId="{05A83FB0-B1A1-4764-99D4-EB2C43F58063}" srcOrd="0" destOrd="0" presId="urn:microsoft.com/office/officeart/2005/8/layout/hierarchy3"/>
    <dgm:cxn modelId="{302797A4-64DD-43CD-A7AB-89F5219809B4}" srcId="{D462C36E-AE73-460A-B223-CFB893A5B6D5}" destId="{548BC05E-4A87-4263-B389-524814E3D556}" srcOrd="5" destOrd="0" parTransId="{7BA60F6E-2B62-4DE6-AF21-A88572D4F4E0}" sibTransId="{58CEEFDE-BDF3-4FE1-ACEF-6EA203B24606}"/>
    <dgm:cxn modelId="{1130318B-7A29-4984-9318-12C563AEDB9B}" type="presOf" srcId="{E9859252-606F-4B98-9121-95B5440B9A76}" destId="{092A1207-C6D1-4353-AF10-2966559CCE6F}" srcOrd="0" destOrd="0" presId="urn:microsoft.com/office/officeart/2005/8/layout/hierarchy3"/>
    <dgm:cxn modelId="{D40E53C9-1EC5-40EA-AD37-36CE85E95475}" srcId="{0D81C287-399C-4930-910E-0CF7FA1C0301}" destId="{922C67F6-53BB-4C41-8C56-BE20A43362B1}" srcOrd="2" destOrd="0" parTransId="{5AD7B0D7-B254-4BA2-BA2C-C415AAB37DD0}" sibTransId="{085ACA41-CBA1-42CE-AB21-FC0B0935EF17}"/>
    <dgm:cxn modelId="{3E998207-6EA4-4359-8A2F-3A3E5F602AA2}" type="presOf" srcId="{75458169-082C-48B9-8695-74DB403DABB2}" destId="{901DD8F6-6DF2-48D2-A1B7-044CF8C09C19}" srcOrd="0" destOrd="0" presId="urn:microsoft.com/office/officeart/2005/8/layout/hierarchy3"/>
    <dgm:cxn modelId="{644A2E67-AD2C-459A-9F5B-7A592DBB0C32}" type="presOf" srcId="{01DDEC28-6319-4EDA-B1A0-ECA24519E6ED}" destId="{2F5F468F-9054-4BB6-9FAA-766D0828CB89}" srcOrd="1" destOrd="0" presId="urn:microsoft.com/office/officeart/2005/8/layout/hierarchy3"/>
    <dgm:cxn modelId="{84BCD0CB-89CC-47E1-B175-400CE9C72CC2}" type="presOf" srcId="{922C67F6-53BB-4C41-8C56-BE20A43362B1}" destId="{6FA1F2E3-AE30-4309-A867-F26F3EC819AA}" srcOrd="0" destOrd="0" presId="urn:microsoft.com/office/officeart/2005/8/layout/hierarchy3"/>
    <dgm:cxn modelId="{95CD3619-F9CE-4354-ADFD-C1B8D92256CA}" srcId="{95F326B3-36F6-4D47-B925-625C0059821F}" destId="{68C84882-DD02-4A77-910C-28528D6C6FAD}" srcOrd="1" destOrd="0" parTransId="{78057FD1-A1FE-433F-AC53-E91993A5BFE1}" sibTransId="{1570CB0C-21ED-45C9-8292-6D3CBBD8B82A}"/>
    <dgm:cxn modelId="{C730B7F7-BBF2-49A8-88A0-BA3513BF29F4}" type="presOf" srcId="{30EA232B-5B6F-44C0-B5B5-231C38D06297}" destId="{13821F68-4097-4A8A-8EEE-F1E3C6FD2FD0}" srcOrd="0" destOrd="0" presId="urn:microsoft.com/office/officeart/2005/8/layout/hierarchy3"/>
    <dgm:cxn modelId="{1646C12A-611B-459B-802C-959E1D65551A}" type="presOf" srcId="{630340F6-B4C0-4CDF-85F3-1B5BE1FD8976}" destId="{162B11DF-8870-4BAE-8428-FD746C651B8D}" srcOrd="0" destOrd="0" presId="urn:microsoft.com/office/officeart/2005/8/layout/hierarchy3"/>
    <dgm:cxn modelId="{1D2D6CAF-9F92-457E-B809-861E48B0EF96}" srcId="{0D81C287-399C-4930-910E-0CF7FA1C0301}" destId="{766914DD-D24A-4BD8-8D20-112115FF46EF}" srcOrd="0" destOrd="0" parTransId="{99D5EFAA-13FF-436F-9121-0D1C17BDFD06}" sibTransId="{06E9411A-2882-4129-A8D9-0C891BC1B4A3}"/>
    <dgm:cxn modelId="{0DEBD320-87B1-4B0B-9D27-6D7DE4D84798}" type="presOf" srcId="{003CF044-6E72-41CA-BE33-2391FE84E13A}" destId="{FB973C51-D1B7-477F-AF8A-3AE389B18D6E}" srcOrd="0" destOrd="0" presId="urn:microsoft.com/office/officeart/2005/8/layout/hierarchy3"/>
    <dgm:cxn modelId="{76D9A93C-B0AC-415B-AA13-195878A202FB}" srcId="{8CDA6C58-66C0-44C9-A623-42C3D36A8838}" destId="{E6253458-7B06-4A0F-869A-5084AA5564B1}" srcOrd="2" destOrd="0" parTransId="{06AF768C-3EE4-4DB6-99FC-B288F4CABF8F}" sibTransId="{BDC482CE-81A2-4687-8EB1-0922A46E3659}"/>
    <dgm:cxn modelId="{4CC1F2F0-BC35-47A8-A621-F0ABD85C805B}" type="presOf" srcId="{E95D3151-D49D-443C-BD8A-31288A695CFD}" destId="{544E0865-7F8B-4D78-93C6-872C8FAF57F2}" srcOrd="0" destOrd="0" presId="urn:microsoft.com/office/officeart/2005/8/layout/hierarchy3"/>
    <dgm:cxn modelId="{8C5C9545-2558-4FA3-ADA6-49FEC8A33F16}" srcId="{8CDA6C58-66C0-44C9-A623-42C3D36A8838}" destId="{E9859252-606F-4B98-9121-95B5440B9A76}" srcOrd="3" destOrd="0" parTransId="{66DD3FB4-5426-4433-94BA-75CCE98D1F6C}" sibTransId="{CE61860E-8C3F-4B36-840C-63E39BA34D3A}"/>
    <dgm:cxn modelId="{EC589D09-C77D-4507-825F-089CF5ED95C1}" type="presOf" srcId="{EECDE1EE-EAFF-4758-A27A-12BF38BC8B2B}" destId="{77ABCA48-2F41-4052-BC50-039C46E1483A}" srcOrd="0" destOrd="0" presId="urn:microsoft.com/office/officeart/2005/8/layout/hierarchy3"/>
    <dgm:cxn modelId="{09163BF9-8D1C-45D7-A3D1-CADC48FBCEBE}" type="presParOf" srcId="{6E55118D-0B1F-4F27-AAA3-5A9AF7C9A99F}" destId="{DB38D556-441A-4B1C-8921-1DD57C996A70}" srcOrd="0" destOrd="0" presId="urn:microsoft.com/office/officeart/2005/8/layout/hierarchy3"/>
    <dgm:cxn modelId="{BEEFFF64-FE8E-4361-A9C9-BB63ED35CA9B}" type="presParOf" srcId="{DB38D556-441A-4B1C-8921-1DD57C996A70}" destId="{70E69DC2-D063-4132-B373-DC3C8B92C911}" srcOrd="0" destOrd="0" presId="urn:microsoft.com/office/officeart/2005/8/layout/hierarchy3"/>
    <dgm:cxn modelId="{7C330464-BBE0-4CFF-ADC7-9F19D1EFCD44}" type="presParOf" srcId="{70E69DC2-D063-4132-B373-DC3C8B92C911}" destId="{ED7AA2AC-DCB7-460B-8F9E-17FA70C720CC}" srcOrd="0" destOrd="0" presId="urn:microsoft.com/office/officeart/2005/8/layout/hierarchy3"/>
    <dgm:cxn modelId="{15F8F6DD-4976-4A6E-953F-891AB25FF2B8}" type="presParOf" srcId="{70E69DC2-D063-4132-B373-DC3C8B92C911}" destId="{4E4830CC-26AD-41A7-AA5F-D0A578A0003F}" srcOrd="1" destOrd="0" presId="urn:microsoft.com/office/officeart/2005/8/layout/hierarchy3"/>
    <dgm:cxn modelId="{3E7D8E09-206A-4E74-BC27-B570D8F9F133}" type="presParOf" srcId="{DB38D556-441A-4B1C-8921-1DD57C996A70}" destId="{C27F472F-1CBD-474A-B04B-2870EBEC1E2B}" srcOrd="1" destOrd="0" presId="urn:microsoft.com/office/officeart/2005/8/layout/hierarchy3"/>
    <dgm:cxn modelId="{9FE91C09-6B73-4AC4-874A-533BDDDD923A}" type="presParOf" srcId="{C27F472F-1CBD-474A-B04B-2870EBEC1E2B}" destId="{2D4543FA-3ED1-4605-ACB8-D5D4F8E30859}" srcOrd="0" destOrd="0" presId="urn:microsoft.com/office/officeart/2005/8/layout/hierarchy3"/>
    <dgm:cxn modelId="{ECAD6555-EEC9-42A5-B1AC-5EF7319681F6}" type="presParOf" srcId="{C27F472F-1CBD-474A-B04B-2870EBEC1E2B}" destId="{01D5C499-E99A-404C-9295-7CD60A61D945}" srcOrd="1" destOrd="0" presId="urn:microsoft.com/office/officeart/2005/8/layout/hierarchy3"/>
    <dgm:cxn modelId="{614B3A9C-354C-4F3A-862D-3C6AD1E7A0AA}" type="presParOf" srcId="{C27F472F-1CBD-474A-B04B-2870EBEC1E2B}" destId="{60932AF6-9DB5-49A8-B488-C35861BD18B8}" srcOrd="2" destOrd="0" presId="urn:microsoft.com/office/officeart/2005/8/layout/hierarchy3"/>
    <dgm:cxn modelId="{8A4F8ACA-C6D0-4ACD-A7EC-650215D413CF}" type="presParOf" srcId="{C27F472F-1CBD-474A-B04B-2870EBEC1E2B}" destId="{162B11DF-8870-4BAE-8428-FD746C651B8D}" srcOrd="3" destOrd="0" presId="urn:microsoft.com/office/officeart/2005/8/layout/hierarchy3"/>
    <dgm:cxn modelId="{765EB28F-B76A-40B4-AEC2-86512786BC08}" type="presParOf" srcId="{C27F472F-1CBD-474A-B04B-2870EBEC1E2B}" destId="{A3D53129-1B5A-46D8-9D99-88695CDF3D8F}" srcOrd="4" destOrd="0" presId="urn:microsoft.com/office/officeart/2005/8/layout/hierarchy3"/>
    <dgm:cxn modelId="{26AAD733-9392-49E4-9511-0D9109BF5B4D}" type="presParOf" srcId="{C27F472F-1CBD-474A-B04B-2870EBEC1E2B}" destId="{3F56BB3F-24EC-4FBE-BEA1-2CA9698F432F}" srcOrd="5" destOrd="0" presId="urn:microsoft.com/office/officeart/2005/8/layout/hierarchy3"/>
    <dgm:cxn modelId="{C44138FC-C7E6-4E16-A893-688EC776F851}" type="presParOf" srcId="{C27F472F-1CBD-474A-B04B-2870EBEC1E2B}" destId="{E9022AD9-6106-44C6-A4DB-55D51267443D}" srcOrd="6" destOrd="0" presId="urn:microsoft.com/office/officeart/2005/8/layout/hierarchy3"/>
    <dgm:cxn modelId="{1CAA8BDE-FC32-4372-8A10-7D04D3E22A77}" type="presParOf" srcId="{C27F472F-1CBD-474A-B04B-2870EBEC1E2B}" destId="{092A1207-C6D1-4353-AF10-2966559CCE6F}" srcOrd="7" destOrd="0" presId="urn:microsoft.com/office/officeart/2005/8/layout/hierarchy3"/>
    <dgm:cxn modelId="{EBBD5505-9FB1-44B7-A17E-6AB113A89B5B}" type="presParOf" srcId="{6E55118D-0B1F-4F27-AAA3-5A9AF7C9A99F}" destId="{675F40ED-169D-44C8-A413-9CC457B5762D}" srcOrd="1" destOrd="0" presId="urn:microsoft.com/office/officeart/2005/8/layout/hierarchy3"/>
    <dgm:cxn modelId="{F7A8FC5D-C3C5-4E81-8311-D92CD3D5A8D4}" type="presParOf" srcId="{675F40ED-169D-44C8-A413-9CC457B5762D}" destId="{4630B9CC-D4A8-4E99-9D21-4D9FADB39B99}" srcOrd="0" destOrd="0" presId="urn:microsoft.com/office/officeart/2005/8/layout/hierarchy3"/>
    <dgm:cxn modelId="{8F423C47-1633-4369-9C63-75C1C4124ADC}" type="presParOf" srcId="{4630B9CC-D4A8-4E99-9D21-4D9FADB39B99}" destId="{7DA4A57C-C773-47E6-A952-B5D8F1097FE6}" srcOrd="0" destOrd="0" presId="urn:microsoft.com/office/officeart/2005/8/layout/hierarchy3"/>
    <dgm:cxn modelId="{B90A052D-8B79-4E98-8280-6E6A4D0362C8}" type="presParOf" srcId="{4630B9CC-D4A8-4E99-9D21-4D9FADB39B99}" destId="{2F5F468F-9054-4BB6-9FAA-766D0828CB89}" srcOrd="1" destOrd="0" presId="urn:microsoft.com/office/officeart/2005/8/layout/hierarchy3"/>
    <dgm:cxn modelId="{F0A69670-513C-4AD4-9421-2B37D7EC6133}" type="presParOf" srcId="{675F40ED-169D-44C8-A413-9CC457B5762D}" destId="{D391B472-12C4-4095-A261-CEB895915474}" srcOrd="1" destOrd="0" presId="urn:microsoft.com/office/officeart/2005/8/layout/hierarchy3"/>
    <dgm:cxn modelId="{1536177F-9C97-4E13-BF8F-3FA829887CDE}" type="presParOf" srcId="{D391B472-12C4-4095-A261-CEB895915474}" destId="{68D48815-0C98-4339-8851-472E0C3010B7}" srcOrd="0" destOrd="0" presId="urn:microsoft.com/office/officeart/2005/8/layout/hierarchy3"/>
    <dgm:cxn modelId="{4DAD3532-E264-4BB7-8FEB-A821D59DDCE3}" type="presParOf" srcId="{D391B472-12C4-4095-A261-CEB895915474}" destId="{901DD8F6-6DF2-48D2-A1B7-044CF8C09C19}" srcOrd="1" destOrd="0" presId="urn:microsoft.com/office/officeart/2005/8/layout/hierarchy3"/>
    <dgm:cxn modelId="{4C32C57D-588A-4DE8-87DD-8DD16A2E075A}" type="presParOf" srcId="{D391B472-12C4-4095-A261-CEB895915474}" destId="{3605C079-7910-4BAC-B2EA-D109EA232786}" srcOrd="2" destOrd="0" presId="urn:microsoft.com/office/officeart/2005/8/layout/hierarchy3"/>
    <dgm:cxn modelId="{9E8A1F0E-725D-432C-ACD4-8B530EEA2546}" type="presParOf" srcId="{D391B472-12C4-4095-A261-CEB895915474}" destId="{02F51BDA-18DE-4C92-8C61-CDF3FACC79C2}" srcOrd="3" destOrd="0" presId="urn:microsoft.com/office/officeart/2005/8/layout/hierarchy3"/>
    <dgm:cxn modelId="{57E2CE60-9484-4C6A-BE57-213938EFC2E3}" type="presParOf" srcId="{D391B472-12C4-4095-A261-CEB895915474}" destId="{A8A968F5-BF09-4D2F-8542-5AB133EBC02B}" srcOrd="4" destOrd="0" presId="urn:microsoft.com/office/officeart/2005/8/layout/hierarchy3"/>
    <dgm:cxn modelId="{AA4B735A-2BAA-403B-9440-E829B43C2BBE}" type="presParOf" srcId="{D391B472-12C4-4095-A261-CEB895915474}" destId="{F08569B5-1D41-4CFC-BE27-376AB973EB5E}" srcOrd="5" destOrd="0" presId="urn:microsoft.com/office/officeart/2005/8/layout/hierarchy3"/>
    <dgm:cxn modelId="{26A2CE7E-D847-455F-9A4F-73B0849FA463}" type="presParOf" srcId="{6E55118D-0B1F-4F27-AAA3-5A9AF7C9A99F}" destId="{69C15598-1DE6-402F-9E8A-94A0311F4AF4}" srcOrd="2" destOrd="0" presId="urn:microsoft.com/office/officeart/2005/8/layout/hierarchy3"/>
    <dgm:cxn modelId="{F80A7B11-1560-46C9-898B-8660A31F8DEF}" type="presParOf" srcId="{69C15598-1DE6-402F-9E8A-94A0311F4AF4}" destId="{1A2E1DA3-4A88-49A6-A1F6-370AAFFF5AD9}" srcOrd="0" destOrd="0" presId="urn:microsoft.com/office/officeart/2005/8/layout/hierarchy3"/>
    <dgm:cxn modelId="{2F11C168-9B0A-4B52-B1B8-A7EF38BD147E}" type="presParOf" srcId="{1A2E1DA3-4A88-49A6-A1F6-370AAFFF5AD9}" destId="{BB6436E2-B9B9-4DC0-A7E9-EAD6BF956E8A}" srcOrd="0" destOrd="0" presId="urn:microsoft.com/office/officeart/2005/8/layout/hierarchy3"/>
    <dgm:cxn modelId="{E82CC736-BAE5-4395-9B41-F5D9F47CB973}" type="presParOf" srcId="{1A2E1DA3-4A88-49A6-A1F6-370AAFFF5AD9}" destId="{663E0F32-36B4-49C2-9455-AF1846F9C20B}" srcOrd="1" destOrd="0" presId="urn:microsoft.com/office/officeart/2005/8/layout/hierarchy3"/>
    <dgm:cxn modelId="{38810093-E39A-4525-AD67-04FEC464E8C5}" type="presParOf" srcId="{69C15598-1DE6-402F-9E8A-94A0311F4AF4}" destId="{6444F4D2-DFE5-4A46-AD84-0F275A9F7A11}" srcOrd="1" destOrd="0" presId="urn:microsoft.com/office/officeart/2005/8/layout/hierarchy3"/>
    <dgm:cxn modelId="{7CDA735C-705F-4D1E-883D-33CF824F80CA}" type="presParOf" srcId="{6444F4D2-DFE5-4A46-AD84-0F275A9F7A11}" destId="{544E0865-7F8B-4D78-93C6-872C8FAF57F2}" srcOrd="0" destOrd="0" presId="urn:microsoft.com/office/officeart/2005/8/layout/hierarchy3"/>
    <dgm:cxn modelId="{54C5C381-175E-453D-863D-4AB554B095D8}" type="presParOf" srcId="{6444F4D2-DFE5-4A46-AD84-0F275A9F7A11}" destId="{43144DE1-8C29-4730-84E1-A830CD5C20B7}" srcOrd="1" destOrd="0" presId="urn:microsoft.com/office/officeart/2005/8/layout/hierarchy3"/>
    <dgm:cxn modelId="{39827A92-5D62-466B-AA57-6C2797AE8989}" type="presParOf" srcId="{6444F4D2-DFE5-4A46-AD84-0F275A9F7A11}" destId="{77ABCA48-2F41-4052-BC50-039C46E1483A}" srcOrd="2" destOrd="0" presId="urn:microsoft.com/office/officeart/2005/8/layout/hierarchy3"/>
    <dgm:cxn modelId="{F28CD040-F809-424F-A385-5D0A404C3978}" type="presParOf" srcId="{6444F4D2-DFE5-4A46-AD84-0F275A9F7A11}" destId="{8561B089-3E47-4739-88AE-9A73C40BDAD1}" srcOrd="3" destOrd="0" presId="urn:microsoft.com/office/officeart/2005/8/layout/hierarchy3"/>
    <dgm:cxn modelId="{5A890ECC-C42E-4249-B170-D711F08EF561}" type="presParOf" srcId="{6444F4D2-DFE5-4A46-AD84-0F275A9F7A11}" destId="{E16AD086-7800-4522-8A47-17652414F6EE}" srcOrd="4" destOrd="0" presId="urn:microsoft.com/office/officeart/2005/8/layout/hierarchy3"/>
    <dgm:cxn modelId="{40A28329-5144-427C-BDEB-6D8245ADC8CC}" type="presParOf" srcId="{6444F4D2-DFE5-4A46-AD84-0F275A9F7A11}" destId="{E843A32C-7500-43E9-B938-0326FB93A019}" srcOrd="5" destOrd="0" presId="urn:microsoft.com/office/officeart/2005/8/layout/hierarchy3"/>
    <dgm:cxn modelId="{67F0EE11-BECA-41E5-BBA3-53C01E0FCF1B}" type="presParOf" srcId="{6E55118D-0B1F-4F27-AAA3-5A9AF7C9A99F}" destId="{C8543E44-1C61-4D87-B8AA-91463C6C9464}" srcOrd="3" destOrd="0" presId="urn:microsoft.com/office/officeart/2005/8/layout/hierarchy3"/>
    <dgm:cxn modelId="{DAC356A9-71D6-43EB-B501-7D98AC24FC28}" type="presParOf" srcId="{C8543E44-1C61-4D87-B8AA-91463C6C9464}" destId="{D0CDF06E-E559-46E6-8D39-1F4A423C411D}" srcOrd="0" destOrd="0" presId="urn:microsoft.com/office/officeart/2005/8/layout/hierarchy3"/>
    <dgm:cxn modelId="{5BE8F376-6916-47C4-81D6-52B5899F7391}" type="presParOf" srcId="{D0CDF06E-E559-46E6-8D39-1F4A423C411D}" destId="{262D9CCC-F4AE-4CA2-A87D-0B6526BFA242}" srcOrd="0" destOrd="0" presId="urn:microsoft.com/office/officeart/2005/8/layout/hierarchy3"/>
    <dgm:cxn modelId="{8489DA1C-C5F0-40C0-B8C3-825E634CDB79}" type="presParOf" srcId="{D0CDF06E-E559-46E6-8D39-1F4A423C411D}" destId="{D8467D97-D19C-450A-89D9-E1E20A1F1E91}" srcOrd="1" destOrd="0" presId="urn:microsoft.com/office/officeart/2005/8/layout/hierarchy3"/>
    <dgm:cxn modelId="{0CEBD7E9-A514-499E-A7D8-94179B995005}" type="presParOf" srcId="{C8543E44-1C61-4D87-B8AA-91463C6C9464}" destId="{0EDCB63C-EF6E-4031-966D-A71D6F80C2B6}" srcOrd="1" destOrd="0" presId="urn:microsoft.com/office/officeart/2005/8/layout/hierarchy3"/>
    <dgm:cxn modelId="{8436FA78-F48B-4647-998D-776D754B4D73}" type="presParOf" srcId="{0EDCB63C-EF6E-4031-966D-A71D6F80C2B6}" destId="{61E53117-7A6A-47CA-836F-FB5678266321}" srcOrd="0" destOrd="0" presId="urn:microsoft.com/office/officeart/2005/8/layout/hierarchy3"/>
    <dgm:cxn modelId="{D86F913C-74E5-479A-933D-609D441331E9}" type="presParOf" srcId="{0EDCB63C-EF6E-4031-966D-A71D6F80C2B6}" destId="{1B9E83C5-7EF6-49C7-8029-013DD7F6960F}" srcOrd="1" destOrd="0" presId="urn:microsoft.com/office/officeart/2005/8/layout/hierarchy3"/>
    <dgm:cxn modelId="{4E0C045F-D0BC-4642-BFF7-BB676F534CC6}" type="presParOf" srcId="{0EDCB63C-EF6E-4031-966D-A71D6F80C2B6}" destId="{C50FF215-018A-4112-9E62-1D71B487BC94}" srcOrd="2" destOrd="0" presId="urn:microsoft.com/office/officeart/2005/8/layout/hierarchy3"/>
    <dgm:cxn modelId="{1E1CD9DC-D6C4-4E69-AFDB-7588761E37D1}" type="presParOf" srcId="{0EDCB63C-EF6E-4031-966D-A71D6F80C2B6}" destId="{DF2A0083-AE20-43FF-9CF1-43FBAA2D4D3D}" srcOrd="3" destOrd="0" presId="urn:microsoft.com/office/officeart/2005/8/layout/hierarchy3"/>
    <dgm:cxn modelId="{C72FF305-26FD-4014-8AA3-186416B6BFB7}" type="presParOf" srcId="{0EDCB63C-EF6E-4031-966D-A71D6F80C2B6}" destId="{7EADAF6A-A683-429A-ADD3-6594D3999A09}" srcOrd="4" destOrd="0" presId="urn:microsoft.com/office/officeart/2005/8/layout/hierarchy3"/>
    <dgm:cxn modelId="{2411D819-F9EE-477A-BD44-BCC05012A7E6}" type="presParOf" srcId="{0EDCB63C-EF6E-4031-966D-A71D6F80C2B6}" destId="{13821F68-4097-4A8A-8EEE-F1E3C6FD2FD0}" srcOrd="5" destOrd="0" presId="urn:microsoft.com/office/officeart/2005/8/layout/hierarchy3"/>
    <dgm:cxn modelId="{F8356E8D-3AC6-4D9B-BF5D-D25DF4B0C596}" type="presParOf" srcId="{0EDCB63C-EF6E-4031-966D-A71D6F80C2B6}" destId="{3F191989-4949-4611-A966-756B6996DDAA}" srcOrd="6" destOrd="0" presId="urn:microsoft.com/office/officeart/2005/8/layout/hierarchy3"/>
    <dgm:cxn modelId="{7C754560-B185-4CEB-8D5E-A9F350F5E830}" type="presParOf" srcId="{0EDCB63C-EF6E-4031-966D-A71D6F80C2B6}" destId="{094AE23A-DF00-468D-9D2B-75625D463E3C}" srcOrd="7" destOrd="0" presId="urn:microsoft.com/office/officeart/2005/8/layout/hierarchy3"/>
    <dgm:cxn modelId="{25969E02-E3F8-4BC5-B50B-CC1401E5EEE3}" type="presParOf" srcId="{0EDCB63C-EF6E-4031-966D-A71D6F80C2B6}" destId="{80961669-BFB3-4506-AFEE-C692329D272F}" srcOrd="8" destOrd="0" presId="urn:microsoft.com/office/officeart/2005/8/layout/hierarchy3"/>
    <dgm:cxn modelId="{7A4391A6-7814-4995-A8C7-4C7701A7CEEA}" type="presParOf" srcId="{0EDCB63C-EF6E-4031-966D-A71D6F80C2B6}" destId="{81F23876-97F9-4D86-956A-82B6DCC8F79D}" srcOrd="9" destOrd="0" presId="urn:microsoft.com/office/officeart/2005/8/layout/hierarchy3"/>
    <dgm:cxn modelId="{363E28D2-8DBD-4FDD-9E00-5624EDAD5629}" type="presParOf" srcId="{6E55118D-0B1F-4F27-AAA3-5A9AF7C9A99F}" destId="{D79D2738-1DDF-4246-A3A3-F2736C1F3B88}" srcOrd="4" destOrd="0" presId="urn:microsoft.com/office/officeart/2005/8/layout/hierarchy3"/>
    <dgm:cxn modelId="{AA7F85D8-A539-484D-902D-285A704ACF3F}" type="presParOf" srcId="{D79D2738-1DDF-4246-A3A3-F2736C1F3B88}" destId="{476427DD-DF3C-4547-A98C-FDF58FF8555B}" srcOrd="0" destOrd="0" presId="urn:microsoft.com/office/officeart/2005/8/layout/hierarchy3"/>
    <dgm:cxn modelId="{31ADDE89-E67D-4C85-BAF7-7086F9282979}" type="presParOf" srcId="{476427DD-DF3C-4547-A98C-FDF58FF8555B}" destId="{6840172B-0C30-477D-8C72-17A2967B4B10}" srcOrd="0" destOrd="0" presId="urn:microsoft.com/office/officeart/2005/8/layout/hierarchy3"/>
    <dgm:cxn modelId="{8B41BBB1-F13C-42E4-9A13-6040EB436279}" type="presParOf" srcId="{476427DD-DF3C-4547-A98C-FDF58FF8555B}" destId="{2B7B3D1F-468D-4534-A35E-4C700285C6BA}" srcOrd="1" destOrd="0" presId="urn:microsoft.com/office/officeart/2005/8/layout/hierarchy3"/>
    <dgm:cxn modelId="{8D0CFD17-7337-49F9-96CE-091FBF02D554}" type="presParOf" srcId="{D79D2738-1DDF-4246-A3A3-F2736C1F3B88}" destId="{39BE9A12-1D5B-4158-A996-1D894E1516F5}" srcOrd="1" destOrd="0" presId="urn:microsoft.com/office/officeart/2005/8/layout/hierarchy3"/>
    <dgm:cxn modelId="{E9DC245B-60E7-47CC-8DF2-BEAB68DCE04D}" type="presParOf" srcId="{39BE9A12-1D5B-4158-A996-1D894E1516F5}" destId="{6D2602E6-179C-4FE5-BF45-637C2EAFF2DF}" srcOrd="0" destOrd="0" presId="urn:microsoft.com/office/officeart/2005/8/layout/hierarchy3"/>
    <dgm:cxn modelId="{8DFE345C-777E-4EE7-94B8-7E2B662F376C}" type="presParOf" srcId="{39BE9A12-1D5B-4158-A996-1D894E1516F5}" destId="{9B9373E5-2D60-4FC7-A2DA-E24FD44A9C06}" srcOrd="1" destOrd="0" presId="urn:microsoft.com/office/officeart/2005/8/layout/hierarchy3"/>
    <dgm:cxn modelId="{4B926273-280B-47F4-8DE7-88577B540607}" type="presParOf" srcId="{39BE9A12-1D5B-4158-A996-1D894E1516F5}" destId="{6692F961-724B-4ADA-9B7C-8E65059F0CDD}" srcOrd="2" destOrd="0" presId="urn:microsoft.com/office/officeart/2005/8/layout/hierarchy3"/>
    <dgm:cxn modelId="{E772B5BC-8698-40FC-AAC1-1F63FFCF4FFF}" type="presParOf" srcId="{39BE9A12-1D5B-4158-A996-1D894E1516F5}" destId="{E4D01197-0C7C-44A3-8B2E-6B6820CB60C4}" srcOrd="3" destOrd="0" presId="urn:microsoft.com/office/officeart/2005/8/layout/hierarchy3"/>
    <dgm:cxn modelId="{9C5FB955-D1A1-4B4D-83B0-A0E5A55BAD2C}" type="presParOf" srcId="{39BE9A12-1D5B-4158-A996-1D894E1516F5}" destId="{10E5E8CC-C197-4EBB-B549-B9DEE6D80418}" srcOrd="4" destOrd="0" presId="urn:microsoft.com/office/officeart/2005/8/layout/hierarchy3"/>
    <dgm:cxn modelId="{499495D2-DD00-4D40-BDF2-5F1E015FF60D}" type="presParOf" srcId="{39BE9A12-1D5B-4158-A996-1D894E1516F5}" destId="{6FA1F2E3-AE30-4309-A867-F26F3EC819AA}" srcOrd="5" destOrd="0" presId="urn:microsoft.com/office/officeart/2005/8/layout/hierarchy3"/>
    <dgm:cxn modelId="{0077BD1A-E302-4D61-B346-B7717F19B1E6}" type="presParOf" srcId="{39BE9A12-1D5B-4158-A996-1D894E1516F5}" destId="{17093F16-B2DE-4A85-B7EF-A555124D159A}" srcOrd="6" destOrd="0" presId="urn:microsoft.com/office/officeart/2005/8/layout/hierarchy3"/>
    <dgm:cxn modelId="{2E761FAF-094D-4125-99C2-8C25D503BF90}" type="presParOf" srcId="{39BE9A12-1D5B-4158-A996-1D894E1516F5}" destId="{05A83FB0-B1A1-4764-99D4-EB2C43F58063}" srcOrd="7" destOrd="0" presId="urn:microsoft.com/office/officeart/2005/8/layout/hierarchy3"/>
    <dgm:cxn modelId="{9C06A1BB-F86E-4B0A-9441-3FC0C21FE458}" type="presParOf" srcId="{39BE9A12-1D5B-4158-A996-1D894E1516F5}" destId="{FECBD598-E686-4A2C-9278-C3E7DC361123}" srcOrd="8" destOrd="0" presId="urn:microsoft.com/office/officeart/2005/8/layout/hierarchy3"/>
    <dgm:cxn modelId="{8A24D007-2B42-45BE-882F-834DF8129CB6}" type="presParOf" srcId="{39BE9A12-1D5B-4158-A996-1D894E1516F5}" destId="{3A102076-9535-4A7E-BF0E-D58403F4298B}" srcOrd="9" destOrd="0" presId="urn:microsoft.com/office/officeart/2005/8/layout/hierarchy3"/>
    <dgm:cxn modelId="{BC9BB82F-BCEC-4226-81CE-0B48B6ACE5CD}" type="presParOf" srcId="{39BE9A12-1D5B-4158-A996-1D894E1516F5}" destId="{A0B4E394-1B23-4371-940D-73AD8F56CDE6}" srcOrd="10" destOrd="0" presId="urn:microsoft.com/office/officeart/2005/8/layout/hierarchy3"/>
    <dgm:cxn modelId="{FB7C70CF-14D1-445C-AA2C-9C66CAB4ED11}" type="presParOf" srcId="{39BE9A12-1D5B-4158-A996-1D894E1516F5}" destId="{C6C1EC2B-6FE1-420B-AE46-77BF2E3772F9}" srcOrd="11" destOrd="0" presId="urn:microsoft.com/office/officeart/2005/8/layout/hierarchy3"/>
    <dgm:cxn modelId="{8002F278-B7C5-4D5E-A8CC-6202DD351BD5}" type="presParOf" srcId="{39BE9A12-1D5B-4158-A996-1D894E1516F5}" destId="{FB0F8988-C3A0-48AB-9965-C91086996C58}" srcOrd="12" destOrd="0" presId="urn:microsoft.com/office/officeart/2005/8/layout/hierarchy3"/>
    <dgm:cxn modelId="{A137AA33-52D7-4AE2-8998-58A3AD125EEB}" type="presParOf" srcId="{39BE9A12-1D5B-4158-A996-1D894E1516F5}" destId="{10B204EE-D3BE-45A9-9BF5-9066E758AB0D}" srcOrd="13" destOrd="0" presId="urn:microsoft.com/office/officeart/2005/8/layout/hierarchy3"/>
    <dgm:cxn modelId="{919A64D3-8445-405B-A04B-FA4A8E883616}" type="presParOf" srcId="{6E55118D-0B1F-4F27-AAA3-5A9AF7C9A99F}" destId="{C973384A-F14B-40C8-B59A-C4FF766B997C}" srcOrd="5" destOrd="0" presId="urn:microsoft.com/office/officeart/2005/8/layout/hierarchy3"/>
    <dgm:cxn modelId="{E17E65F1-308C-4FE7-8EFA-912F19019720}" type="presParOf" srcId="{C973384A-F14B-40C8-B59A-C4FF766B997C}" destId="{82977361-FB08-407E-8442-B3455691EFD9}" srcOrd="0" destOrd="0" presId="urn:microsoft.com/office/officeart/2005/8/layout/hierarchy3"/>
    <dgm:cxn modelId="{F9062A8C-17CD-4982-8901-5CF0D90CC1D8}" type="presParOf" srcId="{82977361-FB08-407E-8442-B3455691EFD9}" destId="{58607C68-629F-41FD-B53E-EB35D34C77CF}" srcOrd="0" destOrd="0" presId="urn:microsoft.com/office/officeart/2005/8/layout/hierarchy3"/>
    <dgm:cxn modelId="{EE63883D-A1C5-4440-8769-8C1EF3AE60FD}" type="presParOf" srcId="{82977361-FB08-407E-8442-B3455691EFD9}" destId="{604C77F4-0535-4411-9D8F-EBED8032568F}" srcOrd="1" destOrd="0" presId="urn:microsoft.com/office/officeart/2005/8/layout/hierarchy3"/>
    <dgm:cxn modelId="{B5DEEC5D-118C-40F8-941F-2A7F46D81053}" type="presParOf" srcId="{C973384A-F14B-40C8-B59A-C4FF766B997C}" destId="{327EB2FD-B2D8-4743-A6A4-F20B7C76C30E}" srcOrd="1" destOrd="0" presId="urn:microsoft.com/office/officeart/2005/8/layout/hierarchy3"/>
    <dgm:cxn modelId="{5B37846B-4A2F-4461-A50D-DC408E7387D7}" type="presParOf" srcId="{327EB2FD-B2D8-4743-A6A4-F20B7C76C30E}" destId="{3692F5A3-7B90-4899-B2B9-4E38CBB76077}" srcOrd="0" destOrd="0" presId="urn:microsoft.com/office/officeart/2005/8/layout/hierarchy3"/>
    <dgm:cxn modelId="{A0768EB1-D83D-4DD3-AD34-3B4785616E47}" type="presParOf" srcId="{327EB2FD-B2D8-4743-A6A4-F20B7C76C30E}" destId="{11602224-56B6-40D4-B88C-1DF3CDC10535}" srcOrd="1" destOrd="0" presId="urn:microsoft.com/office/officeart/2005/8/layout/hierarchy3"/>
    <dgm:cxn modelId="{68FF0F44-0F5C-41B3-A7CD-8C10DE8D715B}" type="presParOf" srcId="{327EB2FD-B2D8-4743-A6A4-F20B7C76C30E}" destId="{FB973C51-D1B7-477F-AF8A-3AE389B18D6E}" srcOrd="2" destOrd="0" presId="urn:microsoft.com/office/officeart/2005/8/layout/hierarchy3"/>
    <dgm:cxn modelId="{0F3EE9EA-52E1-47D8-BC68-3B851898FCFF}" type="presParOf" srcId="{327EB2FD-B2D8-4743-A6A4-F20B7C76C30E}" destId="{463C5FAC-E003-4315-BFEE-2361EA81E04A}" srcOrd="3" destOrd="0" presId="urn:microsoft.com/office/officeart/2005/8/layout/hierarchy3"/>
    <dgm:cxn modelId="{C76DADE1-93FF-4127-8AF4-040A901D0427}" type="presParOf" srcId="{327EB2FD-B2D8-4743-A6A4-F20B7C76C30E}" destId="{77CF418A-3075-4049-99B8-6653D4E24F20}" srcOrd="4" destOrd="0" presId="urn:microsoft.com/office/officeart/2005/8/layout/hierarchy3"/>
    <dgm:cxn modelId="{42F79F1E-5449-419F-BEAA-A00384FFC7EC}" type="presParOf" srcId="{327EB2FD-B2D8-4743-A6A4-F20B7C76C30E}" destId="{FE81088C-4531-40C8-B5A7-2A27080AC8B3}" srcOrd="5" destOrd="0" presId="urn:microsoft.com/office/officeart/2005/8/layout/hierarchy3"/>
    <dgm:cxn modelId="{E5C7E93B-13F9-43E3-A236-AA15FC15BE4C}" type="presParOf" srcId="{6E55118D-0B1F-4F27-AAA3-5A9AF7C9A99F}" destId="{DEB8CC7D-AE3B-4E30-8392-E0A99C426088}" srcOrd="6" destOrd="0" presId="urn:microsoft.com/office/officeart/2005/8/layout/hierarchy3"/>
    <dgm:cxn modelId="{3CE26729-90E7-4A3F-B9F8-1BAF0E44ABD8}" type="presParOf" srcId="{DEB8CC7D-AE3B-4E30-8392-E0A99C426088}" destId="{465A6A82-8604-48DD-A91C-12D21007C4CB}" srcOrd="0" destOrd="0" presId="urn:microsoft.com/office/officeart/2005/8/layout/hierarchy3"/>
    <dgm:cxn modelId="{6C02A148-0C17-4E31-8216-4E527E74FD17}" type="presParOf" srcId="{465A6A82-8604-48DD-A91C-12D21007C4CB}" destId="{8E0FE8A0-0E51-46F4-A82A-0E93999E934B}" srcOrd="0" destOrd="0" presId="urn:microsoft.com/office/officeart/2005/8/layout/hierarchy3"/>
    <dgm:cxn modelId="{41A4A212-A174-4513-A34A-B6BE2354BC29}" type="presParOf" srcId="{465A6A82-8604-48DD-A91C-12D21007C4CB}" destId="{E1196B92-CBDA-4F51-A24B-82E28F3164AF}" srcOrd="1" destOrd="0" presId="urn:microsoft.com/office/officeart/2005/8/layout/hierarchy3"/>
    <dgm:cxn modelId="{8EC89A55-022D-49A1-8AD2-C760120D1328}" type="presParOf" srcId="{DEB8CC7D-AE3B-4E30-8392-E0A99C426088}" destId="{77C2D57A-042D-4541-8F72-330F2044C89C}" srcOrd="1" destOrd="0" presId="urn:microsoft.com/office/officeart/2005/8/layout/hierarchy3"/>
    <dgm:cxn modelId="{B0366DCC-4174-4B3F-8CF0-56E802044552}" type="presParOf" srcId="{77C2D57A-042D-4541-8F72-330F2044C89C}" destId="{D8984A4C-42AB-46A8-8A84-CB07F1BEE772}" srcOrd="0" destOrd="0" presId="urn:microsoft.com/office/officeart/2005/8/layout/hierarchy3"/>
    <dgm:cxn modelId="{03436627-685F-4D37-82D8-5C519D55C841}" type="presParOf" srcId="{77C2D57A-042D-4541-8F72-330F2044C89C}" destId="{8E13B113-6DF2-4DFB-9083-8EE7A6E2B325}" srcOrd="1" destOrd="0" presId="urn:microsoft.com/office/officeart/2005/8/layout/hierarchy3"/>
    <dgm:cxn modelId="{3A35CBE5-3439-451D-841B-BF18760C181B}" type="presParOf" srcId="{77C2D57A-042D-4541-8F72-330F2044C89C}" destId="{D6AF7A5D-6292-43F5-BB09-0579389C7AAF}" srcOrd="2" destOrd="0" presId="urn:microsoft.com/office/officeart/2005/8/layout/hierarchy3"/>
    <dgm:cxn modelId="{AE1E9ED0-9DC6-422D-8BBB-D69AE98600E7}" type="presParOf" srcId="{77C2D57A-042D-4541-8F72-330F2044C89C}" destId="{0A68F3FD-E9E3-4FC2-A56C-BADEDECCA412}"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14457C-D984-4FBA-B37B-9364971694CE}"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GB"/>
        </a:p>
      </dgm:t>
    </dgm:pt>
    <dgm:pt modelId="{8960D26B-54C9-4699-A172-116713C25237}">
      <dgm:prSet phldrT="[Metin]" custT="1"/>
      <dgm:spPr/>
      <dgm:t>
        <a:bodyPr/>
        <a:lstStyle/>
        <a:p>
          <a:r>
            <a:rPr lang="tr-TR" sz="2000" dirty="0"/>
            <a:t>Genel Müdür</a:t>
          </a:r>
          <a:endParaRPr lang="en-GB" sz="2000" dirty="0"/>
        </a:p>
      </dgm:t>
    </dgm:pt>
    <dgm:pt modelId="{1CCFFDCE-65DD-4A3C-A70C-EB7477AAB99A}" type="parTrans" cxnId="{E36A3A48-5745-426A-8DA1-13019265A195}">
      <dgm:prSet/>
      <dgm:spPr/>
      <dgm:t>
        <a:bodyPr/>
        <a:lstStyle/>
        <a:p>
          <a:endParaRPr lang="en-GB"/>
        </a:p>
      </dgm:t>
    </dgm:pt>
    <dgm:pt modelId="{86998C87-5078-446A-9116-A5F72B3C94BA}" type="sibTrans" cxnId="{E36A3A48-5745-426A-8DA1-13019265A195}">
      <dgm:prSet/>
      <dgm:spPr/>
      <dgm:t>
        <a:bodyPr/>
        <a:lstStyle/>
        <a:p>
          <a:endParaRPr lang="en-GB"/>
        </a:p>
      </dgm:t>
    </dgm:pt>
    <dgm:pt modelId="{B5223B4A-F7FF-4DB6-BEC5-1F8DBD73F46B}">
      <dgm:prSet phldrT="[Metin]"/>
      <dgm:spPr/>
      <dgm:t>
        <a:bodyPr/>
        <a:lstStyle/>
        <a:p>
          <a:r>
            <a:rPr lang="tr-TR" dirty="0"/>
            <a:t>Genel Md Yrd.</a:t>
          </a:r>
          <a:endParaRPr lang="en-GB" dirty="0"/>
        </a:p>
      </dgm:t>
    </dgm:pt>
    <dgm:pt modelId="{9E79D713-8E52-4F0B-9647-DBC0C022AB45}" type="parTrans" cxnId="{5DED2F3C-89B4-4E4C-BB97-370280DB86AD}">
      <dgm:prSet/>
      <dgm:spPr/>
      <dgm:t>
        <a:bodyPr/>
        <a:lstStyle/>
        <a:p>
          <a:endParaRPr lang="en-GB"/>
        </a:p>
      </dgm:t>
    </dgm:pt>
    <dgm:pt modelId="{BB269936-247F-4C4B-887B-392FD40E6526}" type="sibTrans" cxnId="{5DED2F3C-89B4-4E4C-BB97-370280DB86AD}">
      <dgm:prSet/>
      <dgm:spPr/>
      <dgm:t>
        <a:bodyPr/>
        <a:lstStyle/>
        <a:p>
          <a:endParaRPr lang="en-GB"/>
        </a:p>
      </dgm:t>
    </dgm:pt>
    <dgm:pt modelId="{24654939-7908-4F1E-88BD-95F1C47F5FD1}">
      <dgm:prSet phldrT="[Metin]"/>
      <dgm:spPr/>
      <dgm:t>
        <a:bodyPr/>
        <a:lstStyle/>
        <a:p>
          <a:r>
            <a:rPr lang="tr-TR" dirty="0" err="1"/>
            <a:t>Satınalma</a:t>
          </a:r>
          <a:endParaRPr lang="en-GB" dirty="0"/>
        </a:p>
      </dgm:t>
    </dgm:pt>
    <dgm:pt modelId="{53ED2F23-3E97-4AE7-B58C-15DF836C2A86}" type="parTrans" cxnId="{2C7AB305-51E6-461C-BB17-02FE3E26916F}">
      <dgm:prSet/>
      <dgm:spPr/>
      <dgm:t>
        <a:bodyPr/>
        <a:lstStyle/>
        <a:p>
          <a:endParaRPr lang="en-GB"/>
        </a:p>
      </dgm:t>
    </dgm:pt>
    <dgm:pt modelId="{2812794F-5050-4863-8E41-686DA1CB02D6}" type="sibTrans" cxnId="{2C7AB305-51E6-461C-BB17-02FE3E26916F}">
      <dgm:prSet/>
      <dgm:spPr/>
      <dgm:t>
        <a:bodyPr/>
        <a:lstStyle/>
        <a:p>
          <a:endParaRPr lang="en-GB"/>
        </a:p>
      </dgm:t>
    </dgm:pt>
    <dgm:pt modelId="{5B039D59-F38A-415C-81A1-D6542772FA69}">
      <dgm:prSet phldrT="[Metin]"/>
      <dgm:spPr/>
      <dgm:t>
        <a:bodyPr/>
        <a:lstStyle/>
        <a:p>
          <a:r>
            <a:rPr lang="tr-TR" dirty="0"/>
            <a:t>Satış Pazarlama</a:t>
          </a:r>
          <a:endParaRPr lang="en-GB" dirty="0"/>
        </a:p>
      </dgm:t>
    </dgm:pt>
    <dgm:pt modelId="{9C034D7E-978E-43F6-B4BA-8A94F9800BBD}" type="parTrans" cxnId="{A48DCCB7-94DF-4B33-9056-3E417F3DDBCF}">
      <dgm:prSet/>
      <dgm:spPr/>
      <dgm:t>
        <a:bodyPr/>
        <a:lstStyle/>
        <a:p>
          <a:endParaRPr lang="en-GB"/>
        </a:p>
      </dgm:t>
    </dgm:pt>
    <dgm:pt modelId="{FED49823-29CE-41AF-B9DC-318CA1D3AFBF}" type="sibTrans" cxnId="{A48DCCB7-94DF-4B33-9056-3E417F3DDBCF}">
      <dgm:prSet/>
      <dgm:spPr/>
      <dgm:t>
        <a:bodyPr/>
        <a:lstStyle/>
        <a:p>
          <a:endParaRPr lang="en-GB"/>
        </a:p>
      </dgm:t>
    </dgm:pt>
    <dgm:pt modelId="{EAEE0F0B-E2D3-4314-95BF-13D1B4035B36}">
      <dgm:prSet phldrT="[Metin]"/>
      <dgm:spPr/>
      <dgm:t>
        <a:bodyPr/>
        <a:lstStyle/>
        <a:p>
          <a:r>
            <a:rPr lang="tr-TR" dirty="0"/>
            <a:t>Genel Md Yrd.</a:t>
          </a:r>
          <a:endParaRPr lang="en-GB" dirty="0"/>
        </a:p>
      </dgm:t>
    </dgm:pt>
    <dgm:pt modelId="{7E9D0721-7DE2-49DF-B0F3-188D7D91C067}" type="parTrans" cxnId="{07E76C02-323C-488F-9BDE-3543128EBD01}">
      <dgm:prSet/>
      <dgm:spPr/>
      <dgm:t>
        <a:bodyPr/>
        <a:lstStyle/>
        <a:p>
          <a:endParaRPr lang="en-GB"/>
        </a:p>
      </dgm:t>
    </dgm:pt>
    <dgm:pt modelId="{081BA896-6020-4E96-ABA5-6D931A5B3400}" type="sibTrans" cxnId="{07E76C02-323C-488F-9BDE-3543128EBD01}">
      <dgm:prSet/>
      <dgm:spPr/>
      <dgm:t>
        <a:bodyPr/>
        <a:lstStyle/>
        <a:p>
          <a:endParaRPr lang="en-GB"/>
        </a:p>
      </dgm:t>
    </dgm:pt>
    <dgm:pt modelId="{99086240-35D2-4D9E-9955-73A800CD7D4D}">
      <dgm:prSet phldrT="[Metin]"/>
      <dgm:spPr/>
      <dgm:t>
        <a:bodyPr/>
        <a:lstStyle/>
        <a:p>
          <a:r>
            <a:rPr lang="tr-TR" dirty="0"/>
            <a:t>Üretim</a:t>
          </a:r>
          <a:endParaRPr lang="en-GB" dirty="0"/>
        </a:p>
      </dgm:t>
    </dgm:pt>
    <dgm:pt modelId="{DEEDEF76-3525-4B76-ACD2-24F6A2C775CC}" type="parTrans" cxnId="{5B2B72B6-0869-4F1D-9615-9EB4D8C07B87}">
      <dgm:prSet/>
      <dgm:spPr/>
      <dgm:t>
        <a:bodyPr/>
        <a:lstStyle/>
        <a:p>
          <a:endParaRPr lang="en-GB"/>
        </a:p>
      </dgm:t>
    </dgm:pt>
    <dgm:pt modelId="{F6E62A57-C0F0-4966-A921-E7E5212867A4}" type="sibTrans" cxnId="{5B2B72B6-0869-4F1D-9615-9EB4D8C07B87}">
      <dgm:prSet/>
      <dgm:spPr/>
      <dgm:t>
        <a:bodyPr/>
        <a:lstStyle/>
        <a:p>
          <a:endParaRPr lang="en-GB"/>
        </a:p>
      </dgm:t>
    </dgm:pt>
    <dgm:pt modelId="{00ECF4E8-7DC2-43FB-ACA9-DE523AC329DB}">
      <dgm:prSet/>
      <dgm:spPr/>
      <dgm:t>
        <a:bodyPr/>
        <a:lstStyle/>
        <a:p>
          <a:r>
            <a:rPr lang="tr-TR" dirty="0"/>
            <a:t>Kalite Kontrol</a:t>
          </a:r>
          <a:endParaRPr lang="en-GB" dirty="0"/>
        </a:p>
      </dgm:t>
    </dgm:pt>
    <dgm:pt modelId="{DB4B54D7-678A-4771-A6BB-DE2D3518C4B3}" type="parTrans" cxnId="{DBC2F2D1-390E-4EFD-AA2B-FCF4C58F11E3}">
      <dgm:prSet/>
      <dgm:spPr/>
      <dgm:t>
        <a:bodyPr/>
        <a:lstStyle/>
        <a:p>
          <a:endParaRPr lang="en-GB"/>
        </a:p>
      </dgm:t>
    </dgm:pt>
    <dgm:pt modelId="{A5560400-B2FA-4D73-9EFB-C44885F7E3E8}" type="sibTrans" cxnId="{DBC2F2D1-390E-4EFD-AA2B-FCF4C58F11E3}">
      <dgm:prSet/>
      <dgm:spPr/>
      <dgm:t>
        <a:bodyPr/>
        <a:lstStyle/>
        <a:p>
          <a:endParaRPr lang="en-GB"/>
        </a:p>
      </dgm:t>
    </dgm:pt>
    <dgm:pt modelId="{1C6571D4-4F5D-4E9D-8F8B-AA9778FA582B}">
      <dgm:prSet/>
      <dgm:spPr/>
      <dgm:t>
        <a:bodyPr/>
        <a:lstStyle/>
        <a:p>
          <a:r>
            <a:rPr lang="tr-TR" dirty="0"/>
            <a:t>Genel Md Yrd.</a:t>
          </a:r>
          <a:endParaRPr lang="en-GB" dirty="0"/>
        </a:p>
      </dgm:t>
    </dgm:pt>
    <dgm:pt modelId="{89B8118A-DBBB-448F-B6B7-B0020B099151}" type="parTrans" cxnId="{6572769B-78E5-477C-811C-0D255F6887F8}">
      <dgm:prSet/>
      <dgm:spPr/>
      <dgm:t>
        <a:bodyPr/>
        <a:lstStyle/>
        <a:p>
          <a:endParaRPr lang="en-GB"/>
        </a:p>
      </dgm:t>
    </dgm:pt>
    <dgm:pt modelId="{79057869-9DCC-41DF-BD13-2B3D0527F8B0}" type="sibTrans" cxnId="{6572769B-78E5-477C-811C-0D255F6887F8}">
      <dgm:prSet/>
      <dgm:spPr/>
      <dgm:t>
        <a:bodyPr/>
        <a:lstStyle/>
        <a:p>
          <a:endParaRPr lang="en-GB"/>
        </a:p>
      </dgm:t>
    </dgm:pt>
    <dgm:pt modelId="{CF6E8DF2-4795-426E-BD4E-5D9811BB0DA4}">
      <dgm:prSet/>
      <dgm:spPr/>
      <dgm:t>
        <a:bodyPr/>
        <a:lstStyle/>
        <a:p>
          <a:r>
            <a:rPr lang="tr-TR" dirty="0"/>
            <a:t>Bakım</a:t>
          </a:r>
          <a:endParaRPr lang="en-GB" dirty="0"/>
        </a:p>
      </dgm:t>
    </dgm:pt>
    <dgm:pt modelId="{FE549470-23C5-4E70-8B2D-7E63FFBFF242}" type="parTrans" cxnId="{55905967-F36A-4BCA-B0C1-E9509F4E8781}">
      <dgm:prSet/>
      <dgm:spPr/>
      <dgm:t>
        <a:bodyPr/>
        <a:lstStyle/>
        <a:p>
          <a:endParaRPr lang="en-GB"/>
        </a:p>
      </dgm:t>
    </dgm:pt>
    <dgm:pt modelId="{86832A3B-CC51-4803-9E2A-ACA1473BC4AE}" type="sibTrans" cxnId="{55905967-F36A-4BCA-B0C1-E9509F4E8781}">
      <dgm:prSet/>
      <dgm:spPr/>
      <dgm:t>
        <a:bodyPr/>
        <a:lstStyle/>
        <a:p>
          <a:endParaRPr lang="en-GB"/>
        </a:p>
      </dgm:t>
    </dgm:pt>
    <dgm:pt modelId="{BDD4C0CB-A862-4097-9223-D47A32DBADC2}">
      <dgm:prSet/>
      <dgm:spPr/>
      <dgm:t>
        <a:bodyPr/>
        <a:lstStyle/>
        <a:p>
          <a:r>
            <a:rPr lang="tr-TR" dirty="0"/>
            <a:t>Bilgi İşlem</a:t>
          </a:r>
          <a:endParaRPr lang="en-GB" dirty="0"/>
        </a:p>
      </dgm:t>
    </dgm:pt>
    <dgm:pt modelId="{97227EE4-C18D-435B-9898-039DAA1A2576}" type="parTrans" cxnId="{333B0BAA-5E1A-4E9C-861A-3897668251E1}">
      <dgm:prSet/>
      <dgm:spPr/>
      <dgm:t>
        <a:bodyPr/>
        <a:lstStyle/>
        <a:p>
          <a:endParaRPr lang="en-GB"/>
        </a:p>
      </dgm:t>
    </dgm:pt>
    <dgm:pt modelId="{EAE703A2-7082-44AD-AC2A-166973CB0A17}" type="sibTrans" cxnId="{333B0BAA-5E1A-4E9C-861A-3897668251E1}">
      <dgm:prSet/>
      <dgm:spPr/>
      <dgm:t>
        <a:bodyPr/>
        <a:lstStyle/>
        <a:p>
          <a:endParaRPr lang="en-GB"/>
        </a:p>
      </dgm:t>
    </dgm:pt>
    <dgm:pt modelId="{E755CC19-1258-42D8-91B8-9F2220134855}" type="pres">
      <dgm:prSet presAssocID="{4414457C-D984-4FBA-B37B-9364971694CE}" presName="hierChild1" presStyleCnt="0">
        <dgm:presLayoutVars>
          <dgm:chPref val="1"/>
          <dgm:dir/>
          <dgm:animOne val="branch"/>
          <dgm:animLvl val="lvl"/>
          <dgm:resizeHandles/>
        </dgm:presLayoutVars>
      </dgm:prSet>
      <dgm:spPr/>
      <dgm:t>
        <a:bodyPr/>
        <a:lstStyle/>
        <a:p>
          <a:endParaRPr lang="tr-TR"/>
        </a:p>
      </dgm:t>
    </dgm:pt>
    <dgm:pt modelId="{9DAEA5AE-04EA-4AFB-A6B0-BDD4F2C404B5}" type="pres">
      <dgm:prSet presAssocID="{8960D26B-54C9-4699-A172-116713C25237}" presName="hierRoot1" presStyleCnt="0"/>
      <dgm:spPr/>
    </dgm:pt>
    <dgm:pt modelId="{0E0D1660-D7AD-481F-9106-6AA1EC62C3A0}" type="pres">
      <dgm:prSet presAssocID="{8960D26B-54C9-4699-A172-116713C25237}" presName="composite" presStyleCnt="0"/>
      <dgm:spPr/>
    </dgm:pt>
    <dgm:pt modelId="{AA79AE60-E61A-455A-8524-DF013DF2C94B}" type="pres">
      <dgm:prSet presAssocID="{8960D26B-54C9-4699-A172-116713C25237}" presName="background" presStyleLbl="node0" presStyleIdx="0" presStyleCnt="1"/>
      <dgm:spPr/>
    </dgm:pt>
    <dgm:pt modelId="{D2AE138D-0464-4E3E-8CC0-32C4AC31952E}" type="pres">
      <dgm:prSet presAssocID="{8960D26B-54C9-4699-A172-116713C25237}" presName="text" presStyleLbl="fgAcc0" presStyleIdx="0" presStyleCnt="1" custScaleX="173153" custScaleY="164184">
        <dgm:presLayoutVars>
          <dgm:chPref val="3"/>
        </dgm:presLayoutVars>
      </dgm:prSet>
      <dgm:spPr/>
      <dgm:t>
        <a:bodyPr/>
        <a:lstStyle/>
        <a:p>
          <a:endParaRPr lang="tr-TR"/>
        </a:p>
      </dgm:t>
    </dgm:pt>
    <dgm:pt modelId="{65820139-9FCE-43F9-814C-2604B5559C54}" type="pres">
      <dgm:prSet presAssocID="{8960D26B-54C9-4699-A172-116713C25237}" presName="hierChild2" presStyleCnt="0"/>
      <dgm:spPr/>
    </dgm:pt>
    <dgm:pt modelId="{414B748C-B8CA-4150-9D13-1E223EE23BCC}" type="pres">
      <dgm:prSet presAssocID="{9E79D713-8E52-4F0B-9647-DBC0C022AB45}" presName="Name10" presStyleLbl="parChTrans1D2" presStyleIdx="0" presStyleCnt="3"/>
      <dgm:spPr/>
      <dgm:t>
        <a:bodyPr/>
        <a:lstStyle/>
        <a:p>
          <a:endParaRPr lang="tr-TR"/>
        </a:p>
      </dgm:t>
    </dgm:pt>
    <dgm:pt modelId="{C4FA263E-49EA-4535-80A1-AFD4E7A75174}" type="pres">
      <dgm:prSet presAssocID="{B5223B4A-F7FF-4DB6-BEC5-1F8DBD73F46B}" presName="hierRoot2" presStyleCnt="0"/>
      <dgm:spPr/>
    </dgm:pt>
    <dgm:pt modelId="{929D85EF-3042-4883-BB20-6A1D5629044B}" type="pres">
      <dgm:prSet presAssocID="{B5223B4A-F7FF-4DB6-BEC5-1F8DBD73F46B}" presName="composite2" presStyleCnt="0"/>
      <dgm:spPr/>
    </dgm:pt>
    <dgm:pt modelId="{1577132F-87A6-438C-A723-14B11B64C512}" type="pres">
      <dgm:prSet presAssocID="{B5223B4A-F7FF-4DB6-BEC5-1F8DBD73F46B}" presName="background2" presStyleLbl="node2" presStyleIdx="0" presStyleCnt="3"/>
      <dgm:spPr/>
    </dgm:pt>
    <dgm:pt modelId="{759E227E-F1A8-43FC-90F6-D7A5E125662C}" type="pres">
      <dgm:prSet presAssocID="{B5223B4A-F7FF-4DB6-BEC5-1F8DBD73F46B}" presName="text2" presStyleLbl="fgAcc2" presStyleIdx="0" presStyleCnt="3">
        <dgm:presLayoutVars>
          <dgm:chPref val="3"/>
        </dgm:presLayoutVars>
      </dgm:prSet>
      <dgm:spPr/>
      <dgm:t>
        <a:bodyPr/>
        <a:lstStyle/>
        <a:p>
          <a:endParaRPr lang="tr-TR"/>
        </a:p>
      </dgm:t>
    </dgm:pt>
    <dgm:pt modelId="{BE189D51-9934-441A-B7E3-252BCE4D64CA}" type="pres">
      <dgm:prSet presAssocID="{B5223B4A-F7FF-4DB6-BEC5-1F8DBD73F46B}" presName="hierChild3" presStyleCnt="0"/>
      <dgm:spPr/>
    </dgm:pt>
    <dgm:pt modelId="{F8A2E334-30A0-4261-94DD-B75D3FB8F8A1}" type="pres">
      <dgm:prSet presAssocID="{53ED2F23-3E97-4AE7-B58C-15DF836C2A86}" presName="Name17" presStyleLbl="parChTrans1D3" presStyleIdx="0" presStyleCnt="6"/>
      <dgm:spPr/>
      <dgm:t>
        <a:bodyPr/>
        <a:lstStyle/>
        <a:p>
          <a:endParaRPr lang="tr-TR"/>
        </a:p>
      </dgm:t>
    </dgm:pt>
    <dgm:pt modelId="{3D7199F4-3B53-4F7D-A7E7-164EF117A7A6}" type="pres">
      <dgm:prSet presAssocID="{24654939-7908-4F1E-88BD-95F1C47F5FD1}" presName="hierRoot3" presStyleCnt="0"/>
      <dgm:spPr/>
    </dgm:pt>
    <dgm:pt modelId="{BC154C0C-41FF-410B-9A26-B0CF315D140D}" type="pres">
      <dgm:prSet presAssocID="{24654939-7908-4F1E-88BD-95F1C47F5FD1}" presName="composite3" presStyleCnt="0"/>
      <dgm:spPr/>
    </dgm:pt>
    <dgm:pt modelId="{C0CDFF08-F3D1-4C8D-9E94-D078004A0527}" type="pres">
      <dgm:prSet presAssocID="{24654939-7908-4F1E-88BD-95F1C47F5FD1}" presName="background3" presStyleLbl="node3" presStyleIdx="0" presStyleCnt="6"/>
      <dgm:spPr/>
    </dgm:pt>
    <dgm:pt modelId="{9D5E956F-155D-4D02-8E55-DB977FE56C77}" type="pres">
      <dgm:prSet presAssocID="{24654939-7908-4F1E-88BD-95F1C47F5FD1}" presName="text3" presStyleLbl="fgAcc3" presStyleIdx="0" presStyleCnt="6">
        <dgm:presLayoutVars>
          <dgm:chPref val="3"/>
        </dgm:presLayoutVars>
      </dgm:prSet>
      <dgm:spPr/>
      <dgm:t>
        <a:bodyPr/>
        <a:lstStyle/>
        <a:p>
          <a:endParaRPr lang="tr-TR"/>
        </a:p>
      </dgm:t>
    </dgm:pt>
    <dgm:pt modelId="{DD861152-DA8C-40E9-BFAC-B56E487F9487}" type="pres">
      <dgm:prSet presAssocID="{24654939-7908-4F1E-88BD-95F1C47F5FD1}" presName="hierChild4" presStyleCnt="0"/>
      <dgm:spPr/>
    </dgm:pt>
    <dgm:pt modelId="{5C94E21D-D1B8-427B-A031-3B2A0487821B}" type="pres">
      <dgm:prSet presAssocID="{9C034D7E-978E-43F6-B4BA-8A94F9800BBD}" presName="Name17" presStyleLbl="parChTrans1D3" presStyleIdx="1" presStyleCnt="6"/>
      <dgm:spPr/>
      <dgm:t>
        <a:bodyPr/>
        <a:lstStyle/>
        <a:p>
          <a:endParaRPr lang="tr-TR"/>
        </a:p>
      </dgm:t>
    </dgm:pt>
    <dgm:pt modelId="{60C6D98F-1B13-4AF8-81BE-3D12843832BB}" type="pres">
      <dgm:prSet presAssocID="{5B039D59-F38A-415C-81A1-D6542772FA69}" presName="hierRoot3" presStyleCnt="0"/>
      <dgm:spPr/>
    </dgm:pt>
    <dgm:pt modelId="{1A7CC613-48A4-4626-983E-AE28201C086F}" type="pres">
      <dgm:prSet presAssocID="{5B039D59-F38A-415C-81A1-D6542772FA69}" presName="composite3" presStyleCnt="0"/>
      <dgm:spPr/>
    </dgm:pt>
    <dgm:pt modelId="{8126AF89-A50D-4C74-933C-2531F662BDD8}" type="pres">
      <dgm:prSet presAssocID="{5B039D59-F38A-415C-81A1-D6542772FA69}" presName="background3" presStyleLbl="node3" presStyleIdx="1" presStyleCnt="6"/>
      <dgm:spPr/>
    </dgm:pt>
    <dgm:pt modelId="{F73C0653-252F-4B58-81EB-5FC4940172C0}" type="pres">
      <dgm:prSet presAssocID="{5B039D59-F38A-415C-81A1-D6542772FA69}" presName="text3" presStyleLbl="fgAcc3" presStyleIdx="1" presStyleCnt="6">
        <dgm:presLayoutVars>
          <dgm:chPref val="3"/>
        </dgm:presLayoutVars>
      </dgm:prSet>
      <dgm:spPr/>
      <dgm:t>
        <a:bodyPr/>
        <a:lstStyle/>
        <a:p>
          <a:endParaRPr lang="tr-TR"/>
        </a:p>
      </dgm:t>
    </dgm:pt>
    <dgm:pt modelId="{F29C467C-E314-4C15-9853-5597096CB307}" type="pres">
      <dgm:prSet presAssocID="{5B039D59-F38A-415C-81A1-D6542772FA69}" presName="hierChild4" presStyleCnt="0"/>
      <dgm:spPr/>
    </dgm:pt>
    <dgm:pt modelId="{2E30C1CE-2DE8-4A1B-8206-E9C58F523BB9}" type="pres">
      <dgm:prSet presAssocID="{7E9D0721-7DE2-49DF-B0F3-188D7D91C067}" presName="Name10" presStyleLbl="parChTrans1D2" presStyleIdx="1" presStyleCnt="3"/>
      <dgm:spPr/>
      <dgm:t>
        <a:bodyPr/>
        <a:lstStyle/>
        <a:p>
          <a:endParaRPr lang="tr-TR"/>
        </a:p>
      </dgm:t>
    </dgm:pt>
    <dgm:pt modelId="{F33DFB64-3D95-456C-BC6C-289FC03728DE}" type="pres">
      <dgm:prSet presAssocID="{EAEE0F0B-E2D3-4314-95BF-13D1B4035B36}" presName="hierRoot2" presStyleCnt="0"/>
      <dgm:spPr/>
    </dgm:pt>
    <dgm:pt modelId="{3A77FADF-0929-4679-9786-57060183E501}" type="pres">
      <dgm:prSet presAssocID="{EAEE0F0B-E2D3-4314-95BF-13D1B4035B36}" presName="composite2" presStyleCnt="0"/>
      <dgm:spPr/>
    </dgm:pt>
    <dgm:pt modelId="{E8D62F2D-75C9-40BC-A580-14C25653A002}" type="pres">
      <dgm:prSet presAssocID="{EAEE0F0B-E2D3-4314-95BF-13D1B4035B36}" presName="background2" presStyleLbl="node2" presStyleIdx="1" presStyleCnt="3"/>
      <dgm:spPr/>
    </dgm:pt>
    <dgm:pt modelId="{E12FCE8C-8DB2-471E-8DD0-949F000A95B0}" type="pres">
      <dgm:prSet presAssocID="{EAEE0F0B-E2D3-4314-95BF-13D1B4035B36}" presName="text2" presStyleLbl="fgAcc2" presStyleIdx="1" presStyleCnt="3">
        <dgm:presLayoutVars>
          <dgm:chPref val="3"/>
        </dgm:presLayoutVars>
      </dgm:prSet>
      <dgm:spPr/>
      <dgm:t>
        <a:bodyPr/>
        <a:lstStyle/>
        <a:p>
          <a:endParaRPr lang="tr-TR"/>
        </a:p>
      </dgm:t>
    </dgm:pt>
    <dgm:pt modelId="{464F579F-29A3-49CA-B7FC-B00D7D7285C4}" type="pres">
      <dgm:prSet presAssocID="{EAEE0F0B-E2D3-4314-95BF-13D1B4035B36}" presName="hierChild3" presStyleCnt="0"/>
      <dgm:spPr/>
    </dgm:pt>
    <dgm:pt modelId="{101AB4E5-3387-4241-886F-1C93CB4AB186}" type="pres">
      <dgm:prSet presAssocID="{DEEDEF76-3525-4B76-ACD2-24F6A2C775CC}" presName="Name17" presStyleLbl="parChTrans1D3" presStyleIdx="2" presStyleCnt="6"/>
      <dgm:spPr/>
      <dgm:t>
        <a:bodyPr/>
        <a:lstStyle/>
        <a:p>
          <a:endParaRPr lang="tr-TR"/>
        </a:p>
      </dgm:t>
    </dgm:pt>
    <dgm:pt modelId="{A4A3F848-7BC9-4036-A032-198CAB4F34FD}" type="pres">
      <dgm:prSet presAssocID="{99086240-35D2-4D9E-9955-73A800CD7D4D}" presName="hierRoot3" presStyleCnt="0"/>
      <dgm:spPr/>
    </dgm:pt>
    <dgm:pt modelId="{D84D44A4-1031-4D23-831E-FAE9059024B4}" type="pres">
      <dgm:prSet presAssocID="{99086240-35D2-4D9E-9955-73A800CD7D4D}" presName="composite3" presStyleCnt="0"/>
      <dgm:spPr/>
    </dgm:pt>
    <dgm:pt modelId="{6548F6C1-3EEE-4C11-8AC3-64A20B5B832F}" type="pres">
      <dgm:prSet presAssocID="{99086240-35D2-4D9E-9955-73A800CD7D4D}" presName="background3" presStyleLbl="node3" presStyleIdx="2" presStyleCnt="6"/>
      <dgm:spPr/>
    </dgm:pt>
    <dgm:pt modelId="{745B64BA-90C5-46CC-9D20-423B677BB5B9}" type="pres">
      <dgm:prSet presAssocID="{99086240-35D2-4D9E-9955-73A800CD7D4D}" presName="text3" presStyleLbl="fgAcc3" presStyleIdx="2" presStyleCnt="6">
        <dgm:presLayoutVars>
          <dgm:chPref val="3"/>
        </dgm:presLayoutVars>
      </dgm:prSet>
      <dgm:spPr/>
      <dgm:t>
        <a:bodyPr/>
        <a:lstStyle/>
        <a:p>
          <a:endParaRPr lang="tr-TR"/>
        </a:p>
      </dgm:t>
    </dgm:pt>
    <dgm:pt modelId="{CD14178D-CFD4-40FF-A6E1-E9228FA74C58}" type="pres">
      <dgm:prSet presAssocID="{99086240-35D2-4D9E-9955-73A800CD7D4D}" presName="hierChild4" presStyleCnt="0"/>
      <dgm:spPr/>
    </dgm:pt>
    <dgm:pt modelId="{3E5DFDCB-0810-4B13-90F3-B0398F0E23E0}" type="pres">
      <dgm:prSet presAssocID="{DB4B54D7-678A-4771-A6BB-DE2D3518C4B3}" presName="Name17" presStyleLbl="parChTrans1D3" presStyleIdx="3" presStyleCnt="6"/>
      <dgm:spPr/>
      <dgm:t>
        <a:bodyPr/>
        <a:lstStyle/>
        <a:p>
          <a:endParaRPr lang="tr-TR"/>
        </a:p>
      </dgm:t>
    </dgm:pt>
    <dgm:pt modelId="{ACF2CE25-982F-4A64-A3CA-331F26BDF5F5}" type="pres">
      <dgm:prSet presAssocID="{00ECF4E8-7DC2-43FB-ACA9-DE523AC329DB}" presName="hierRoot3" presStyleCnt="0"/>
      <dgm:spPr/>
    </dgm:pt>
    <dgm:pt modelId="{9A752C3D-B823-4ED6-B682-4BAB464D1A08}" type="pres">
      <dgm:prSet presAssocID="{00ECF4E8-7DC2-43FB-ACA9-DE523AC329DB}" presName="composite3" presStyleCnt="0"/>
      <dgm:spPr/>
    </dgm:pt>
    <dgm:pt modelId="{071A8CEF-FB4D-4A41-A3CA-0F6E0089AFB8}" type="pres">
      <dgm:prSet presAssocID="{00ECF4E8-7DC2-43FB-ACA9-DE523AC329DB}" presName="background3" presStyleLbl="node3" presStyleIdx="3" presStyleCnt="6"/>
      <dgm:spPr/>
    </dgm:pt>
    <dgm:pt modelId="{CA1B45B3-83A3-4D87-8C3E-393CECD0F322}" type="pres">
      <dgm:prSet presAssocID="{00ECF4E8-7DC2-43FB-ACA9-DE523AC329DB}" presName="text3" presStyleLbl="fgAcc3" presStyleIdx="3" presStyleCnt="6">
        <dgm:presLayoutVars>
          <dgm:chPref val="3"/>
        </dgm:presLayoutVars>
      </dgm:prSet>
      <dgm:spPr/>
      <dgm:t>
        <a:bodyPr/>
        <a:lstStyle/>
        <a:p>
          <a:endParaRPr lang="tr-TR"/>
        </a:p>
      </dgm:t>
    </dgm:pt>
    <dgm:pt modelId="{F87DE513-CF70-4C15-A54C-3A5CBBAE235C}" type="pres">
      <dgm:prSet presAssocID="{00ECF4E8-7DC2-43FB-ACA9-DE523AC329DB}" presName="hierChild4" presStyleCnt="0"/>
      <dgm:spPr/>
    </dgm:pt>
    <dgm:pt modelId="{0770DC2D-6020-44E9-B558-588830BD3D3D}" type="pres">
      <dgm:prSet presAssocID="{89B8118A-DBBB-448F-B6B7-B0020B099151}" presName="Name10" presStyleLbl="parChTrans1D2" presStyleIdx="2" presStyleCnt="3"/>
      <dgm:spPr/>
      <dgm:t>
        <a:bodyPr/>
        <a:lstStyle/>
        <a:p>
          <a:endParaRPr lang="tr-TR"/>
        </a:p>
      </dgm:t>
    </dgm:pt>
    <dgm:pt modelId="{B7DCF99B-8E8A-4783-AEE1-8B15FB39F297}" type="pres">
      <dgm:prSet presAssocID="{1C6571D4-4F5D-4E9D-8F8B-AA9778FA582B}" presName="hierRoot2" presStyleCnt="0"/>
      <dgm:spPr/>
    </dgm:pt>
    <dgm:pt modelId="{738725CB-63D3-4603-84FF-A04FCFC436B6}" type="pres">
      <dgm:prSet presAssocID="{1C6571D4-4F5D-4E9D-8F8B-AA9778FA582B}" presName="composite2" presStyleCnt="0"/>
      <dgm:spPr/>
    </dgm:pt>
    <dgm:pt modelId="{65876199-A40F-40A4-989C-F6A85403DE32}" type="pres">
      <dgm:prSet presAssocID="{1C6571D4-4F5D-4E9D-8F8B-AA9778FA582B}" presName="background2" presStyleLbl="node2" presStyleIdx="2" presStyleCnt="3"/>
      <dgm:spPr/>
    </dgm:pt>
    <dgm:pt modelId="{E24D5B90-832F-430C-882D-BECE36DA0A8E}" type="pres">
      <dgm:prSet presAssocID="{1C6571D4-4F5D-4E9D-8F8B-AA9778FA582B}" presName="text2" presStyleLbl="fgAcc2" presStyleIdx="2" presStyleCnt="3">
        <dgm:presLayoutVars>
          <dgm:chPref val="3"/>
        </dgm:presLayoutVars>
      </dgm:prSet>
      <dgm:spPr/>
      <dgm:t>
        <a:bodyPr/>
        <a:lstStyle/>
        <a:p>
          <a:endParaRPr lang="tr-TR"/>
        </a:p>
      </dgm:t>
    </dgm:pt>
    <dgm:pt modelId="{9B8C19BC-76F7-4E5C-8B7D-B2CA4A3FE1E6}" type="pres">
      <dgm:prSet presAssocID="{1C6571D4-4F5D-4E9D-8F8B-AA9778FA582B}" presName="hierChild3" presStyleCnt="0"/>
      <dgm:spPr/>
    </dgm:pt>
    <dgm:pt modelId="{B1A89B0A-615F-4A63-B3CB-5E6E371CB45C}" type="pres">
      <dgm:prSet presAssocID="{FE549470-23C5-4E70-8B2D-7E63FFBFF242}" presName="Name17" presStyleLbl="parChTrans1D3" presStyleIdx="4" presStyleCnt="6"/>
      <dgm:spPr/>
      <dgm:t>
        <a:bodyPr/>
        <a:lstStyle/>
        <a:p>
          <a:endParaRPr lang="tr-TR"/>
        </a:p>
      </dgm:t>
    </dgm:pt>
    <dgm:pt modelId="{416531E3-E9F3-4A58-86E3-D1F890C9FB05}" type="pres">
      <dgm:prSet presAssocID="{CF6E8DF2-4795-426E-BD4E-5D9811BB0DA4}" presName="hierRoot3" presStyleCnt="0"/>
      <dgm:spPr/>
    </dgm:pt>
    <dgm:pt modelId="{080E006C-56C0-4CBD-B7F6-1E947A748CD2}" type="pres">
      <dgm:prSet presAssocID="{CF6E8DF2-4795-426E-BD4E-5D9811BB0DA4}" presName="composite3" presStyleCnt="0"/>
      <dgm:spPr/>
    </dgm:pt>
    <dgm:pt modelId="{7F167C84-6A13-458E-A6AD-B5130B5C7A4D}" type="pres">
      <dgm:prSet presAssocID="{CF6E8DF2-4795-426E-BD4E-5D9811BB0DA4}" presName="background3" presStyleLbl="node3" presStyleIdx="4" presStyleCnt="6"/>
      <dgm:spPr/>
    </dgm:pt>
    <dgm:pt modelId="{1989D4C6-2229-44DF-B0A5-6D626E13AB5B}" type="pres">
      <dgm:prSet presAssocID="{CF6E8DF2-4795-426E-BD4E-5D9811BB0DA4}" presName="text3" presStyleLbl="fgAcc3" presStyleIdx="4" presStyleCnt="6">
        <dgm:presLayoutVars>
          <dgm:chPref val="3"/>
        </dgm:presLayoutVars>
      </dgm:prSet>
      <dgm:spPr/>
      <dgm:t>
        <a:bodyPr/>
        <a:lstStyle/>
        <a:p>
          <a:endParaRPr lang="tr-TR"/>
        </a:p>
      </dgm:t>
    </dgm:pt>
    <dgm:pt modelId="{AE33F9AA-7CCD-46E9-A599-CF17ED82A25A}" type="pres">
      <dgm:prSet presAssocID="{CF6E8DF2-4795-426E-BD4E-5D9811BB0DA4}" presName="hierChild4" presStyleCnt="0"/>
      <dgm:spPr/>
    </dgm:pt>
    <dgm:pt modelId="{4157E467-EE14-4ED7-9A17-7ACD93908C00}" type="pres">
      <dgm:prSet presAssocID="{97227EE4-C18D-435B-9898-039DAA1A2576}" presName="Name17" presStyleLbl="parChTrans1D3" presStyleIdx="5" presStyleCnt="6"/>
      <dgm:spPr/>
      <dgm:t>
        <a:bodyPr/>
        <a:lstStyle/>
        <a:p>
          <a:endParaRPr lang="tr-TR"/>
        </a:p>
      </dgm:t>
    </dgm:pt>
    <dgm:pt modelId="{E17CF981-193B-418C-B8EE-7FEAD4CC499F}" type="pres">
      <dgm:prSet presAssocID="{BDD4C0CB-A862-4097-9223-D47A32DBADC2}" presName="hierRoot3" presStyleCnt="0"/>
      <dgm:spPr/>
    </dgm:pt>
    <dgm:pt modelId="{5A8E628E-45B6-4520-8CF5-69D3D1204B23}" type="pres">
      <dgm:prSet presAssocID="{BDD4C0CB-A862-4097-9223-D47A32DBADC2}" presName="composite3" presStyleCnt="0"/>
      <dgm:spPr/>
    </dgm:pt>
    <dgm:pt modelId="{2F52B53B-88B0-4E0A-BFB2-0D7BB13E4481}" type="pres">
      <dgm:prSet presAssocID="{BDD4C0CB-A862-4097-9223-D47A32DBADC2}" presName="background3" presStyleLbl="node3" presStyleIdx="5" presStyleCnt="6"/>
      <dgm:spPr/>
    </dgm:pt>
    <dgm:pt modelId="{15FE5CFB-3CA7-4B81-960B-77078F3E77D4}" type="pres">
      <dgm:prSet presAssocID="{BDD4C0CB-A862-4097-9223-D47A32DBADC2}" presName="text3" presStyleLbl="fgAcc3" presStyleIdx="5" presStyleCnt="6">
        <dgm:presLayoutVars>
          <dgm:chPref val="3"/>
        </dgm:presLayoutVars>
      </dgm:prSet>
      <dgm:spPr/>
      <dgm:t>
        <a:bodyPr/>
        <a:lstStyle/>
        <a:p>
          <a:endParaRPr lang="tr-TR"/>
        </a:p>
      </dgm:t>
    </dgm:pt>
    <dgm:pt modelId="{6C15A3A1-D90A-41EA-95F1-C7C2259E8C1B}" type="pres">
      <dgm:prSet presAssocID="{BDD4C0CB-A862-4097-9223-D47A32DBADC2}" presName="hierChild4" presStyleCnt="0"/>
      <dgm:spPr/>
    </dgm:pt>
  </dgm:ptLst>
  <dgm:cxnLst>
    <dgm:cxn modelId="{F7345B34-E5FD-488A-BDBC-CC9E55D9AED2}" type="presOf" srcId="{00ECF4E8-7DC2-43FB-ACA9-DE523AC329DB}" destId="{CA1B45B3-83A3-4D87-8C3E-393CECD0F322}" srcOrd="0" destOrd="0" presId="urn:microsoft.com/office/officeart/2005/8/layout/hierarchy1"/>
    <dgm:cxn modelId="{963A8DC9-E977-45B4-98C1-F74912C6B761}" type="presOf" srcId="{99086240-35D2-4D9E-9955-73A800CD7D4D}" destId="{745B64BA-90C5-46CC-9D20-423B677BB5B9}" srcOrd="0" destOrd="0" presId="urn:microsoft.com/office/officeart/2005/8/layout/hierarchy1"/>
    <dgm:cxn modelId="{2B37BA4C-135A-4E3E-96A6-227EC6D36330}" type="presOf" srcId="{DB4B54D7-678A-4771-A6BB-DE2D3518C4B3}" destId="{3E5DFDCB-0810-4B13-90F3-B0398F0E23E0}" srcOrd="0" destOrd="0" presId="urn:microsoft.com/office/officeart/2005/8/layout/hierarchy1"/>
    <dgm:cxn modelId="{DBC2F2D1-390E-4EFD-AA2B-FCF4C58F11E3}" srcId="{EAEE0F0B-E2D3-4314-95BF-13D1B4035B36}" destId="{00ECF4E8-7DC2-43FB-ACA9-DE523AC329DB}" srcOrd="1" destOrd="0" parTransId="{DB4B54D7-678A-4771-A6BB-DE2D3518C4B3}" sibTransId="{A5560400-B2FA-4D73-9EFB-C44885F7E3E8}"/>
    <dgm:cxn modelId="{E36A3A48-5745-426A-8DA1-13019265A195}" srcId="{4414457C-D984-4FBA-B37B-9364971694CE}" destId="{8960D26B-54C9-4699-A172-116713C25237}" srcOrd="0" destOrd="0" parTransId="{1CCFFDCE-65DD-4A3C-A70C-EB7477AAB99A}" sibTransId="{86998C87-5078-446A-9116-A5F72B3C94BA}"/>
    <dgm:cxn modelId="{1DC2C47C-BA90-4669-964C-21A07FD3D919}" type="presOf" srcId="{BDD4C0CB-A862-4097-9223-D47A32DBADC2}" destId="{15FE5CFB-3CA7-4B81-960B-77078F3E77D4}" srcOrd="0" destOrd="0" presId="urn:microsoft.com/office/officeart/2005/8/layout/hierarchy1"/>
    <dgm:cxn modelId="{B7D2F486-AACA-459C-8C5D-5C0CDA9D32CA}" type="presOf" srcId="{24654939-7908-4F1E-88BD-95F1C47F5FD1}" destId="{9D5E956F-155D-4D02-8E55-DB977FE56C77}" srcOrd="0" destOrd="0" presId="urn:microsoft.com/office/officeart/2005/8/layout/hierarchy1"/>
    <dgm:cxn modelId="{6A21B90B-0180-49B2-B75E-6F5B997AD3BC}" type="presOf" srcId="{B5223B4A-F7FF-4DB6-BEC5-1F8DBD73F46B}" destId="{759E227E-F1A8-43FC-90F6-D7A5E125662C}" srcOrd="0" destOrd="0" presId="urn:microsoft.com/office/officeart/2005/8/layout/hierarchy1"/>
    <dgm:cxn modelId="{3E79989A-90B1-4AF9-A215-367FC87D624A}" type="presOf" srcId="{1C6571D4-4F5D-4E9D-8F8B-AA9778FA582B}" destId="{E24D5B90-832F-430C-882D-BECE36DA0A8E}" srcOrd="0" destOrd="0" presId="urn:microsoft.com/office/officeart/2005/8/layout/hierarchy1"/>
    <dgm:cxn modelId="{5DED2F3C-89B4-4E4C-BB97-370280DB86AD}" srcId="{8960D26B-54C9-4699-A172-116713C25237}" destId="{B5223B4A-F7FF-4DB6-BEC5-1F8DBD73F46B}" srcOrd="0" destOrd="0" parTransId="{9E79D713-8E52-4F0B-9647-DBC0C022AB45}" sibTransId="{BB269936-247F-4C4B-887B-392FD40E6526}"/>
    <dgm:cxn modelId="{722F1676-DEF6-473B-8825-504F416EF021}" type="presOf" srcId="{7E9D0721-7DE2-49DF-B0F3-188D7D91C067}" destId="{2E30C1CE-2DE8-4A1B-8206-E9C58F523BB9}" srcOrd="0" destOrd="0" presId="urn:microsoft.com/office/officeart/2005/8/layout/hierarchy1"/>
    <dgm:cxn modelId="{DCE3704D-A56C-412D-B1D8-8AEC40B40C64}" type="presOf" srcId="{89B8118A-DBBB-448F-B6B7-B0020B099151}" destId="{0770DC2D-6020-44E9-B558-588830BD3D3D}" srcOrd="0" destOrd="0" presId="urn:microsoft.com/office/officeart/2005/8/layout/hierarchy1"/>
    <dgm:cxn modelId="{F801EA7D-213A-4B1D-9AAF-68CE4E1BB78C}" type="presOf" srcId="{DEEDEF76-3525-4B76-ACD2-24F6A2C775CC}" destId="{101AB4E5-3387-4241-886F-1C93CB4AB186}" srcOrd="0" destOrd="0" presId="urn:microsoft.com/office/officeart/2005/8/layout/hierarchy1"/>
    <dgm:cxn modelId="{8A00222D-C337-4EFA-BFE2-3D674F784D0D}" type="presOf" srcId="{FE549470-23C5-4E70-8B2D-7E63FFBFF242}" destId="{B1A89B0A-615F-4A63-B3CB-5E6E371CB45C}" srcOrd="0" destOrd="0" presId="urn:microsoft.com/office/officeart/2005/8/layout/hierarchy1"/>
    <dgm:cxn modelId="{B1263A39-D314-4FAE-ACFB-5E0031D80DAF}" type="presOf" srcId="{97227EE4-C18D-435B-9898-039DAA1A2576}" destId="{4157E467-EE14-4ED7-9A17-7ACD93908C00}" srcOrd="0" destOrd="0" presId="urn:microsoft.com/office/officeart/2005/8/layout/hierarchy1"/>
    <dgm:cxn modelId="{07E76C02-323C-488F-9BDE-3543128EBD01}" srcId="{8960D26B-54C9-4699-A172-116713C25237}" destId="{EAEE0F0B-E2D3-4314-95BF-13D1B4035B36}" srcOrd="1" destOrd="0" parTransId="{7E9D0721-7DE2-49DF-B0F3-188D7D91C067}" sibTransId="{081BA896-6020-4E96-ABA5-6D931A5B3400}"/>
    <dgm:cxn modelId="{333B0BAA-5E1A-4E9C-861A-3897668251E1}" srcId="{1C6571D4-4F5D-4E9D-8F8B-AA9778FA582B}" destId="{BDD4C0CB-A862-4097-9223-D47A32DBADC2}" srcOrd="1" destOrd="0" parTransId="{97227EE4-C18D-435B-9898-039DAA1A2576}" sibTransId="{EAE703A2-7082-44AD-AC2A-166973CB0A17}"/>
    <dgm:cxn modelId="{7FBDE4DD-89BC-44D5-89FA-900983176E60}" type="presOf" srcId="{9C034D7E-978E-43F6-B4BA-8A94F9800BBD}" destId="{5C94E21D-D1B8-427B-A031-3B2A0487821B}" srcOrd="0" destOrd="0" presId="urn:microsoft.com/office/officeart/2005/8/layout/hierarchy1"/>
    <dgm:cxn modelId="{A75B2BCB-37F3-454C-A3C8-94CF2BE27782}" type="presOf" srcId="{5B039D59-F38A-415C-81A1-D6542772FA69}" destId="{F73C0653-252F-4B58-81EB-5FC4940172C0}" srcOrd="0" destOrd="0" presId="urn:microsoft.com/office/officeart/2005/8/layout/hierarchy1"/>
    <dgm:cxn modelId="{2C7AB305-51E6-461C-BB17-02FE3E26916F}" srcId="{B5223B4A-F7FF-4DB6-BEC5-1F8DBD73F46B}" destId="{24654939-7908-4F1E-88BD-95F1C47F5FD1}" srcOrd="0" destOrd="0" parTransId="{53ED2F23-3E97-4AE7-B58C-15DF836C2A86}" sibTransId="{2812794F-5050-4863-8E41-686DA1CB02D6}"/>
    <dgm:cxn modelId="{B8069040-8260-4708-B58A-9D918EA1F643}" type="presOf" srcId="{EAEE0F0B-E2D3-4314-95BF-13D1B4035B36}" destId="{E12FCE8C-8DB2-471E-8DD0-949F000A95B0}" srcOrd="0" destOrd="0" presId="urn:microsoft.com/office/officeart/2005/8/layout/hierarchy1"/>
    <dgm:cxn modelId="{6572769B-78E5-477C-811C-0D255F6887F8}" srcId="{8960D26B-54C9-4699-A172-116713C25237}" destId="{1C6571D4-4F5D-4E9D-8F8B-AA9778FA582B}" srcOrd="2" destOrd="0" parTransId="{89B8118A-DBBB-448F-B6B7-B0020B099151}" sibTransId="{79057869-9DCC-41DF-BD13-2B3D0527F8B0}"/>
    <dgm:cxn modelId="{A48DCCB7-94DF-4B33-9056-3E417F3DDBCF}" srcId="{B5223B4A-F7FF-4DB6-BEC5-1F8DBD73F46B}" destId="{5B039D59-F38A-415C-81A1-D6542772FA69}" srcOrd="1" destOrd="0" parTransId="{9C034D7E-978E-43F6-B4BA-8A94F9800BBD}" sibTransId="{FED49823-29CE-41AF-B9DC-318CA1D3AFBF}"/>
    <dgm:cxn modelId="{5B2B72B6-0869-4F1D-9615-9EB4D8C07B87}" srcId="{EAEE0F0B-E2D3-4314-95BF-13D1B4035B36}" destId="{99086240-35D2-4D9E-9955-73A800CD7D4D}" srcOrd="0" destOrd="0" parTransId="{DEEDEF76-3525-4B76-ACD2-24F6A2C775CC}" sibTransId="{F6E62A57-C0F0-4966-A921-E7E5212867A4}"/>
    <dgm:cxn modelId="{ADA9B9CC-4E52-4C5C-9A4C-2204A5217E2B}" type="presOf" srcId="{4414457C-D984-4FBA-B37B-9364971694CE}" destId="{E755CC19-1258-42D8-91B8-9F2220134855}" srcOrd="0" destOrd="0" presId="urn:microsoft.com/office/officeart/2005/8/layout/hierarchy1"/>
    <dgm:cxn modelId="{3BA48971-7436-42FA-BF96-1116A30A187D}" type="presOf" srcId="{9E79D713-8E52-4F0B-9647-DBC0C022AB45}" destId="{414B748C-B8CA-4150-9D13-1E223EE23BCC}" srcOrd="0" destOrd="0" presId="urn:microsoft.com/office/officeart/2005/8/layout/hierarchy1"/>
    <dgm:cxn modelId="{55905967-F36A-4BCA-B0C1-E9509F4E8781}" srcId="{1C6571D4-4F5D-4E9D-8F8B-AA9778FA582B}" destId="{CF6E8DF2-4795-426E-BD4E-5D9811BB0DA4}" srcOrd="0" destOrd="0" parTransId="{FE549470-23C5-4E70-8B2D-7E63FFBFF242}" sibTransId="{86832A3B-CC51-4803-9E2A-ACA1473BC4AE}"/>
    <dgm:cxn modelId="{8AFAFF38-3F3C-44BC-BBDC-FF2B14C28695}" type="presOf" srcId="{8960D26B-54C9-4699-A172-116713C25237}" destId="{D2AE138D-0464-4E3E-8CC0-32C4AC31952E}" srcOrd="0" destOrd="0" presId="urn:microsoft.com/office/officeart/2005/8/layout/hierarchy1"/>
    <dgm:cxn modelId="{A8455B3A-A48E-49BE-8A3C-FEC06158402F}" type="presOf" srcId="{CF6E8DF2-4795-426E-BD4E-5D9811BB0DA4}" destId="{1989D4C6-2229-44DF-B0A5-6D626E13AB5B}" srcOrd="0" destOrd="0" presId="urn:microsoft.com/office/officeart/2005/8/layout/hierarchy1"/>
    <dgm:cxn modelId="{DE2BAC19-D0E1-4AEB-9BC7-0E0DF298F791}" type="presOf" srcId="{53ED2F23-3E97-4AE7-B58C-15DF836C2A86}" destId="{F8A2E334-30A0-4261-94DD-B75D3FB8F8A1}" srcOrd="0" destOrd="0" presId="urn:microsoft.com/office/officeart/2005/8/layout/hierarchy1"/>
    <dgm:cxn modelId="{585BE9C9-6A98-47EE-800B-77E095A7F724}" type="presParOf" srcId="{E755CC19-1258-42D8-91B8-9F2220134855}" destId="{9DAEA5AE-04EA-4AFB-A6B0-BDD4F2C404B5}" srcOrd="0" destOrd="0" presId="urn:microsoft.com/office/officeart/2005/8/layout/hierarchy1"/>
    <dgm:cxn modelId="{DD732B28-7E79-46D7-A023-346469FC6AC2}" type="presParOf" srcId="{9DAEA5AE-04EA-4AFB-A6B0-BDD4F2C404B5}" destId="{0E0D1660-D7AD-481F-9106-6AA1EC62C3A0}" srcOrd="0" destOrd="0" presId="urn:microsoft.com/office/officeart/2005/8/layout/hierarchy1"/>
    <dgm:cxn modelId="{F1D745DC-1B7C-4D15-B258-C74741813CE8}" type="presParOf" srcId="{0E0D1660-D7AD-481F-9106-6AA1EC62C3A0}" destId="{AA79AE60-E61A-455A-8524-DF013DF2C94B}" srcOrd="0" destOrd="0" presId="urn:microsoft.com/office/officeart/2005/8/layout/hierarchy1"/>
    <dgm:cxn modelId="{E1E368B5-11C9-492D-A9D9-9BF794FC9E0A}" type="presParOf" srcId="{0E0D1660-D7AD-481F-9106-6AA1EC62C3A0}" destId="{D2AE138D-0464-4E3E-8CC0-32C4AC31952E}" srcOrd="1" destOrd="0" presId="urn:microsoft.com/office/officeart/2005/8/layout/hierarchy1"/>
    <dgm:cxn modelId="{BBD7BAFF-42E4-447B-B055-097CB7E8BD68}" type="presParOf" srcId="{9DAEA5AE-04EA-4AFB-A6B0-BDD4F2C404B5}" destId="{65820139-9FCE-43F9-814C-2604B5559C54}" srcOrd="1" destOrd="0" presId="urn:microsoft.com/office/officeart/2005/8/layout/hierarchy1"/>
    <dgm:cxn modelId="{A7EE233B-08E7-4BB9-ACAB-B4DF338F1522}" type="presParOf" srcId="{65820139-9FCE-43F9-814C-2604B5559C54}" destId="{414B748C-B8CA-4150-9D13-1E223EE23BCC}" srcOrd="0" destOrd="0" presId="urn:microsoft.com/office/officeart/2005/8/layout/hierarchy1"/>
    <dgm:cxn modelId="{44C2225D-EABC-4062-B41E-E8A99069E2B7}" type="presParOf" srcId="{65820139-9FCE-43F9-814C-2604B5559C54}" destId="{C4FA263E-49EA-4535-80A1-AFD4E7A75174}" srcOrd="1" destOrd="0" presId="urn:microsoft.com/office/officeart/2005/8/layout/hierarchy1"/>
    <dgm:cxn modelId="{1AE30474-5572-4D92-8B82-25FD58AD96D9}" type="presParOf" srcId="{C4FA263E-49EA-4535-80A1-AFD4E7A75174}" destId="{929D85EF-3042-4883-BB20-6A1D5629044B}" srcOrd="0" destOrd="0" presId="urn:microsoft.com/office/officeart/2005/8/layout/hierarchy1"/>
    <dgm:cxn modelId="{1A5518ED-4300-4875-A90F-D2CDA2096EDB}" type="presParOf" srcId="{929D85EF-3042-4883-BB20-6A1D5629044B}" destId="{1577132F-87A6-438C-A723-14B11B64C512}" srcOrd="0" destOrd="0" presId="urn:microsoft.com/office/officeart/2005/8/layout/hierarchy1"/>
    <dgm:cxn modelId="{E52B2A80-1AA8-43F8-92D9-A3ACE5A455F6}" type="presParOf" srcId="{929D85EF-3042-4883-BB20-6A1D5629044B}" destId="{759E227E-F1A8-43FC-90F6-D7A5E125662C}" srcOrd="1" destOrd="0" presId="urn:microsoft.com/office/officeart/2005/8/layout/hierarchy1"/>
    <dgm:cxn modelId="{798A97D1-F9BA-4FCB-A79E-C696A5862C48}" type="presParOf" srcId="{C4FA263E-49EA-4535-80A1-AFD4E7A75174}" destId="{BE189D51-9934-441A-B7E3-252BCE4D64CA}" srcOrd="1" destOrd="0" presId="urn:microsoft.com/office/officeart/2005/8/layout/hierarchy1"/>
    <dgm:cxn modelId="{82E3E653-1FD1-47A3-8EAC-264493603489}" type="presParOf" srcId="{BE189D51-9934-441A-B7E3-252BCE4D64CA}" destId="{F8A2E334-30A0-4261-94DD-B75D3FB8F8A1}" srcOrd="0" destOrd="0" presId="urn:microsoft.com/office/officeart/2005/8/layout/hierarchy1"/>
    <dgm:cxn modelId="{900EBA8C-9779-469C-A0B2-4A2EC75367E8}" type="presParOf" srcId="{BE189D51-9934-441A-B7E3-252BCE4D64CA}" destId="{3D7199F4-3B53-4F7D-A7E7-164EF117A7A6}" srcOrd="1" destOrd="0" presId="urn:microsoft.com/office/officeart/2005/8/layout/hierarchy1"/>
    <dgm:cxn modelId="{40703C46-C2AE-4125-84F0-AC02EDE81291}" type="presParOf" srcId="{3D7199F4-3B53-4F7D-A7E7-164EF117A7A6}" destId="{BC154C0C-41FF-410B-9A26-B0CF315D140D}" srcOrd="0" destOrd="0" presId="urn:microsoft.com/office/officeart/2005/8/layout/hierarchy1"/>
    <dgm:cxn modelId="{230F3F3E-8FFA-464E-9CB2-8407899DD2FF}" type="presParOf" srcId="{BC154C0C-41FF-410B-9A26-B0CF315D140D}" destId="{C0CDFF08-F3D1-4C8D-9E94-D078004A0527}" srcOrd="0" destOrd="0" presId="urn:microsoft.com/office/officeart/2005/8/layout/hierarchy1"/>
    <dgm:cxn modelId="{688CA227-C334-48C0-B6D9-1E9F0479946C}" type="presParOf" srcId="{BC154C0C-41FF-410B-9A26-B0CF315D140D}" destId="{9D5E956F-155D-4D02-8E55-DB977FE56C77}" srcOrd="1" destOrd="0" presId="urn:microsoft.com/office/officeart/2005/8/layout/hierarchy1"/>
    <dgm:cxn modelId="{DA69E142-8A99-4262-88B0-3A360E1B4BD9}" type="presParOf" srcId="{3D7199F4-3B53-4F7D-A7E7-164EF117A7A6}" destId="{DD861152-DA8C-40E9-BFAC-B56E487F9487}" srcOrd="1" destOrd="0" presId="urn:microsoft.com/office/officeart/2005/8/layout/hierarchy1"/>
    <dgm:cxn modelId="{29AA3D6A-6455-45EB-BA30-602A41E6C7FA}" type="presParOf" srcId="{BE189D51-9934-441A-B7E3-252BCE4D64CA}" destId="{5C94E21D-D1B8-427B-A031-3B2A0487821B}" srcOrd="2" destOrd="0" presId="urn:microsoft.com/office/officeart/2005/8/layout/hierarchy1"/>
    <dgm:cxn modelId="{A86F8986-D988-405B-BB63-F00A30B5323E}" type="presParOf" srcId="{BE189D51-9934-441A-B7E3-252BCE4D64CA}" destId="{60C6D98F-1B13-4AF8-81BE-3D12843832BB}" srcOrd="3" destOrd="0" presId="urn:microsoft.com/office/officeart/2005/8/layout/hierarchy1"/>
    <dgm:cxn modelId="{EC0B43B1-DE10-4087-9693-95A4212692AA}" type="presParOf" srcId="{60C6D98F-1B13-4AF8-81BE-3D12843832BB}" destId="{1A7CC613-48A4-4626-983E-AE28201C086F}" srcOrd="0" destOrd="0" presId="urn:microsoft.com/office/officeart/2005/8/layout/hierarchy1"/>
    <dgm:cxn modelId="{4D3D63FC-6DE1-409E-B16A-2EBA228F5E0E}" type="presParOf" srcId="{1A7CC613-48A4-4626-983E-AE28201C086F}" destId="{8126AF89-A50D-4C74-933C-2531F662BDD8}" srcOrd="0" destOrd="0" presId="urn:microsoft.com/office/officeart/2005/8/layout/hierarchy1"/>
    <dgm:cxn modelId="{1005485A-4150-48A3-B700-54CDA61E7E70}" type="presParOf" srcId="{1A7CC613-48A4-4626-983E-AE28201C086F}" destId="{F73C0653-252F-4B58-81EB-5FC4940172C0}" srcOrd="1" destOrd="0" presId="urn:microsoft.com/office/officeart/2005/8/layout/hierarchy1"/>
    <dgm:cxn modelId="{68DA4B60-E470-45D8-A6DC-A62C93FCC78C}" type="presParOf" srcId="{60C6D98F-1B13-4AF8-81BE-3D12843832BB}" destId="{F29C467C-E314-4C15-9853-5597096CB307}" srcOrd="1" destOrd="0" presId="urn:microsoft.com/office/officeart/2005/8/layout/hierarchy1"/>
    <dgm:cxn modelId="{7531163C-CCB6-4246-B465-819C683BA8F2}" type="presParOf" srcId="{65820139-9FCE-43F9-814C-2604B5559C54}" destId="{2E30C1CE-2DE8-4A1B-8206-E9C58F523BB9}" srcOrd="2" destOrd="0" presId="urn:microsoft.com/office/officeart/2005/8/layout/hierarchy1"/>
    <dgm:cxn modelId="{8FE0A293-B818-4752-9A44-72A37F94C56F}" type="presParOf" srcId="{65820139-9FCE-43F9-814C-2604B5559C54}" destId="{F33DFB64-3D95-456C-BC6C-289FC03728DE}" srcOrd="3" destOrd="0" presId="urn:microsoft.com/office/officeart/2005/8/layout/hierarchy1"/>
    <dgm:cxn modelId="{A8A76D9F-7237-4837-A28B-57A53032B79D}" type="presParOf" srcId="{F33DFB64-3D95-456C-BC6C-289FC03728DE}" destId="{3A77FADF-0929-4679-9786-57060183E501}" srcOrd="0" destOrd="0" presId="urn:microsoft.com/office/officeart/2005/8/layout/hierarchy1"/>
    <dgm:cxn modelId="{345ECB3B-38B4-4804-95BB-8700898426F7}" type="presParOf" srcId="{3A77FADF-0929-4679-9786-57060183E501}" destId="{E8D62F2D-75C9-40BC-A580-14C25653A002}" srcOrd="0" destOrd="0" presId="urn:microsoft.com/office/officeart/2005/8/layout/hierarchy1"/>
    <dgm:cxn modelId="{7397FAB9-B196-485B-9F1E-806045A0BD08}" type="presParOf" srcId="{3A77FADF-0929-4679-9786-57060183E501}" destId="{E12FCE8C-8DB2-471E-8DD0-949F000A95B0}" srcOrd="1" destOrd="0" presId="urn:microsoft.com/office/officeart/2005/8/layout/hierarchy1"/>
    <dgm:cxn modelId="{F77AE52F-E48E-4365-9347-0D48471A1FEE}" type="presParOf" srcId="{F33DFB64-3D95-456C-BC6C-289FC03728DE}" destId="{464F579F-29A3-49CA-B7FC-B00D7D7285C4}" srcOrd="1" destOrd="0" presId="urn:microsoft.com/office/officeart/2005/8/layout/hierarchy1"/>
    <dgm:cxn modelId="{A4BE8CDE-21D7-4B78-9170-10F9CFD414F9}" type="presParOf" srcId="{464F579F-29A3-49CA-B7FC-B00D7D7285C4}" destId="{101AB4E5-3387-4241-886F-1C93CB4AB186}" srcOrd="0" destOrd="0" presId="urn:microsoft.com/office/officeart/2005/8/layout/hierarchy1"/>
    <dgm:cxn modelId="{5C8A1D0F-3EC1-4B57-A4BC-8C73DAA21A47}" type="presParOf" srcId="{464F579F-29A3-49CA-B7FC-B00D7D7285C4}" destId="{A4A3F848-7BC9-4036-A032-198CAB4F34FD}" srcOrd="1" destOrd="0" presId="urn:microsoft.com/office/officeart/2005/8/layout/hierarchy1"/>
    <dgm:cxn modelId="{68122C9D-47CF-4A88-91C7-8138A9C630AA}" type="presParOf" srcId="{A4A3F848-7BC9-4036-A032-198CAB4F34FD}" destId="{D84D44A4-1031-4D23-831E-FAE9059024B4}" srcOrd="0" destOrd="0" presId="urn:microsoft.com/office/officeart/2005/8/layout/hierarchy1"/>
    <dgm:cxn modelId="{26F11C0E-F15F-4175-A6BA-D7ECB2D18822}" type="presParOf" srcId="{D84D44A4-1031-4D23-831E-FAE9059024B4}" destId="{6548F6C1-3EEE-4C11-8AC3-64A20B5B832F}" srcOrd="0" destOrd="0" presId="urn:microsoft.com/office/officeart/2005/8/layout/hierarchy1"/>
    <dgm:cxn modelId="{06CE4BBC-3C9E-40C1-AE67-1F44043E303A}" type="presParOf" srcId="{D84D44A4-1031-4D23-831E-FAE9059024B4}" destId="{745B64BA-90C5-46CC-9D20-423B677BB5B9}" srcOrd="1" destOrd="0" presId="urn:microsoft.com/office/officeart/2005/8/layout/hierarchy1"/>
    <dgm:cxn modelId="{642DE2BA-B615-4803-8898-795AAA44F28D}" type="presParOf" srcId="{A4A3F848-7BC9-4036-A032-198CAB4F34FD}" destId="{CD14178D-CFD4-40FF-A6E1-E9228FA74C58}" srcOrd="1" destOrd="0" presId="urn:microsoft.com/office/officeart/2005/8/layout/hierarchy1"/>
    <dgm:cxn modelId="{D66B32F2-3DA9-44B9-9D27-4CFEDBEFC972}" type="presParOf" srcId="{464F579F-29A3-49CA-B7FC-B00D7D7285C4}" destId="{3E5DFDCB-0810-4B13-90F3-B0398F0E23E0}" srcOrd="2" destOrd="0" presId="urn:microsoft.com/office/officeart/2005/8/layout/hierarchy1"/>
    <dgm:cxn modelId="{6E0C03C6-293B-49A5-AC3B-E60706B7707E}" type="presParOf" srcId="{464F579F-29A3-49CA-B7FC-B00D7D7285C4}" destId="{ACF2CE25-982F-4A64-A3CA-331F26BDF5F5}" srcOrd="3" destOrd="0" presId="urn:microsoft.com/office/officeart/2005/8/layout/hierarchy1"/>
    <dgm:cxn modelId="{5CAF0C8A-D0F7-4299-994A-E63659712B6D}" type="presParOf" srcId="{ACF2CE25-982F-4A64-A3CA-331F26BDF5F5}" destId="{9A752C3D-B823-4ED6-B682-4BAB464D1A08}" srcOrd="0" destOrd="0" presId="urn:microsoft.com/office/officeart/2005/8/layout/hierarchy1"/>
    <dgm:cxn modelId="{72CB18DD-8DEF-4327-BC12-914AEBC4AD13}" type="presParOf" srcId="{9A752C3D-B823-4ED6-B682-4BAB464D1A08}" destId="{071A8CEF-FB4D-4A41-A3CA-0F6E0089AFB8}" srcOrd="0" destOrd="0" presId="urn:microsoft.com/office/officeart/2005/8/layout/hierarchy1"/>
    <dgm:cxn modelId="{4C5823FB-A732-4DE7-BF0C-6DA62E0C191F}" type="presParOf" srcId="{9A752C3D-B823-4ED6-B682-4BAB464D1A08}" destId="{CA1B45B3-83A3-4D87-8C3E-393CECD0F322}" srcOrd="1" destOrd="0" presId="urn:microsoft.com/office/officeart/2005/8/layout/hierarchy1"/>
    <dgm:cxn modelId="{C61C4A89-965A-44E1-A4A9-95AF843C8C40}" type="presParOf" srcId="{ACF2CE25-982F-4A64-A3CA-331F26BDF5F5}" destId="{F87DE513-CF70-4C15-A54C-3A5CBBAE235C}" srcOrd="1" destOrd="0" presId="urn:microsoft.com/office/officeart/2005/8/layout/hierarchy1"/>
    <dgm:cxn modelId="{ECAEAAFA-43A8-486A-9C8F-5E316B40CAFE}" type="presParOf" srcId="{65820139-9FCE-43F9-814C-2604B5559C54}" destId="{0770DC2D-6020-44E9-B558-588830BD3D3D}" srcOrd="4" destOrd="0" presId="urn:microsoft.com/office/officeart/2005/8/layout/hierarchy1"/>
    <dgm:cxn modelId="{B66A9062-9C1A-493B-96CA-146200092DD6}" type="presParOf" srcId="{65820139-9FCE-43F9-814C-2604B5559C54}" destId="{B7DCF99B-8E8A-4783-AEE1-8B15FB39F297}" srcOrd="5" destOrd="0" presId="urn:microsoft.com/office/officeart/2005/8/layout/hierarchy1"/>
    <dgm:cxn modelId="{12535E05-CE63-4829-9130-0A4BF3FAB659}" type="presParOf" srcId="{B7DCF99B-8E8A-4783-AEE1-8B15FB39F297}" destId="{738725CB-63D3-4603-84FF-A04FCFC436B6}" srcOrd="0" destOrd="0" presId="urn:microsoft.com/office/officeart/2005/8/layout/hierarchy1"/>
    <dgm:cxn modelId="{411C10A1-9813-4C49-8E15-3C7CF403A63E}" type="presParOf" srcId="{738725CB-63D3-4603-84FF-A04FCFC436B6}" destId="{65876199-A40F-40A4-989C-F6A85403DE32}" srcOrd="0" destOrd="0" presId="urn:microsoft.com/office/officeart/2005/8/layout/hierarchy1"/>
    <dgm:cxn modelId="{31F8C3DD-82D6-4D54-ADFD-97039A046508}" type="presParOf" srcId="{738725CB-63D3-4603-84FF-A04FCFC436B6}" destId="{E24D5B90-832F-430C-882D-BECE36DA0A8E}" srcOrd="1" destOrd="0" presId="urn:microsoft.com/office/officeart/2005/8/layout/hierarchy1"/>
    <dgm:cxn modelId="{DE32CAB8-4955-485B-8772-49C0130954BD}" type="presParOf" srcId="{B7DCF99B-8E8A-4783-AEE1-8B15FB39F297}" destId="{9B8C19BC-76F7-4E5C-8B7D-B2CA4A3FE1E6}" srcOrd="1" destOrd="0" presId="urn:microsoft.com/office/officeart/2005/8/layout/hierarchy1"/>
    <dgm:cxn modelId="{92BC9EE8-2E9C-4154-BA4D-F91675BBC805}" type="presParOf" srcId="{9B8C19BC-76F7-4E5C-8B7D-B2CA4A3FE1E6}" destId="{B1A89B0A-615F-4A63-B3CB-5E6E371CB45C}" srcOrd="0" destOrd="0" presId="urn:microsoft.com/office/officeart/2005/8/layout/hierarchy1"/>
    <dgm:cxn modelId="{7C6E3F43-8C41-4DA5-89DC-1814FC9209B2}" type="presParOf" srcId="{9B8C19BC-76F7-4E5C-8B7D-B2CA4A3FE1E6}" destId="{416531E3-E9F3-4A58-86E3-D1F890C9FB05}" srcOrd="1" destOrd="0" presId="urn:microsoft.com/office/officeart/2005/8/layout/hierarchy1"/>
    <dgm:cxn modelId="{68190CCA-D947-47E6-BDE6-4E240B144489}" type="presParOf" srcId="{416531E3-E9F3-4A58-86E3-D1F890C9FB05}" destId="{080E006C-56C0-4CBD-B7F6-1E947A748CD2}" srcOrd="0" destOrd="0" presId="urn:microsoft.com/office/officeart/2005/8/layout/hierarchy1"/>
    <dgm:cxn modelId="{38EBF13A-FEED-4975-9ED5-4C80F7C18BD2}" type="presParOf" srcId="{080E006C-56C0-4CBD-B7F6-1E947A748CD2}" destId="{7F167C84-6A13-458E-A6AD-B5130B5C7A4D}" srcOrd="0" destOrd="0" presId="urn:microsoft.com/office/officeart/2005/8/layout/hierarchy1"/>
    <dgm:cxn modelId="{F5C8C14E-B577-4740-A9D0-0888F62FF1E7}" type="presParOf" srcId="{080E006C-56C0-4CBD-B7F6-1E947A748CD2}" destId="{1989D4C6-2229-44DF-B0A5-6D626E13AB5B}" srcOrd="1" destOrd="0" presId="urn:microsoft.com/office/officeart/2005/8/layout/hierarchy1"/>
    <dgm:cxn modelId="{7C8834C2-2B32-4037-B3A1-CA710818F625}" type="presParOf" srcId="{416531E3-E9F3-4A58-86E3-D1F890C9FB05}" destId="{AE33F9AA-7CCD-46E9-A599-CF17ED82A25A}" srcOrd="1" destOrd="0" presId="urn:microsoft.com/office/officeart/2005/8/layout/hierarchy1"/>
    <dgm:cxn modelId="{28071316-283E-41A2-9DA5-1F1944FA40CC}" type="presParOf" srcId="{9B8C19BC-76F7-4E5C-8B7D-B2CA4A3FE1E6}" destId="{4157E467-EE14-4ED7-9A17-7ACD93908C00}" srcOrd="2" destOrd="0" presId="urn:microsoft.com/office/officeart/2005/8/layout/hierarchy1"/>
    <dgm:cxn modelId="{3EF2FA0E-178B-418E-BC12-C708A34ACA5D}" type="presParOf" srcId="{9B8C19BC-76F7-4E5C-8B7D-B2CA4A3FE1E6}" destId="{E17CF981-193B-418C-B8EE-7FEAD4CC499F}" srcOrd="3" destOrd="0" presId="urn:microsoft.com/office/officeart/2005/8/layout/hierarchy1"/>
    <dgm:cxn modelId="{20B5FA99-2369-4245-8C4F-3CDE7453ED3B}" type="presParOf" srcId="{E17CF981-193B-418C-B8EE-7FEAD4CC499F}" destId="{5A8E628E-45B6-4520-8CF5-69D3D1204B23}" srcOrd="0" destOrd="0" presId="urn:microsoft.com/office/officeart/2005/8/layout/hierarchy1"/>
    <dgm:cxn modelId="{7F2BEADC-B9F5-45F5-824F-28C764394545}" type="presParOf" srcId="{5A8E628E-45B6-4520-8CF5-69D3D1204B23}" destId="{2F52B53B-88B0-4E0A-BFB2-0D7BB13E4481}" srcOrd="0" destOrd="0" presId="urn:microsoft.com/office/officeart/2005/8/layout/hierarchy1"/>
    <dgm:cxn modelId="{851F382C-D5AE-4EE3-A9F9-AD572EF38DFA}" type="presParOf" srcId="{5A8E628E-45B6-4520-8CF5-69D3D1204B23}" destId="{15FE5CFB-3CA7-4B81-960B-77078F3E77D4}" srcOrd="1" destOrd="0" presId="urn:microsoft.com/office/officeart/2005/8/layout/hierarchy1"/>
    <dgm:cxn modelId="{AAFA0D82-F276-491F-B50B-47BA42AF054E}" type="presParOf" srcId="{E17CF981-193B-418C-B8EE-7FEAD4CC499F}" destId="{6C15A3A1-D90A-41EA-95F1-C7C2259E8C1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879198-C4C7-49D1-B04B-5435360E9B4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tr-TR"/>
        </a:p>
      </dgm:t>
    </dgm:pt>
    <dgm:pt modelId="{7596EAFA-0B8E-4D20-80E9-F4CC19E48FB1}">
      <dgm:prSet/>
      <dgm:spPr/>
      <dgm:t>
        <a:bodyPr/>
        <a:lstStyle/>
        <a:p>
          <a:pPr algn="l" rtl="0"/>
          <a:r>
            <a:rPr lang="tr-TR" b="1" i="1" dirty="0">
              <a:solidFill>
                <a:srgbClr val="002060"/>
              </a:solidFill>
            </a:rPr>
            <a:t>İzleme</a:t>
          </a:r>
          <a:r>
            <a:rPr lang="tr-TR" i="1" dirty="0">
              <a:solidFill>
                <a:srgbClr val="002060"/>
              </a:solidFill>
            </a:rPr>
            <a:t>, </a:t>
          </a:r>
        </a:p>
        <a:p>
          <a:pPr algn="l" rtl="0"/>
          <a:r>
            <a:rPr lang="tr-TR" i="1" dirty="0"/>
            <a:t>gerekli veya beklenen başarı düzeyinden sapma olup olmadığının anlaşılması için sürekli kontrol, denetim, durumun dikkatle gözlemlenmesi ve belirlenmesini içerebilir.</a:t>
          </a:r>
          <a:endParaRPr lang="tr-TR" dirty="0"/>
        </a:p>
      </dgm:t>
    </dgm:pt>
    <dgm:pt modelId="{572DFC00-9960-4A2D-B113-A8E03395041B}" type="parTrans" cxnId="{3F28EC59-DFFF-4D3D-8918-CA34E9E8A0D5}">
      <dgm:prSet/>
      <dgm:spPr/>
      <dgm:t>
        <a:bodyPr/>
        <a:lstStyle/>
        <a:p>
          <a:endParaRPr lang="tr-TR"/>
        </a:p>
      </dgm:t>
    </dgm:pt>
    <dgm:pt modelId="{0875AB1D-D0B4-4283-AD92-5EF44E41CB86}" type="sibTrans" cxnId="{3F28EC59-DFFF-4D3D-8918-CA34E9E8A0D5}">
      <dgm:prSet/>
      <dgm:spPr/>
      <dgm:t>
        <a:bodyPr/>
        <a:lstStyle/>
        <a:p>
          <a:endParaRPr lang="tr-TR"/>
        </a:p>
      </dgm:t>
    </dgm:pt>
    <dgm:pt modelId="{BD09798D-C2EB-4300-A74A-E39BA517643A}">
      <dgm:prSet/>
      <dgm:spPr/>
      <dgm:t>
        <a:bodyPr/>
        <a:lstStyle/>
        <a:p>
          <a:pPr algn="l" rtl="0"/>
          <a:r>
            <a:rPr lang="tr-TR" b="1" i="1" dirty="0">
              <a:solidFill>
                <a:srgbClr val="002060"/>
              </a:solidFill>
            </a:rPr>
            <a:t>Ölçmeler</a:t>
          </a:r>
          <a:r>
            <a:rPr lang="tr-TR" i="1" dirty="0"/>
            <a:t> </a:t>
          </a:r>
        </a:p>
        <a:p>
          <a:pPr algn="l" rtl="0"/>
          <a:r>
            <a:rPr lang="tr-TR" i="1" dirty="0"/>
            <a:t>genel olarak obje veya olaylara sayıların atanmasını içerir. Ölçüm, nicel verinin temelidir .</a:t>
          </a:r>
        </a:p>
        <a:p>
          <a:pPr algn="l" rtl="0"/>
          <a:endParaRPr lang="tr-TR" i="1" dirty="0"/>
        </a:p>
        <a:p>
          <a:pPr algn="l" rtl="0"/>
          <a:endParaRPr lang="tr-TR" dirty="0"/>
        </a:p>
      </dgm:t>
    </dgm:pt>
    <dgm:pt modelId="{9E06430A-1C63-4C10-8B3A-18AFDB57EF61}" type="parTrans" cxnId="{44CF3385-6964-4F79-9D74-537001D708F1}">
      <dgm:prSet/>
      <dgm:spPr/>
      <dgm:t>
        <a:bodyPr/>
        <a:lstStyle/>
        <a:p>
          <a:endParaRPr lang="tr-TR"/>
        </a:p>
      </dgm:t>
    </dgm:pt>
    <dgm:pt modelId="{BAD8FF40-18C2-466B-8E26-B338C4FB0D28}" type="sibTrans" cxnId="{44CF3385-6964-4F79-9D74-537001D708F1}">
      <dgm:prSet/>
      <dgm:spPr/>
      <dgm:t>
        <a:bodyPr/>
        <a:lstStyle/>
        <a:p>
          <a:endParaRPr lang="tr-TR"/>
        </a:p>
      </dgm:t>
    </dgm:pt>
    <dgm:pt modelId="{79B899AE-9D28-4483-BD77-1196A751D3D4}">
      <dgm:prSet/>
      <dgm:spPr/>
      <dgm:t>
        <a:bodyPr/>
        <a:lstStyle/>
        <a:p>
          <a:pPr algn="l" rtl="0"/>
          <a:r>
            <a:rPr lang="tr-TR" b="1" i="1" dirty="0">
              <a:solidFill>
                <a:srgbClr val="002060"/>
              </a:solidFill>
            </a:rPr>
            <a:t>Analiz, </a:t>
          </a:r>
        </a:p>
        <a:p>
          <a:pPr algn="l" rtl="0"/>
          <a:r>
            <a:rPr lang="tr-TR" i="1" dirty="0"/>
            <a:t>bağlantıları, biçimleri ve eğilimleri ortaya çıkarmak amacıyla verinin incelenmesidir. Bu, veriden sonuç çıkarılmasına yardımcı olmak amacıyla istatistiksel çalışmaların yapılması anlamına gelir. </a:t>
          </a:r>
          <a:endParaRPr lang="tr-TR" dirty="0"/>
        </a:p>
      </dgm:t>
    </dgm:pt>
    <dgm:pt modelId="{F52A5947-CD22-4D8F-882F-F364F5C3A8F0}" type="parTrans" cxnId="{45BC7A82-5387-4C53-8FE5-273FD95D4D0B}">
      <dgm:prSet/>
      <dgm:spPr/>
      <dgm:t>
        <a:bodyPr/>
        <a:lstStyle/>
        <a:p>
          <a:endParaRPr lang="tr-TR"/>
        </a:p>
      </dgm:t>
    </dgm:pt>
    <dgm:pt modelId="{B8B0D75B-F72B-4A35-8AC3-BFE0ACADD629}" type="sibTrans" cxnId="{45BC7A82-5387-4C53-8FE5-273FD95D4D0B}">
      <dgm:prSet/>
      <dgm:spPr/>
      <dgm:t>
        <a:bodyPr/>
        <a:lstStyle/>
        <a:p>
          <a:endParaRPr lang="tr-TR"/>
        </a:p>
      </dgm:t>
    </dgm:pt>
    <dgm:pt modelId="{DF259FFA-BF1F-4019-868E-FDAFF46EB4AD}">
      <dgm:prSet/>
      <dgm:spPr/>
      <dgm:t>
        <a:bodyPr/>
        <a:lstStyle/>
        <a:p>
          <a:pPr algn="l" rtl="0"/>
          <a:r>
            <a:rPr lang="tr-TR" b="1" i="1" dirty="0">
              <a:solidFill>
                <a:srgbClr val="002060"/>
              </a:solidFill>
            </a:rPr>
            <a:t>Performans değerlendirmesi </a:t>
          </a:r>
        </a:p>
        <a:p>
          <a:pPr algn="l" rtl="0"/>
          <a:r>
            <a:rPr lang="tr-TR" i="1" dirty="0" err="1"/>
            <a:t>KYS’nin</a:t>
          </a:r>
          <a:r>
            <a:rPr lang="tr-TR" i="1" dirty="0"/>
            <a:t> belirlenen hedeflerine ulaşması amacıyla uygunluk, yeterlilik ve etkililiğinin belirlenmesi için yapılan bir çalışmadır.</a:t>
          </a:r>
        </a:p>
        <a:p>
          <a:pPr algn="l" rtl="0"/>
          <a:endParaRPr lang="tr-TR" dirty="0"/>
        </a:p>
      </dgm:t>
    </dgm:pt>
    <dgm:pt modelId="{2A854551-92BF-4EF9-A25B-4CBFD6A7D656}" type="parTrans" cxnId="{0DA8125C-1D96-477E-82C2-400916E51141}">
      <dgm:prSet/>
      <dgm:spPr/>
      <dgm:t>
        <a:bodyPr/>
        <a:lstStyle/>
        <a:p>
          <a:endParaRPr lang="tr-TR"/>
        </a:p>
      </dgm:t>
    </dgm:pt>
    <dgm:pt modelId="{28540269-2376-4F8F-A601-3BB19C008251}" type="sibTrans" cxnId="{0DA8125C-1D96-477E-82C2-400916E51141}">
      <dgm:prSet/>
      <dgm:spPr/>
      <dgm:t>
        <a:bodyPr/>
        <a:lstStyle/>
        <a:p>
          <a:endParaRPr lang="tr-TR"/>
        </a:p>
      </dgm:t>
    </dgm:pt>
    <dgm:pt modelId="{07DFE58B-C078-416B-B83D-DEDC76AF0506}" type="pres">
      <dgm:prSet presAssocID="{59879198-C4C7-49D1-B04B-5435360E9B4A}" presName="matrix" presStyleCnt="0">
        <dgm:presLayoutVars>
          <dgm:chMax val="1"/>
          <dgm:dir/>
          <dgm:resizeHandles val="exact"/>
        </dgm:presLayoutVars>
      </dgm:prSet>
      <dgm:spPr/>
      <dgm:t>
        <a:bodyPr/>
        <a:lstStyle/>
        <a:p>
          <a:endParaRPr lang="tr-TR"/>
        </a:p>
      </dgm:t>
    </dgm:pt>
    <dgm:pt modelId="{BADC59F8-33ED-480E-ACCC-9135567F6707}" type="pres">
      <dgm:prSet presAssocID="{59879198-C4C7-49D1-B04B-5435360E9B4A}" presName="diamond" presStyleLbl="bgShp" presStyleIdx="0" presStyleCnt="1" custScaleX="97334"/>
      <dgm:spPr/>
    </dgm:pt>
    <dgm:pt modelId="{4C122C2E-5381-4B5C-AE44-8B5FE747ED4F}" type="pres">
      <dgm:prSet presAssocID="{59879198-C4C7-49D1-B04B-5435360E9B4A}" presName="quad1" presStyleLbl="node1" presStyleIdx="0" presStyleCnt="4" custScaleX="105700" custScaleY="106319">
        <dgm:presLayoutVars>
          <dgm:chMax val="0"/>
          <dgm:chPref val="0"/>
          <dgm:bulletEnabled val="1"/>
        </dgm:presLayoutVars>
      </dgm:prSet>
      <dgm:spPr/>
      <dgm:t>
        <a:bodyPr/>
        <a:lstStyle/>
        <a:p>
          <a:endParaRPr lang="tr-TR"/>
        </a:p>
      </dgm:t>
    </dgm:pt>
    <dgm:pt modelId="{20AF49A0-25E9-45D3-BD3E-152EDBF70833}" type="pres">
      <dgm:prSet presAssocID="{59879198-C4C7-49D1-B04B-5435360E9B4A}" presName="quad2" presStyleLbl="node1" presStyleIdx="1" presStyleCnt="4" custScaleX="105442" custScaleY="104663">
        <dgm:presLayoutVars>
          <dgm:chMax val="0"/>
          <dgm:chPref val="0"/>
          <dgm:bulletEnabled val="1"/>
        </dgm:presLayoutVars>
      </dgm:prSet>
      <dgm:spPr/>
      <dgm:t>
        <a:bodyPr/>
        <a:lstStyle/>
        <a:p>
          <a:endParaRPr lang="tr-TR"/>
        </a:p>
      </dgm:t>
    </dgm:pt>
    <dgm:pt modelId="{8A6431B5-7739-4F52-BE09-F8AE61A38B9C}" type="pres">
      <dgm:prSet presAssocID="{59879198-C4C7-49D1-B04B-5435360E9B4A}" presName="quad3" presStyleLbl="node1" presStyleIdx="2" presStyleCnt="4" custScaleX="105700" custScaleY="105651">
        <dgm:presLayoutVars>
          <dgm:chMax val="0"/>
          <dgm:chPref val="0"/>
          <dgm:bulletEnabled val="1"/>
        </dgm:presLayoutVars>
      </dgm:prSet>
      <dgm:spPr/>
      <dgm:t>
        <a:bodyPr/>
        <a:lstStyle/>
        <a:p>
          <a:endParaRPr lang="tr-TR"/>
        </a:p>
      </dgm:t>
    </dgm:pt>
    <dgm:pt modelId="{8C598925-9764-4499-BFE8-F4CEA4553B78}" type="pres">
      <dgm:prSet presAssocID="{59879198-C4C7-49D1-B04B-5435360E9B4A}" presName="quad4" presStyleLbl="node1" presStyleIdx="3" presStyleCnt="4" custScaleX="106271" custScaleY="107197" custLinFactNeighborX="828" custLinFactNeighborY="1656">
        <dgm:presLayoutVars>
          <dgm:chMax val="0"/>
          <dgm:chPref val="0"/>
          <dgm:bulletEnabled val="1"/>
        </dgm:presLayoutVars>
      </dgm:prSet>
      <dgm:spPr/>
      <dgm:t>
        <a:bodyPr/>
        <a:lstStyle/>
        <a:p>
          <a:endParaRPr lang="tr-TR"/>
        </a:p>
      </dgm:t>
    </dgm:pt>
  </dgm:ptLst>
  <dgm:cxnLst>
    <dgm:cxn modelId="{45BC7A82-5387-4C53-8FE5-273FD95D4D0B}" srcId="{59879198-C4C7-49D1-B04B-5435360E9B4A}" destId="{79B899AE-9D28-4483-BD77-1196A751D3D4}" srcOrd="2" destOrd="0" parTransId="{F52A5947-CD22-4D8F-882F-F364F5C3A8F0}" sibTransId="{B8B0D75B-F72B-4A35-8AC3-BFE0ACADD629}"/>
    <dgm:cxn modelId="{44CF3385-6964-4F79-9D74-537001D708F1}" srcId="{59879198-C4C7-49D1-B04B-5435360E9B4A}" destId="{BD09798D-C2EB-4300-A74A-E39BA517643A}" srcOrd="1" destOrd="0" parTransId="{9E06430A-1C63-4C10-8B3A-18AFDB57EF61}" sibTransId="{BAD8FF40-18C2-466B-8E26-B338C4FB0D28}"/>
    <dgm:cxn modelId="{2977BAF4-0C09-4AF4-A58B-7A50FA8024B6}" type="presOf" srcId="{7596EAFA-0B8E-4D20-80E9-F4CC19E48FB1}" destId="{4C122C2E-5381-4B5C-AE44-8B5FE747ED4F}" srcOrd="0" destOrd="0" presId="urn:microsoft.com/office/officeart/2005/8/layout/matrix3"/>
    <dgm:cxn modelId="{2C0D4926-6CE2-4DCA-8B69-6E6B5B7B9905}" type="presOf" srcId="{DF259FFA-BF1F-4019-868E-FDAFF46EB4AD}" destId="{8C598925-9764-4499-BFE8-F4CEA4553B78}" srcOrd="0" destOrd="0" presId="urn:microsoft.com/office/officeart/2005/8/layout/matrix3"/>
    <dgm:cxn modelId="{3F28EC59-DFFF-4D3D-8918-CA34E9E8A0D5}" srcId="{59879198-C4C7-49D1-B04B-5435360E9B4A}" destId="{7596EAFA-0B8E-4D20-80E9-F4CC19E48FB1}" srcOrd="0" destOrd="0" parTransId="{572DFC00-9960-4A2D-B113-A8E03395041B}" sibTransId="{0875AB1D-D0B4-4283-AD92-5EF44E41CB86}"/>
    <dgm:cxn modelId="{B98D8231-B67C-4B70-9435-2FDAC1A8461F}" type="presOf" srcId="{BD09798D-C2EB-4300-A74A-E39BA517643A}" destId="{20AF49A0-25E9-45D3-BD3E-152EDBF70833}" srcOrd="0" destOrd="0" presId="urn:microsoft.com/office/officeart/2005/8/layout/matrix3"/>
    <dgm:cxn modelId="{FEF41615-66C7-4A19-BA62-C1521CA0D87F}" type="presOf" srcId="{79B899AE-9D28-4483-BD77-1196A751D3D4}" destId="{8A6431B5-7739-4F52-BE09-F8AE61A38B9C}" srcOrd="0" destOrd="0" presId="urn:microsoft.com/office/officeart/2005/8/layout/matrix3"/>
    <dgm:cxn modelId="{0DA8125C-1D96-477E-82C2-400916E51141}" srcId="{59879198-C4C7-49D1-B04B-5435360E9B4A}" destId="{DF259FFA-BF1F-4019-868E-FDAFF46EB4AD}" srcOrd="3" destOrd="0" parTransId="{2A854551-92BF-4EF9-A25B-4CBFD6A7D656}" sibTransId="{28540269-2376-4F8F-A601-3BB19C008251}"/>
    <dgm:cxn modelId="{198EAB6E-6FAD-4475-9E1B-C88FAF396ADA}" type="presOf" srcId="{59879198-C4C7-49D1-B04B-5435360E9B4A}" destId="{07DFE58B-C078-416B-B83D-DEDC76AF0506}" srcOrd="0" destOrd="0" presId="urn:microsoft.com/office/officeart/2005/8/layout/matrix3"/>
    <dgm:cxn modelId="{31A9238B-5816-4583-B739-E1C369898E05}" type="presParOf" srcId="{07DFE58B-C078-416B-B83D-DEDC76AF0506}" destId="{BADC59F8-33ED-480E-ACCC-9135567F6707}" srcOrd="0" destOrd="0" presId="urn:microsoft.com/office/officeart/2005/8/layout/matrix3"/>
    <dgm:cxn modelId="{FA0E5986-AE62-47F9-A1CF-4F40A7C0FA7A}" type="presParOf" srcId="{07DFE58B-C078-416B-B83D-DEDC76AF0506}" destId="{4C122C2E-5381-4B5C-AE44-8B5FE747ED4F}" srcOrd="1" destOrd="0" presId="urn:microsoft.com/office/officeart/2005/8/layout/matrix3"/>
    <dgm:cxn modelId="{02DC6341-5557-4B67-A9E4-7FA0936AC1BA}" type="presParOf" srcId="{07DFE58B-C078-416B-B83D-DEDC76AF0506}" destId="{20AF49A0-25E9-45D3-BD3E-152EDBF70833}" srcOrd="2" destOrd="0" presId="urn:microsoft.com/office/officeart/2005/8/layout/matrix3"/>
    <dgm:cxn modelId="{26CF4094-4548-46D6-AECC-29A411A06990}" type="presParOf" srcId="{07DFE58B-C078-416B-B83D-DEDC76AF0506}" destId="{8A6431B5-7739-4F52-BE09-F8AE61A38B9C}" srcOrd="3" destOrd="0" presId="urn:microsoft.com/office/officeart/2005/8/layout/matrix3"/>
    <dgm:cxn modelId="{592EC068-D4ED-483F-A1FB-249E6DEF802D}" type="presParOf" srcId="{07DFE58B-C078-416B-B83D-DEDC76AF0506}" destId="{8C598925-9764-4499-BFE8-F4CEA4553B7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88A9F-68A0-4E32-ABAA-6C29F9BCB6D9}">
      <dsp:nvSpPr>
        <dsp:cNvPr id="0" name=""/>
        <dsp:cNvSpPr/>
      </dsp:nvSpPr>
      <dsp:spPr>
        <a:xfrm>
          <a:off x="1014" y="0"/>
          <a:ext cx="2637586" cy="4110519"/>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kern="1200" dirty="0"/>
            <a:t>PUKO</a:t>
          </a:r>
        </a:p>
      </dsp:txBody>
      <dsp:txXfrm>
        <a:off x="1014" y="0"/>
        <a:ext cx="2637586" cy="1233155"/>
      </dsp:txXfrm>
    </dsp:sp>
    <dsp:sp modelId="{4213BDF8-5DF9-4C4F-9994-0A02CC8B30BA}">
      <dsp:nvSpPr>
        <dsp:cNvPr id="0" name=""/>
        <dsp:cNvSpPr/>
      </dsp:nvSpPr>
      <dsp:spPr>
        <a:xfrm>
          <a:off x="163732" y="1199564"/>
          <a:ext cx="2312150" cy="2670936"/>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pPr>
          <a:r>
            <a:rPr lang="tr-TR" sz="1600" kern="1200" dirty="0">
              <a:latin typeface="Calibri" panose="020F0502020204030204" pitchFamily="34" charset="0"/>
              <a:cs typeface="Calibri" panose="020F0502020204030204" pitchFamily="34" charset="0"/>
            </a:rPr>
            <a:t>Proseslerine yeterli kaynak sağlandığından, proseslerinin yönetildiğinden, iyileştirme için fırsatların belirlenerek buna göre hareket edildiğinden emin olunmasını sağlar</a:t>
          </a:r>
          <a:endParaRPr lang="tr-TR" sz="1600" kern="1200" dirty="0"/>
        </a:p>
      </dsp:txBody>
      <dsp:txXfrm>
        <a:off x="231453" y="1267285"/>
        <a:ext cx="2176708" cy="2535494"/>
      </dsp:txXfrm>
    </dsp:sp>
    <dsp:sp modelId="{5DB4A17F-5982-44FF-95A0-40C3F7BF56E0}">
      <dsp:nvSpPr>
        <dsp:cNvPr id="0" name=""/>
        <dsp:cNvSpPr/>
      </dsp:nvSpPr>
      <dsp:spPr>
        <a:xfrm>
          <a:off x="2836419" y="0"/>
          <a:ext cx="2637586" cy="4110519"/>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kern="1200" dirty="0"/>
            <a:t>PROSES </a:t>
          </a:r>
        </a:p>
        <a:p>
          <a:pPr lvl="0" algn="ctr" defTabSz="1244600">
            <a:lnSpc>
              <a:spcPct val="90000"/>
            </a:lnSpc>
            <a:spcBef>
              <a:spcPct val="0"/>
            </a:spcBef>
            <a:spcAft>
              <a:spcPct val="35000"/>
            </a:spcAft>
          </a:pPr>
          <a:r>
            <a:rPr lang="tr-TR" sz="2800" kern="1200" dirty="0"/>
            <a:t>YAKLAŞIMI</a:t>
          </a:r>
        </a:p>
      </dsp:txBody>
      <dsp:txXfrm>
        <a:off x="2836419" y="0"/>
        <a:ext cx="2637586" cy="1233155"/>
      </dsp:txXfrm>
    </dsp:sp>
    <dsp:sp modelId="{42BCB89A-7133-44F9-8BE0-9FF5BB94A8EB}">
      <dsp:nvSpPr>
        <dsp:cNvPr id="0" name=""/>
        <dsp:cNvSpPr/>
      </dsp:nvSpPr>
      <dsp:spPr>
        <a:xfrm>
          <a:off x="2992617" y="1210339"/>
          <a:ext cx="2299236" cy="266967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tr-TR" sz="1600" kern="1200" dirty="0">
              <a:latin typeface="Calibri" panose="020F0502020204030204" pitchFamily="34" charset="0"/>
              <a:cs typeface="Calibri" panose="020F0502020204030204" pitchFamily="34" charset="0"/>
            </a:rPr>
            <a:t>Prosesleri ve onların karşılıklı etkileşimlerinin planlamasını sağlar.</a:t>
          </a:r>
          <a:endParaRPr lang="tr-TR" sz="1600" kern="1200" dirty="0"/>
        </a:p>
      </dsp:txBody>
      <dsp:txXfrm>
        <a:off x="3059959" y="1277681"/>
        <a:ext cx="2164552" cy="2534993"/>
      </dsp:txXfrm>
    </dsp:sp>
    <dsp:sp modelId="{9F4DD4D2-35AB-4BB4-B482-CFE8CF19D913}">
      <dsp:nvSpPr>
        <dsp:cNvPr id="0" name=""/>
        <dsp:cNvSpPr/>
      </dsp:nvSpPr>
      <dsp:spPr>
        <a:xfrm>
          <a:off x="5671825" y="0"/>
          <a:ext cx="2637586" cy="4110519"/>
        </a:xfrm>
        <a:prstGeom prst="roundRect">
          <a:avLst>
            <a:gd name="adj" fmla="val 10000"/>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kern="1200" dirty="0"/>
            <a:t>RİSK TABANLI DÜŞÜNME</a:t>
          </a:r>
        </a:p>
      </dsp:txBody>
      <dsp:txXfrm>
        <a:off x="5671825" y="0"/>
        <a:ext cx="2637586" cy="1233155"/>
      </dsp:txXfrm>
    </dsp:sp>
    <dsp:sp modelId="{933F0CC9-1FA4-48A4-A029-8022043B2EF9}">
      <dsp:nvSpPr>
        <dsp:cNvPr id="0" name=""/>
        <dsp:cNvSpPr/>
      </dsp:nvSpPr>
      <dsp:spPr>
        <a:xfrm>
          <a:off x="5843321" y="1233155"/>
          <a:ext cx="2294594" cy="267183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tr-TR" sz="1400" kern="1200" dirty="0">
              <a:latin typeface="Calibri" panose="020F0502020204030204" pitchFamily="34" charset="0"/>
              <a:cs typeface="Calibri" panose="020F0502020204030204" pitchFamily="34" charset="0"/>
            </a:rPr>
            <a:t>Proseslerin ve </a:t>
          </a:r>
          <a:r>
            <a:rPr lang="tr-TR" sz="1400" kern="1200" dirty="0" err="1">
              <a:latin typeface="Calibri" panose="020F0502020204030204" pitchFamily="34" charset="0"/>
              <a:cs typeface="Calibri" panose="020F0502020204030204" pitchFamily="34" charset="0"/>
            </a:rPr>
            <a:t>KYS’nin</a:t>
          </a:r>
          <a:r>
            <a:rPr lang="tr-TR" sz="1400" kern="1200" dirty="0">
              <a:latin typeface="Calibri" panose="020F0502020204030204" pitchFamily="34" charset="0"/>
              <a:cs typeface="Calibri" panose="020F0502020204030204" pitchFamily="34" charset="0"/>
            </a:rPr>
            <a:t> planlanan sonuçlardan sapmasına yol açabilecek faktörleri belirlemesini, olumsuz etkileri en aza indirecek önleyici kontrolleri uygulamasını ve fırsatlar ortaya çıktıkça bunlardan faydalanmasını sağlar</a:t>
          </a:r>
          <a:endParaRPr lang="tr-TR" sz="1400" kern="1200" dirty="0"/>
        </a:p>
      </dsp:txBody>
      <dsp:txXfrm>
        <a:off x="5910527" y="1300361"/>
        <a:ext cx="2160182" cy="2537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FCFE6-B90F-4DAA-870F-B0D3D2CE0CF5}">
      <dsp:nvSpPr>
        <dsp:cNvPr id="0" name=""/>
        <dsp:cNvSpPr/>
      </dsp:nvSpPr>
      <dsp:spPr>
        <a:xfrm>
          <a:off x="18125" y="0"/>
          <a:ext cx="1681737" cy="4698315"/>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tr-TR" sz="2600" kern="1200" dirty="0"/>
            <a:t>1987</a:t>
          </a:r>
        </a:p>
        <a:p>
          <a:pPr lvl="0" algn="ctr" defTabSz="1155700">
            <a:lnSpc>
              <a:spcPct val="90000"/>
            </a:lnSpc>
            <a:spcBef>
              <a:spcPct val="0"/>
            </a:spcBef>
            <a:spcAft>
              <a:spcPct val="35000"/>
            </a:spcAft>
          </a:pPr>
          <a:r>
            <a:rPr lang="tr-TR" sz="2600" kern="1200" dirty="0"/>
            <a:t> İlk Yayın</a:t>
          </a:r>
        </a:p>
      </dsp:txBody>
      <dsp:txXfrm>
        <a:off x="18125" y="1879326"/>
        <a:ext cx="1681737" cy="1879326"/>
      </dsp:txXfrm>
    </dsp:sp>
    <dsp:sp modelId="{EE603687-44BE-4A0A-9C84-FA658879C8F6}">
      <dsp:nvSpPr>
        <dsp:cNvPr id="0" name=""/>
        <dsp:cNvSpPr/>
      </dsp:nvSpPr>
      <dsp:spPr>
        <a:xfrm>
          <a:off x="153598" y="313158"/>
          <a:ext cx="1462407" cy="1564539"/>
        </a:xfrm>
        <a:prstGeom prst="flowChartConnector">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69AC64-5735-4168-ABA4-C3F0D82C75C7}">
      <dsp:nvSpPr>
        <dsp:cNvPr id="0" name=""/>
        <dsp:cNvSpPr/>
      </dsp:nvSpPr>
      <dsp:spPr>
        <a:xfrm>
          <a:off x="1704048" y="0"/>
          <a:ext cx="1555752" cy="4698315"/>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tr-TR" sz="2600" kern="1200" dirty="0"/>
            <a:t>1994 Küçük Revizyon</a:t>
          </a:r>
        </a:p>
      </dsp:txBody>
      <dsp:txXfrm>
        <a:off x="1704048" y="1879326"/>
        <a:ext cx="1555752" cy="1879326"/>
      </dsp:txXfrm>
    </dsp:sp>
    <dsp:sp modelId="{704A82AB-A9D9-48CD-A580-F74B26C7EB55}">
      <dsp:nvSpPr>
        <dsp:cNvPr id="0" name=""/>
        <dsp:cNvSpPr/>
      </dsp:nvSpPr>
      <dsp:spPr>
        <a:xfrm>
          <a:off x="1750721" y="274545"/>
          <a:ext cx="1462407" cy="1564539"/>
        </a:xfrm>
        <a:prstGeom prst="ellips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F8FDEC-DDE4-4CCC-A546-0414D7CADFAF}">
      <dsp:nvSpPr>
        <dsp:cNvPr id="0" name=""/>
        <dsp:cNvSpPr/>
      </dsp:nvSpPr>
      <dsp:spPr>
        <a:xfrm>
          <a:off x="3332563" y="0"/>
          <a:ext cx="1609659" cy="4698315"/>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tr-TR" sz="2600" kern="1200" dirty="0"/>
            <a:t>2000 Büyük Revizyon</a:t>
          </a:r>
        </a:p>
      </dsp:txBody>
      <dsp:txXfrm>
        <a:off x="3332563" y="1879326"/>
        <a:ext cx="1609659" cy="1879326"/>
      </dsp:txXfrm>
    </dsp:sp>
    <dsp:sp modelId="{274F2D7C-B15E-491B-912D-2B7FD55EC097}">
      <dsp:nvSpPr>
        <dsp:cNvPr id="0" name=""/>
        <dsp:cNvSpPr/>
      </dsp:nvSpPr>
      <dsp:spPr>
        <a:xfrm>
          <a:off x="3406189" y="281898"/>
          <a:ext cx="1462407" cy="1564539"/>
        </a:xfrm>
        <a:prstGeom prst="ellips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21FAA6-DD2F-4C13-9D0F-361A865C6233}">
      <dsp:nvSpPr>
        <dsp:cNvPr id="0" name=""/>
        <dsp:cNvSpPr/>
      </dsp:nvSpPr>
      <dsp:spPr>
        <a:xfrm>
          <a:off x="4988895" y="0"/>
          <a:ext cx="1555752" cy="4698315"/>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tr-TR" sz="2600" kern="1200" dirty="0"/>
            <a:t>2008 Küçük Revizyon</a:t>
          </a:r>
        </a:p>
      </dsp:txBody>
      <dsp:txXfrm>
        <a:off x="4988895" y="1879326"/>
        <a:ext cx="1555752" cy="1879326"/>
      </dsp:txXfrm>
    </dsp:sp>
    <dsp:sp modelId="{C4E1EDED-D69F-48E2-AA22-DAB79D412618}">
      <dsp:nvSpPr>
        <dsp:cNvPr id="0" name=""/>
        <dsp:cNvSpPr/>
      </dsp:nvSpPr>
      <dsp:spPr>
        <a:xfrm>
          <a:off x="5035568" y="281898"/>
          <a:ext cx="1462407" cy="1564539"/>
        </a:xfrm>
        <a:prstGeom prst="ellips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642075-AFE6-49F1-A1CC-68A4F5140C25}">
      <dsp:nvSpPr>
        <dsp:cNvPr id="0" name=""/>
        <dsp:cNvSpPr/>
      </dsp:nvSpPr>
      <dsp:spPr>
        <a:xfrm>
          <a:off x="6591321" y="0"/>
          <a:ext cx="1555752" cy="4698315"/>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tr-TR" sz="2600" kern="1200" dirty="0"/>
            <a:t>2015 Büyük Revizyon</a:t>
          </a:r>
        </a:p>
      </dsp:txBody>
      <dsp:txXfrm>
        <a:off x="6591321" y="1879326"/>
        <a:ext cx="1555752" cy="1879326"/>
      </dsp:txXfrm>
    </dsp:sp>
    <dsp:sp modelId="{1A1A0E82-31AA-4C85-B66F-B382405826EE}">
      <dsp:nvSpPr>
        <dsp:cNvPr id="0" name=""/>
        <dsp:cNvSpPr/>
      </dsp:nvSpPr>
      <dsp:spPr>
        <a:xfrm>
          <a:off x="6637993" y="281898"/>
          <a:ext cx="1462407" cy="1564539"/>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8CCE3-7CF6-46C9-B2E4-2C39C233DB58}">
      <dsp:nvSpPr>
        <dsp:cNvPr id="0" name=""/>
        <dsp:cNvSpPr/>
      </dsp:nvSpPr>
      <dsp:spPr>
        <a:xfrm>
          <a:off x="266876" y="3818344"/>
          <a:ext cx="7581912" cy="704747"/>
        </a:xfrm>
        <a:prstGeom prst="rightArrow">
          <a:avLst/>
        </a:prstGeom>
        <a:solidFill>
          <a:schemeClr val="tx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FC462-995D-4D96-90B6-17A689B97A3B}">
      <dsp:nvSpPr>
        <dsp:cNvPr id="0" name=""/>
        <dsp:cNvSpPr/>
      </dsp:nvSpPr>
      <dsp:spPr>
        <a:xfrm>
          <a:off x="2321705" y="2704346"/>
          <a:ext cx="1422980" cy="921768"/>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311150">
            <a:lnSpc>
              <a:spcPct val="90000"/>
            </a:lnSpc>
            <a:spcBef>
              <a:spcPct val="0"/>
            </a:spcBef>
            <a:spcAft>
              <a:spcPct val="15000"/>
            </a:spcAft>
            <a:buChar char="••"/>
          </a:pPr>
          <a:r>
            <a:rPr lang="tr-TR" sz="700" b="1" kern="1200" dirty="0"/>
            <a:t>PROSESLERİN GERÇEKLEŞTİRİLMESİ</a:t>
          </a:r>
        </a:p>
      </dsp:txBody>
      <dsp:txXfrm>
        <a:off x="2768847" y="2955036"/>
        <a:ext cx="955590" cy="650830"/>
      </dsp:txXfrm>
    </dsp:sp>
    <dsp:sp modelId="{18A949DB-BD3A-4391-B07D-05E9CCD93C86}">
      <dsp:nvSpPr>
        <dsp:cNvPr id="0" name=""/>
        <dsp:cNvSpPr/>
      </dsp:nvSpPr>
      <dsp:spPr>
        <a:xfrm>
          <a:off x="0" y="2704346"/>
          <a:ext cx="1422980" cy="921768"/>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311150">
            <a:lnSpc>
              <a:spcPct val="90000"/>
            </a:lnSpc>
            <a:spcBef>
              <a:spcPct val="0"/>
            </a:spcBef>
            <a:spcAft>
              <a:spcPct val="15000"/>
            </a:spcAft>
            <a:buChar char="••"/>
          </a:pPr>
          <a:r>
            <a:rPr lang="tr-TR" sz="700" b="1" kern="1200" dirty="0"/>
            <a:t>PERFORMANSI İZLE/ÖLÇ</a:t>
          </a:r>
        </a:p>
      </dsp:txBody>
      <dsp:txXfrm>
        <a:off x="20248" y="2955036"/>
        <a:ext cx="955590" cy="650830"/>
      </dsp:txXfrm>
    </dsp:sp>
    <dsp:sp modelId="{A7D127AD-7F67-4437-8058-22F49A21C310}">
      <dsp:nvSpPr>
        <dsp:cNvPr id="0" name=""/>
        <dsp:cNvSpPr/>
      </dsp:nvSpPr>
      <dsp:spPr>
        <a:xfrm>
          <a:off x="2321705" y="745587"/>
          <a:ext cx="1422980" cy="921768"/>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311150">
            <a:lnSpc>
              <a:spcPct val="90000"/>
            </a:lnSpc>
            <a:spcBef>
              <a:spcPct val="0"/>
            </a:spcBef>
            <a:spcAft>
              <a:spcPct val="15000"/>
            </a:spcAft>
            <a:buChar char="••"/>
          </a:pPr>
          <a:r>
            <a:rPr lang="tr-TR" sz="700" b="1" kern="1200" dirty="0"/>
            <a:t>RİSKLERE BAĞLI OLARAK PLANLAMA</a:t>
          </a:r>
        </a:p>
      </dsp:txBody>
      <dsp:txXfrm>
        <a:off x="2768847" y="765835"/>
        <a:ext cx="955590" cy="650830"/>
      </dsp:txXfrm>
    </dsp:sp>
    <dsp:sp modelId="{0C3FD573-5818-41DE-B4BC-831EF8A017B1}">
      <dsp:nvSpPr>
        <dsp:cNvPr id="0" name=""/>
        <dsp:cNvSpPr/>
      </dsp:nvSpPr>
      <dsp:spPr>
        <a:xfrm>
          <a:off x="0" y="745587"/>
          <a:ext cx="1422980" cy="921768"/>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311150">
            <a:lnSpc>
              <a:spcPct val="90000"/>
            </a:lnSpc>
            <a:spcBef>
              <a:spcPct val="0"/>
            </a:spcBef>
            <a:spcAft>
              <a:spcPct val="15000"/>
            </a:spcAft>
            <a:buChar char="••"/>
          </a:pPr>
          <a:r>
            <a:rPr lang="tr-TR" sz="700" b="1" kern="1200" dirty="0"/>
            <a:t>İYİLEŞTİRMELERİ GERÇEKLEŞTİR</a:t>
          </a:r>
        </a:p>
      </dsp:txBody>
      <dsp:txXfrm>
        <a:off x="20248" y="765835"/>
        <a:ext cx="955590" cy="650830"/>
      </dsp:txXfrm>
    </dsp:sp>
    <dsp:sp modelId="{F7B278FB-E8DD-428E-84C9-124E5542FFC5}">
      <dsp:nvSpPr>
        <dsp:cNvPr id="0" name=""/>
        <dsp:cNvSpPr/>
      </dsp:nvSpPr>
      <dsp:spPr>
        <a:xfrm>
          <a:off x="596269" y="909777"/>
          <a:ext cx="1247268" cy="124726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tr-TR" sz="3100" kern="1200" dirty="0"/>
            <a:t>O</a:t>
          </a:r>
          <a:endParaRPr lang="tr-TR" sz="3100" b="1" kern="1200" dirty="0"/>
        </a:p>
      </dsp:txBody>
      <dsp:txXfrm>
        <a:off x="961585" y="1275093"/>
        <a:ext cx="881952" cy="881952"/>
      </dsp:txXfrm>
    </dsp:sp>
    <dsp:sp modelId="{3AE94347-0105-4278-878A-E230C4B63236}">
      <dsp:nvSpPr>
        <dsp:cNvPr id="0" name=""/>
        <dsp:cNvSpPr/>
      </dsp:nvSpPr>
      <dsp:spPr>
        <a:xfrm rot="5400000">
          <a:off x="1901148" y="909777"/>
          <a:ext cx="1247268" cy="124726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tr-TR" sz="3100" b="1" kern="1200" dirty="0"/>
            <a:t>P</a:t>
          </a:r>
        </a:p>
      </dsp:txBody>
      <dsp:txXfrm rot="-5400000">
        <a:off x="1901148" y="1275093"/>
        <a:ext cx="881952" cy="881952"/>
      </dsp:txXfrm>
    </dsp:sp>
    <dsp:sp modelId="{D7DAAB27-8977-43E8-8D94-575DC3F55741}">
      <dsp:nvSpPr>
        <dsp:cNvPr id="0" name=""/>
        <dsp:cNvSpPr/>
      </dsp:nvSpPr>
      <dsp:spPr>
        <a:xfrm rot="10800000">
          <a:off x="1901148" y="2214656"/>
          <a:ext cx="1247268" cy="124726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tr-TR" sz="3100" b="1" kern="1200" dirty="0"/>
            <a:t>U</a:t>
          </a:r>
        </a:p>
      </dsp:txBody>
      <dsp:txXfrm rot="10800000">
        <a:off x="1901148" y="2214656"/>
        <a:ext cx="881952" cy="881952"/>
      </dsp:txXfrm>
    </dsp:sp>
    <dsp:sp modelId="{5E7159C0-9D57-4559-8DDA-34F4BE43F784}">
      <dsp:nvSpPr>
        <dsp:cNvPr id="0" name=""/>
        <dsp:cNvSpPr/>
      </dsp:nvSpPr>
      <dsp:spPr>
        <a:xfrm rot="16200000">
          <a:off x="596269" y="2214656"/>
          <a:ext cx="1247268" cy="124726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tr-TR" sz="3100" b="1" kern="1200" dirty="0"/>
            <a:t>K</a:t>
          </a:r>
        </a:p>
      </dsp:txBody>
      <dsp:txXfrm rot="5400000">
        <a:off x="961585" y="2214656"/>
        <a:ext cx="881952" cy="881952"/>
      </dsp:txXfrm>
    </dsp:sp>
    <dsp:sp modelId="{D03391EE-7622-4BA2-9403-45A90CD4ABBB}">
      <dsp:nvSpPr>
        <dsp:cNvPr id="0" name=""/>
        <dsp:cNvSpPr/>
      </dsp:nvSpPr>
      <dsp:spPr>
        <a:xfrm>
          <a:off x="1657023" y="1926604"/>
          <a:ext cx="430638" cy="37446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4D51BC-FB0C-4DCE-86B9-E4361F08B591}">
      <dsp:nvSpPr>
        <dsp:cNvPr id="0" name=""/>
        <dsp:cNvSpPr/>
      </dsp:nvSpPr>
      <dsp:spPr>
        <a:xfrm rot="10800000">
          <a:off x="1657023" y="2070630"/>
          <a:ext cx="430638" cy="37446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F8EE4-84F0-4F72-94CC-8A60850ECD3C}">
      <dsp:nvSpPr>
        <dsp:cNvPr id="0" name=""/>
        <dsp:cNvSpPr/>
      </dsp:nvSpPr>
      <dsp:spPr>
        <a:xfrm>
          <a:off x="155767" y="0"/>
          <a:ext cx="2251456" cy="225145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tr-TR" sz="1600" b="1" kern="1200" dirty="0"/>
            <a:t>VERİ</a:t>
          </a:r>
        </a:p>
      </dsp:txBody>
      <dsp:txXfrm>
        <a:off x="888054" y="112572"/>
        <a:ext cx="786883" cy="337718"/>
      </dsp:txXfrm>
    </dsp:sp>
    <dsp:sp modelId="{2A64F3D8-2575-41D2-968C-32645FED1FFB}">
      <dsp:nvSpPr>
        <dsp:cNvPr id="0" name=""/>
        <dsp:cNvSpPr/>
      </dsp:nvSpPr>
      <dsp:spPr>
        <a:xfrm>
          <a:off x="438730" y="356686"/>
          <a:ext cx="1620474" cy="1530033"/>
        </a:xfrm>
        <a:prstGeom prst="ellipse">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GB" sz="1600" b="1" kern="1200" dirty="0" err="1"/>
            <a:t>BİLGİ</a:t>
          </a:r>
          <a:endParaRPr lang="tr-TR" sz="1200" b="1" kern="1200" dirty="0"/>
        </a:p>
      </dsp:txBody>
      <dsp:txXfrm>
        <a:off x="871397" y="452313"/>
        <a:ext cx="755140" cy="286881"/>
      </dsp:txXfrm>
    </dsp:sp>
    <dsp:sp modelId="{6131210B-6FE1-4797-BCA8-36F72E6D38D7}">
      <dsp:nvSpPr>
        <dsp:cNvPr id="0" name=""/>
        <dsp:cNvSpPr/>
      </dsp:nvSpPr>
      <dsp:spPr>
        <a:xfrm>
          <a:off x="704380" y="673055"/>
          <a:ext cx="1125728" cy="967146"/>
        </a:xfrm>
        <a:prstGeom prst="ellips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tr-TR" sz="1200" b="1" kern="1200" dirty="0"/>
            <a:t>BİLGİ BİRİKİMİ</a:t>
          </a:r>
        </a:p>
      </dsp:txBody>
      <dsp:txXfrm>
        <a:off x="869239" y="914842"/>
        <a:ext cx="796009" cy="4835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AA2AC-DCB7-460B-8F9E-17FA70C720CC}">
      <dsp:nvSpPr>
        <dsp:cNvPr id="0" name=""/>
        <dsp:cNvSpPr/>
      </dsp:nvSpPr>
      <dsp:spPr>
        <a:xfrm>
          <a:off x="491533" y="1831"/>
          <a:ext cx="954360" cy="477180"/>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tr-TR" sz="1050" b="1" kern="1200" dirty="0">
              <a:latin typeface="+mn-lt"/>
            </a:rPr>
            <a:t>4.Kuruluşun Bağlamı</a:t>
          </a:r>
        </a:p>
      </dsp:txBody>
      <dsp:txXfrm>
        <a:off x="505509" y="15807"/>
        <a:ext cx="926408" cy="449228"/>
      </dsp:txXfrm>
    </dsp:sp>
    <dsp:sp modelId="{2D4543FA-3ED1-4605-ACB8-D5D4F8E30859}">
      <dsp:nvSpPr>
        <dsp:cNvPr id="0" name=""/>
        <dsp:cNvSpPr/>
      </dsp:nvSpPr>
      <dsp:spPr>
        <a:xfrm>
          <a:off x="586969" y="479011"/>
          <a:ext cx="95436" cy="357885"/>
        </a:xfrm>
        <a:custGeom>
          <a:avLst/>
          <a:gdLst/>
          <a:ahLst/>
          <a:cxnLst/>
          <a:rect l="0" t="0" r="0" b="0"/>
          <a:pathLst>
            <a:path>
              <a:moveTo>
                <a:pt x="0" y="0"/>
              </a:moveTo>
              <a:lnTo>
                <a:pt x="0" y="357885"/>
              </a:lnTo>
              <a:lnTo>
                <a:pt x="95436" y="357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D5C499-E99A-404C-9295-7CD60A61D945}">
      <dsp:nvSpPr>
        <dsp:cNvPr id="0" name=""/>
        <dsp:cNvSpPr/>
      </dsp:nvSpPr>
      <dsp:spPr>
        <a:xfrm>
          <a:off x="682405" y="59830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Kuruluş ve bağlamının anlaşılması </a:t>
          </a:r>
        </a:p>
      </dsp:txBody>
      <dsp:txXfrm>
        <a:off x="696381" y="612282"/>
        <a:ext cx="735536" cy="449228"/>
      </dsp:txXfrm>
    </dsp:sp>
    <dsp:sp modelId="{60932AF6-9DB5-49A8-B488-C35861BD18B8}">
      <dsp:nvSpPr>
        <dsp:cNvPr id="0" name=""/>
        <dsp:cNvSpPr/>
      </dsp:nvSpPr>
      <dsp:spPr>
        <a:xfrm>
          <a:off x="586969" y="479011"/>
          <a:ext cx="95436" cy="954360"/>
        </a:xfrm>
        <a:custGeom>
          <a:avLst/>
          <a:gdLst/>
          <a:ahLst/>
          <a:cxnLst/>
          <a:rect l="0" t="0" r="0" b="0"/>
          <a:pathLst>
            <a:path>
              <a:moveTo>
                <a:pt x="0" y="0"/>
              </a:moveTo>
              <a:lnTo>
                <a:pt x="0" y="954360"/>
              </a:lnTo>
              <a:lnTo>
                <a:pt x="95436" y="9543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2B11DF-8870-4BAE-8428-FD746C651B8D}">
      <dsp:nvSpPr>
        <dsp:cNvPr id="0" name=""/>
        <dsp:cNvSpPr/>
      </dsp:nvSpPr>
      <dsp:spPr>
        <a:xfrm>
          <a:off x="682405" y="1194781"/>
          <a:ext cx="937525"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İlgili tarafların ihtiyaçlarının ve beklentilerinin anlaşılması</a:t>
          </a:r>
        </a:p>
      </dsp:txBody>
      <dsp:txXfrm>
        <a:off x="696381" y="1208757"/>
        <a:ext cx="909573" cy="449228"/>
      </dsp:txXfrm>
    </dsp:sp>
    <dsp:sp modelId="{A3D53129-1B5A-46D8-9D99-88695CDF3D8F}">
      <dsp:nvSpPr>
        <dsp:cNvPr id="0" name=""/>
        <dsp:cNvSpPr/>
      </dsp:nvSpPr>
      <dsp:spPr>
        <a:xfrm>
          <a:off x="586969" y="479011"/>
          <a:ext cx="95436" cy="1550835"/>
        </a:xfrm>
        <a:custGeom>
          <a:avLst/>
          <a:gdLst/>
          <a:ahLst/>
          <a:cxnLst/>
          <a:rect l="0" t="0" r="0" b="0"/>
          <a:pathLst>
            <a:path>
              <a:moveTo>
                <a:pt x="0" y="0"/>
              </a:moveTo>
              <a:lnTo>
                <a:pt x="0" y="1550835"/>
              </a:lnTo>
              <a:lnTo>
                <a:pt x="95436" y="15508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56BB3F-24EC-4FBE-BEA1-2CA9698F432F}">
      <dsp:nvSpPr>
        <dsp:cNvPr id="0" name=""/>
        <dsp:cNvSpPr/>
      </dsp:nvSpPr>
      <dsp:spPr>
        <a:xfrm>
          <a:off x="682405" y="179125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err="1">
              <a:effectLst/>
              <a:latin typeface="+mn-lt"/>
            </a:rPr>
            <a:t>KYS’nin</a:t>
          </a:r>
          <a:r>
            <a:rPr lang="tr-TR" sz="900" b="0" kern="1200" dirty="0">
              <a:effectLst/>
              <a:latin typeface="+mn-lt"/>
            </a:rPr>
            <a:t> Kapsamının Belirlenmesi </a:t>
          </a:r>
        </a:p>
      </dsp:txBody>
      <dsp:txXfrm>
        <a:off x="696381" y="1805232"/>
        <a:ext cx="735536" cy="449228"/>
      </dsp:txXfrm>
    </dsp:sp>
    <dsp:sp modelId="{E9022AD9-6106-44C6-A4DB-55D51267443D}">
      <dsp:nvSpPr>
        <dsp:cNvPr id="0" name=""/>
        <dsp:cNvSpPr/>
      </dsp:nvSpPr>
      <dsp:spPr>
        <a:xfrm>
          <a:off x="586969" y="479011"/>
          <a:ext cx="95436" cy="2147310"/>
        </a:xfrm>
        <a:custGeom>
          <a:avLst/>
          <a:gdLst/>
          <a:ahLst/>
          <a:cxnLst/>
          <a:rect l="0" t="0" r="0" b="0"/>
          <a:pathLst>
            <a:path>
              <a:moveTo>
                <a:pt x="0" y="0"/>
              </a:moveTo>
              <a:lnTo>
                <a:pt x="0" y="2147310"/>
              </a:lnTo>
              <a:lnTo>
                <a:pt x="95436" y="21473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2A1207-C6D1-4353-AF10-2966559CCE6F}">
      <dsp:nvSpPr>
        <dsp:cNvPr id="0" name=""/>
        <dsp:cNvSpPr/>
      </dsp:nvSpPr>
      <dsp:spPr>
        <a:xfrm>
          <a:off x="682405" y="2387732"/>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Kalite Yönetim Sistemi ve Prosesleri </a:t>
          </a:r>
        </a:p>
      </dsp:txBody>
      <dsp:txXfrm>
        <a:off x="696381" y="2401708"/>
        <a:ext cx="735536" cy="449228"/>
      </dsp:txXfrm>
    </dsp:sp>
    <dsp:sp modelId="{7DA4A57C-C773-47E6-A952-B5D8F1097FE6}">
      <dsp:nvSpPr>
        <dsp:cNvPr id="0" name=""/>
        <dsp:cNvSpPr/>
      </dsp:nvSpPr>
      <dsp:spPr>
        <a:xfrm>
          <a:off x="1684483" y="1831"/>
          <a:ext cx="954360" cy="477180"/>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tr-TR" sz="1050" b="1" kern="1200" dirty="0">
              <a:latin typeface="+mn-lt"/>
            </a:rPr>
            <a:t>5.Liderlik</a:t>
          </a:r>
        </a:p>
      </dsp:txBody>
      <dsp:txXfrm>
        <a:off x="1698459" y="15807"/>
        <a:ext cx="926408" cy="449228"/>
      </dsp:txXfrm>
    </dsp:sp>
    <dsp:sp modelId="{68D48815-0C98-4339-8851-472E0C3010B7}">
      <dsp:nvSpPr>
        <dsp:cNvPr id="0" name=""/>
        <dsp:cNvSpPr/>
      </dsp:nvSpPr>
      <dsp:spPr>
        <a:xfrm>
          <a:off x="1779919" y="479011"/>
          <a:ext cx="95436" cy="357885"/>
        </a:xfrm>
        <a:custGeom>
          <a:avLst/>
          <a:gdLst/>
          <a:ahLst/>
          <a:cxnLst/>
          <a:rect l="0" t="0" r="0" b="0"/>
          <a:pathLst>
            <a:path>
              <a:moveTo>
                <a:pt x="0" y="0"/>
              </a:moveTo>
              <a:lnTo>
                <a:pt x="0" y="357885"/>
              </a:lnTo>
              <a:lnTo>
                <a:pt x="95436" y="357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DD8F6-6DF2-48D2-A1B7-044CF8C09C19}">
      <dsp:nvSpPr>
        <dsp:cNvPr id="0" name=""/>
        <dsp:cNvSpPr/>
      </dsp:nvSpPr>
      <dsp:spPr>
        <a:xfrm>
          <a:off x="1875355" y="59830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Liderlik ve Taahhüt</a:t>
          </a:r>
        </a:p>
      </dsp:txBody>
      <dsp:txXfrm>
        <a:off x="1889331" y="612282"/>
        <a:ext cx="735536" cy="449228"/>
      </dsp:txXfrm>
    </dsp:sp>
    <dsp:sp modelId="{3605C079-7910-4BAC-B2EA-D109EA232786}">
      <dsp:nvSpPr>
        <dsp:cNvPr id="0" name=""/>
        <dsp:cNvSpPr/>
      </dsp:nvSpPr>
      <dsp:spPr>
        <a:xfrm>
          <a:off x="1779919" y="479011"/>
          <a:ext cx="95436" cy="954360"/>
        </a:xfrm>
        <a:custGeom>
          <a:avLst/>
          <a:gdLst/>
          <a:ahLst/>
          <a:cxnLst/>
          <a:rect l="0" t="0" r="0" b="0"/>
          <a:pathLst>
            <a:path>
              <a:moveTo>
                <a:pt x="0" y="0"/>
              </a:moveTo>
              <a:lnTo>
                <a:pt x="0" y="954360"/>
              </a:lnTo>
              <a:lnTo>
                <a:pt x="95436" y="9543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F51BDA-18DE-4C92-8C61-CDF3FACC79C2}">
      <dsp:nvSpPr>
        <dsp:cNvPr id="0" name=""/>
        <dsp:cNvSpPr/>
      </dsp:nvSpPr>
      <dsp:spPr>
        <a:xfrm>
          <a:off x="1875355" y="1194781"/>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Kalite Politikası </a:t>
          </a:r>
        </a:p>
      </dsp:txBody>
      <dsp:txXfrm>
        <a:off x="1889331" y="1208757"/>
        <a:ext cx="735536" cy="449228"/>
      </dsp:txXfrm>
    </dsp:sp>
    <dsp:sp modelId="{A8A968F5-BF09-4D2F-8542-5AB133EBC02B}">
      <dsp:nvSpPr>
        <dsp:cNvPr id="0" name=""/>
        <dsp:cNvSpPr/>
      </dsp:nvSpPr>
      <dsp:spPr>
        <a:xfrm>
          <a:off x="1779919" y="479011"/>
          <a:ext cx="95436" cy="1550835"/>
        </a:xfrm>
        <a:custGeom>
          <a:avLst/>
          <a:gdLst/>
          <a:ahLst/>
          <a:cxnLst/>
          <a:rect l="0" t="0" r="0" b="0"/>
          <a:pathLst>
            <a:path>
              <a:moveTo>
                <a:pt x="0" y="0"/>
              </a:moveTo>
              <a:lnTo>
                <a:pt x="0" y="1550835"/>
              </a:lnTo>
              <a:lnTo>
                <a:pt x="95436" y="15508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8569B5-1D41-4CFC-BE27-376AB973EB5E}">
      <dsp:nvSpPr>
        <dsp:cNvPr id="0" name=""/>
        <dsp:cNvSpPr/>
      </dsp:nvSpPr>
      <dsp:spPr>
        <a:xfrm>
          <a:off x="1875355" y="179125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Kurumsal Görev, Yetki ve Sorumluluklar </a:t>
          </a:r>
        </a:p>
      </dsp:txBody>
      <dsp:txXfrm>
        <a:off x="1889331" y="1805232"/>
        <a:ext cx="735536" cy="449228"/>
      </dsp:txXfrm>
    </dsp:sp>
    <dsp:sp modelId="{BB6436E2-B9B9-4DC0-A7E9-EAD6BF956E8A}">
      <dsp:nvSpPr>
        <dsp:cNvPr id="0" name=""/>
        <dsp:cNvSpPr/>
      </dsp:nvSpPr>
      <dsp:spPr>
        <a:xfrm>
          <a:off x="2877433" y="1831"/>
          <a:ext cx="954360" cy="477180"/>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tr-TR" sz="1050" b="1" kern="1200" dirty="0">
              <a:latin typeface="+mn-lt"/>
            </a:rPr>
            <a:t>6.KYS İçin Planlama</a:t>
          </a:r>
        </a:p>
      </dsp:txBody>
      <dsp:txXfrm>
        <a:off x="2891409" y="15807"/>
        <a:ext cx="926408" cy="449228"/>
      </dsp:txXfrm>
    </dsp:sp>
    <dsp:sp modelId="{544E0865-7F8B-4D78-93C6-872C8FAF57F2}">
      <dsp:nvSpPr>
        <dsp:cNvPr id="0" name=""/>
        <dsp:cNvSpPr/>
      </dsp:nvSpPr>
      <dsp:spPr>
        <a:xfrm>
          <a:off x="2972869" y="479011"/>
          <a:ext cx="95436" cy="357885"/>
        </a:xfrm>
        <a:custGeom>
          <a:avLst/>
          <a:gdLst/>
          <a:ahLst/>
          <a:cxnLst/>
          <a:rect l="0" t="0" r="0" b="0"/>
          <a:pathLst>
            <a:path>
              <a:moveTo>
                <a:pt x="0" y="0"/>
              </a:moveTo>
              <a:lnTo>
                <a:pt x="0" y="357885"/>
              </a:lnTo>
              <a:lnTo>
                <a:pt x="95436" y="357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144DE1-8C29-4730-84E1-A830CD5C20B7}">
      <dsp:nvSpPr>
        <dsp:cNvPr id="0" name=""/>
        <dsp:cNvSpPr/>
      </dsp:nvSpPr>
      <dsp:spPr>
        <a:xfrm>
          <a:off x="3068306" y="59830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tr-TR" sz="800" b="0" kern="1200" dirty="0">
              <a:effectLst/>
              <a:latin typeface="+mn-lt"/>
            </a:rPr>
            <a:t>Risk ve Fırsatları Belirleme Faaliyetleri </a:t>
          </a:r>
        </a:p>
      </dsp:txBody>
      <dsp:txXfrm>
        <a:off x="3082282" y="612282"/>
        <a:ext cx="735536" cy="449228"/>
      </dsp:txXfrm>
    </dsp:sp>
    <dsp:sp modelId="{77ABCA48-2F41-4052-BC50-039C46E1483A}">
      <dsp:nvSpPr>
        <dsp:cNvPr id="0" name=""/>
        <dsp:cNvSpPr/>
      </dsp:nvSpPr>
      <dsp:spPr>
        <a:xfrm>
          <a:off x="2972869" y="479011"/>
          <a:ext cx="95436" cy="954360"/>
        </a:xfrm>
        <a:custGeom>
          <a:avLst/>
          <a:gdLst/>
          <a:ahLst/>
          <a:cxnLst/>
          <a:rect l="0" t="0" r="0" b="0"/>
          <a:pathLst>
            <a:path>
              <a:moveTo>
                <a:pt x="0" y="0"/>
              </a:moveTo>
              <a:lnTo>
                <a:pt x="0" y="954360"/>
              </a:lnTo>
              <a:lnTo>
                <a:pt x="95436" y="9543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61B089-3E47-4739-88AE-9A73C40BDAD1}">
      <dsp:nvSpPr>
        <dsp:cNvPr id="0" name=""/>
        <dsp:cNvSpPr/>
      </dsp:nvSpPr>
      <dsp:spPr>
        <a:xfrm>
          <a:off x="3068306" y="1194781"/>
          <a:ext cx="884310"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a:effectLst/>
              <a:latin typeface="+mn-lt"/>
            </a:rPr>
            <a:t>Kalite Hedefleri </a:t>
          </a:r>
          <a:r>
            <a:rPr lang="tr-TR" sz="900" b="0" kern="1200" dirty="0">
              <a:effectLst/>
              <a:latin typeface="+mn-lt"/>
            </a:rPr>
            <a:t>ve Bunlara Erişmek İçin Planlama</a:t>
          </a:r>
        </a:p>
      </dsp:txBody>
      <dsp:txXfrm>
        <a:off x="3082282" y="1208757"/>
        <a:ext cx="856358" cy="449228"/>
      </dsp:txXfrm>
    </dsp:sp>
    <dsp:sp modelId="{E16AD086-7800-4522-8A47-17652414F6EE}">
      <dsp:nvSpPr>
        <dsp:cNvPr id="0" name=""/>
        <dsp:cNvSpPr/>
      </dsp:nvSpPr>
      <dsp:spPr>
        <a:xfrm>
          <a:off x="2972869" y="479011"/>
          <a:ext cx="95436" cy="1550835"/>
        </a:xfrm>
        <a:custGeom>
          <a:avLst/>
          <a:gdLst/>
          <a:ahLst/>
          <a:cxnLst/>
          <a:rect l="0" t="0" r="0" b="0"/>
          <a:pathLst>
            <a:path>
              <a:moveTo>
                <a:pt x="0" y="0"/>
              </a:moveTo>
              <a:lnTo>
                <a:pt x="0" y="1550835"/>
              </a:lnTo>
              <a:lnTo>
                <a:pt x="95436" y="15508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43A32C-7500-43E9-B938-0326FB93A019}">
      <dsp:nvSpPr>
        <dsp:cNvPr id="0" name=""/>
        <dsp:cNvSpPr/>
      </dsp:nvSpPr>
      <dsp:spPr>
        <a:xfrm>
          <a:off x="3068306" y="179125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Değişikliklerin Planlanması </a:t>
          </a:r>
        </a:p>
      </dsp:txBody>
      <dsp:txXfrm>
        <a:off x="3082282" y="1805232"/>
        <a:ext cx="735536" cy="449228"/>
      </dsp:txXfrm>
    </dsp:sp>
    <dsp:sp modelId="{262D9CCC-F4AE-4CA2-A87D-0B6526BFA242}">
      <dsp:nvSpPr>
        <dsp:cNvPr id="0" name=""/>
        <dsp:cNvSpPr/>
      </dsp:nvSpPr>
      <dsp:spPr>
        <a:xfrm>
          <a:off x="4075757" y="0"/>
          <a:ext cx="954360" cy="477180"/>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tr-TR" sz="1050" b="1" kern="1200" dirty="0">
              <a:latin typeface="+mn-lt"/>
            </a:rPr>
            <a:t>7.Destek</a:t>
          </a:r>
        </a:p>
      </dsp:txBody>
      <dsp:txXfrm>
        <a:off x="4089733" y="13976"/>
        <a:ext cx="926408" cy="449228"/>
      </dsp:txXfrm>
    </dsp:sp>
    <dsp:sp modelId="{61E53117-7A6A-47CA-836F-FB5678266321}">
      <dsp:nvSpPr>
        <dsp:cNvPr id="0" name=""/>
        <dsp:cNvSpPr/>
      </dsp:nvSpPr>
      <dsp:spPr>
        <a:xfrm>
          <a:off x="4125473" y="477180"/>
          <a:ext cx="91440" cy="359716"/>
        </a:xfrm>
        <a:custGeom>
          <a:avLst/>
          <a:gdLst/>
          <a:ahLst/>
          <a:cxnLst/>
          <a:rect l="0" t="0" r="0" b="0"/>
          <a:pathLst>
            <a:path>
              <a:moveTo>
                <a:pt x="45720" y="0"/>
              </a:moveTo>
              <a:lnTo>
                <a:pt x="45720" y="359716"/>
              </a:lnTo>
              <a:lnTo>
                <a:pt x="135782" y="359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E83C5-7EF6-49C7-8029-013DD7F6960F}">
      <dsp:nvSpPr>
        <dsp:cNvPr id="0" name=""/>
        <dsp:cNvSpPr/>
      </dsp:nvSpPr>
      <dsp:spPr>
        <a:xfrm>
          <a:off x="4261256" y="59830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Kaynaklar</a:t>
          </a:r>
        </a:p>
      </dsp:txBody>
      <dsp:txXfrm>
        <a:off x="4275232" y="612282"/>
        <a:ext cx="735536" cy="449228"/>
      </dsp:txXfrm>
    </dsp:sp>
    <dsp:sp modelId="{C50FF215-018A-4112-9E62-1D71B487BC94}">
      <dsp:nvSpPr>
        <dsp:cNvPr id="0" name=""/>
        <dsp:cNvSpPr/>
      </dsp:nvSpPr>
      <dsp:spPr>
        <a:xfrm>
          <a:off x="4125473" y="477180"/>
          <a:ext cx="91440" cy="956191"/>
        </a:xfrm>
        <a:custGeom>
          <a:avLst/>
          <a:gdLst/>
          <a:ahLst/>
          <a:cxnLst/>
          <a:rect l="0" t="0" r="0" b="0"/>
          <a:pathLst>
            <a:path>
              <a:moveTo>
                <a:pt x="45720" y="0"/>
              </a:moveTo>
              <a:lnTo>
                <a:pt x="45720" y="956191"/>
              </a:lnTo>
              <a:lnTo>
                <a:pt x="135782" y="9561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2A0083-AE20-43FF-9CF1-43FBAA2D4D3D}">
      <dsp:nvSpPr>
        <dsp:cNvPr id="0" name=""/>
        <dsp:cNvSpPr/>
      </dsp:nvSpPr>
      <dsp:spPr>
        <a:xfrm>
          <a:off x="4261256" y="1194781"/>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a:effectLst/>
              <a:latin typeface="+mn-lt"/>
            </a:rPr>
            <a:t>Yetkinlik </a:t>
          </a:r>
          <a:endParaRPr lang="tr-TR" sz="900" b="0" kern="1200" dirty="0">
            <a:effectLst/>
            <a:latin typeface="+mn-lt"/>
          </a:endParaRPr>
        </a:p>
      </dsp:txBody>
      <dsp:txXfrm>
        <a:off x="4275232" y="1208757"/>
        <a:ext cx="735536" cy="449228"/>
      </dsp:txXfrm>
    </dsp:sp>
    <dsp:sp modelId="{7EADAF6A-A683-429A-ADD3-6594D3999A09}">
      <dsp:nvSpPr>
        <dsp:cNvPr id="0" name=""/>
        <dsp:cNvSpPr/>
      </dsp:nvSpPr>
      <dsp:spPr>
        <a:xfrm>
          <a:off x="4125473" y="477180"/>
          <a:ext cx="91440" cy="1552666"/>
        </a:xfrm>
        <a:custGeom>
          <a:avLst/>
          <a:gdLst/>
          <a:ahLst/>
          <a:cxnLst/>
          <a:rect l="0" t="0" r="0" b="0"/>
          <a:pathLst>
            <a:path>
              <a:moveTo>
                <a:pt x="45720" y="0"/>
              </a:moveTo>
              <a:lnTo>
                <a:pt x="45720" y="1552666"/>
              </a:lnTo>
              <a:lnTo>
                <a:pt x="135782" y="15526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821F68-4097-4A8A-8EEE-F1E3C6FD2FD0}">
      <dsp:nvSpPr>
        <dsp:cNvPr id="0" name=""/>
        <dsp:cNvSpPr/>
      </dsp:nvSpPr>
      <dsp:spPr>
        <a:xfrm>
          <a:off x="4261256" y="179125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err="1">
              <a:effectLst/>
              <a:latin typeface="+mn-lt"/>
            </a:rPr>
            <a:t>Farkındalık</a:t>
          </a:r>
          <a:r>
            <a:rPr lang="tr-TR" sz="900" b="0" kern="1200" dirty="0">
              <a:effectLst/>
              <a:latin typeface="+mn-lt"/>
            </a:rPr>
            <a:t> </a:t>
          </a:r>
        </a:p>
      </dsp:txBody>
      <dsp:txXfrm>
        <a:off x="4275232" y="1805232"/>
        <a:ext cx="735536" cy="449228"/>
      </dsp:txXfrm>
    </dsp:sp>
    <dsp:sp modelId="{3F191989-4949-4611-A966-756B6996DDAA}">
      <dsp:nvSpPr>
        <dsp:cNvPr id="0" name=""/>
        <dsp:cNvSpPr/>
      </dsp:nvSpPr>
      <dsp:spPr>
        <a:xfrm>
          <a:off x="4171193" y="477180"/>
          <a:ext cx="122663" cy="2095277"/>
        </a:xfrm>
        <a:custGeom>
          <a:avLst/>
          <a:gdLst/>
          <a:ahLst/>
          <a:cxnLst/>
          <a:rect l="0" t="0" r="0" b="0"/>
          <a:pathLst>
            <a:path>
              <a:moveTo>
                <a:pt x="0" y="0"/>
              </a:moveTo>
              <a:lnTo>
                <a:pt x="0" y="2095277"/>
              </a:lnTo>
              <a:lnTo>
                <a:pt x="122663" y="20952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AE23A-DF00-468D-9D2B-75625D463E3C}">
      <dsp:nvSpPr>
        <dsp:cNvPr id="0" name=""/>
        <dsp:cNvSpPr/>
      </dsp:nvSpPr>
      <dsp:spPr>
        <a:xfrm>
          <a:off x="4293857" y="2333867"/>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İletişim</a:t>
          </a:r>
        </a:p>
      </dsp:txBody>
      <dsp:txXfrm>
        <a:off x="4307833" y="2347843"/>
        <a:ext cx="735536" cy="449228"/>
      </dsp:txXfrm>
    </dsp:sp>
    <dsp:sp modelId="{80961669-BFB3-4506-AFEE-C692329D272F}">
      <dsp:nvSpPr>
        <dsp:cNvPr id="0" name=""/>
        <dsp:cNvSpPr/>
      </dsp:nvSpPr>
      <dsp:spPr>
        <a:xfrm>
          <a:off x="4125473" y="477180"/>
          <a:ext cx="91440" cy="2713612"/>
        </a:xfrm>
        <a:custGeom>
          <a:avLst/>
          <a:gdLst/>
          <a:ahLst/>
          <a:cxnLst/>
          <a:rect l="0" t="0" r="0" b="0"/>
          <a:pathLst>
            <a:path>
              <a:moveTo>
                <a:pt x="45720" y="0"/>
              </a:moveTo>
              <a:lnTo>
                <a:pt x="45720" y="2713612"/>
              </a:lnTo>
              <a:lnTo>
                <a:pt x="135782" y="27136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F23876-97F9-4D86-956A-82B6DCC8F79D}">
      <dsp:nvSpPr>
        <dsp:cNvPr id="0" name=""/>
        <dsp:cNvSpPr/>
      </dsp:nvSpPr>
      <dsp:spPr>
        <a:xfrm>
          <a:off x="4261256" y="2984207"/>
          <a:ext cx="846227" cy="413171"/>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err="1">
              <a:effectLst/>
              <a:latin typeface="+mn-lt"/>
            </a:rPr>
            <a:t>Dokümante</a:t>
          </a:r>
          <a:r>
            <a:rPr lang="tr-TR" sz="900" b="0" kern="1200" dirty="0">
              <a:effectLst/>
              <a:latin typeface="+mn-lt"/>
            </a:rPr>
            <a:t> Edilmiş Bilgi</a:t>
          </a:r>
        </a:p>
      </dsp:txBody>
      <dsp:txXfrm>
        <a:off x="4273357" y="2996308"/>
        <a:ext cx="822025" cy="388969"/>
      </dsp:txXfrm>
    </dsp:sp>
    <dsp:sp modelId="{6840172B-0C30-477D-8C72-17A2967B4B10}">
      <dsp:nvSpPr>
        <dsp:cNvPr id="0" name=""/>
        <dsp:cNvSpPr/>
      </dsp:nvSpPr>
      <dsp:spPr>
        <a:xfrm>
          <a:off x="5218346" y="0"/>
          <a:ext cx="954360" cy="477180"/>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tr-TR" sz="1050" b="1" kern="1200" dirty="0">
              <a:latin typeface="+mn-lt"/>
            </a:rPr>
            <a:t>8.Operasyon</a:t>
          </a:r>
        </a:p>
      </dsp:txBody>
      <dsp:txXfrm>
        <a:off x="5232322" y="13976"/>
        <a:ext cx="926408" cy="449228"/>
      </dsp:txXfrm>
    </dsp:sp>
    <dsp:sp modelId="{6D2602E6-179C-4FE5-BF45-637C2EAFF2DF}">
      <dsp:nvSpPr>
        <dsp:cNvPr id="0" name=""/>
        <dsp:cNvSpPr/>
      </dsp:nvSpPr>
      <dsp:spPr>
        <a:xfrm>
          <a:off x="5313782" y="477180"/>
          <a:ext cx="140424" cy="359716"/>
        </a:xfrm>
        <a:custGeom>
          <a:avLst/>
          <a:gdLst/>
          <a:ahLst/>
          <a:cxnLst/>
          <a:rect l="0" t="0" r="0" b="0"/>
          <a:pathLst>
            <a:path>
              <a:moveTo>
                <a:pt x="0" y="0"/>
              </a:moveTo>
              <a:lnTo>
                <a:pt x="0" y="359716"/>
              </a:lnTo>
              <a:lnTo>
                <a:pt x="140424" y="359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373E5-2D60-4FC7-A2DA-E24FD44A9C06}">
      <dsp:nvSpPr>
        <dsp:cNvPr id="0" name=""/>
        <dsp:cNvSpPr/>
      </dsp:nvSpPr>
      <dsp:spPr>
        <a:xfrm>
          <a:off x="5454206" y="59830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baseline="0" dirty="0" err="1">
              <a:effectLst/>
              <a:latin typeface="+mn-lt"/>
            </a:rPr>
            <a:t>Operasyonel</a:t>
          </a:r>
          <a:r>
            <a:rPr lang="tr-TR" sz="900" b="0" kern="1200" baseline="0" dirty="0">
              <a:effectLst/>
              <a:latin typeface="+mn-lt"/>
            </a:rPr>
            <a:t> </a:t>
          </a:r>
          <a:r>
            <a:rPr lang="tr-TR" sz="900" b="0" kern="1200" dirty="0">
              <a:effectLst/>
              <a:latin typeface="+mn-lt"/>
            </a:rPr>
            <a:t>planlama ve kontrol</a:t>
          </a:r>
        </a:p>
      </dsp:txBody>
      <dsp:txXfrm>
        <a:off x="5468182" y="612282"/>
        <a:ext cx="735536" cy="449228"/>
      </dsp:txXfrm>
    </dsp:sp>
    <dsp:sp modelId="{6692F961-724B-4ADA-9B7C-8E65059F0CDD}">
      <dsp:nvSpPr>
        <dsp:cNvPr id="0" name=""/>
        <dsp:cNvSpPr/>
      </dsp:nvSpPr>
      <dsp:spPr>
        <a:xfrm>
          <a:off x="5313782" y="477180"/>
          <a:ext cx="133965" cy="952550"/>
        </a:xfrm>
        <a:custGeom>
          <a:avLst/>
          <a:gdLst/>
          <a:ahLst/>
          <a:cxnLst/>
          <a:rect l="0" t="0" r="0" b="0"/>
          <a:pathLst>
            <a:path>
              <a:moveTo>
                <a:pt x="0" y="0"/>
              </a:moveTo>
              <a:lnTo>
                <a:pt x="0" y="952550"/>
              </a:lnTo>
              <a:lnTo>
                <a:pt x="133965" y="952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D01197-0C7C-44A3-8B2E-6B6820CB60C4}">
      <dsp:nvSpPr>
        <dsp:cNvPr id="0" name=""/>
        <dsp:cNvSpPr/>
      </dsp:nvSpPr>
      <dsp:spPr>
        <a:xfrm>
          <a:off x="5447747" y="1191140"/>
          <a:ext cx="975096"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Ürün ve Hizmetler için şartlar </a:t>
          </a:r>
        </a:p>
      </dsp:txBody>
      <dsp:txXfrm>
        <a:off x="5461723" y="1205116"/>
        <a:ext cx="947144" cy="449228"/>
      </dsp:txXfrm>
    </dsp:sp>
    <dsp:sp modelId="{10E5E8CC-C197-4EBB-B549-B9DEE6D80418}">
      <dsp:nvSpPr>
        <dsp:cNvPr id="0" name=""/>
        <dsp:cNvSpPr/>
      </dsp:nvSpPr>
      <dsp:spPr>
        <a:xfrm>
          <a:off x="5313782" y="477180"/>
          <a:ext cx="140424" cy="1552666"/>
        </a:xfrm>
        <a:custGeom>
          <a:avLst/>
          <a:gdLst/>
          <a:ahLst/>
          <a:cxnLst/>
          <a:rect l="0" t="0" r="0" b="0"/>
          <a:pathLst>
            <a:path>
              <a:moveTo>
                <a:pt x="0" y="0"/>
              </a:moveTo>
              <a:lnTo>
                <a:pt x="0" y="1552666"/>
              </a:lnTo>
              <a:lnTo>
                <a:pt x="140424" y="15526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1F2E3-AE30-4309-A867-F26F3EC819AA}">
      <dsp:nvSpPr>
        <dsp:cNvPr id="0" name=""/>
        <dsp:cNvSpPr/>
      </dsp:nvSpPr>
      <dsp:spPr>
        <a:xfrm>
          <a:off x="5454206" y="1791256"/>
          <a:ext cx="1003231"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Ürün ve Hizmetin Tasarımı ve Geliştirilmesi</a:t>
          </a:r>
        </a:p>
      </dsp:txBody>
      <dsp:txXfrm>
        <a:off x="5468182" y="1805232"/>
        <a:ext cx="975279" cy="449228"/>
      </dsp:txXfrm>
    </dsp:sp>
    <dsp:sp modelId="{17093F16-B2DE-4A85-B7EF-A555124D159A}">
      <dsp:nvSpPr>
        <dsp:cNvPr id="0" name=""/>
        <dsp:cNvSpPr/>
      </dsp:nvSpPr>
      <dsp:spPr>
        <a:xfrm>
          <a:off x="5313782" y="477180"/>
          <a:ext cx="140424" cy="2149141"/>
        </a:xfrm>
        <a:custGeom>
          <a:avLst/>
          <a:gdLst/>
          <a:ahLst/>
          <a:cxnLst/>
          <a:rect l="0" t="0" r="0" b="0"/>
          <a:pathLst>
            <a:path>
              <a:moveTo>
                <a:pt x="0" y="0"/>
              </a:moveTo>
              <a:lnTo>
                <a:pt x="0" y="2149141"/>
              </a:lnTo>
              <a:lnTo>
                <a:pt x="140424" y="21491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A83FB0-B1A1-4764-99D4-EB2C43F58063}">
      <dsp:nvSpPr>
        <dsp:cNvPr id="0" name=""/>
        <dsp:cNvSpPr/>
      </dsp:nvSpPr>
      <dsp:spPr>
        <a:xfrm>
          <a:off x="5454206" y="2387732"/>
          <a:ext cx="1173886"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Dışarıdan Tedarik Edilen Proses, Ürün ve Hizmetlerin Kontrolü </a:t>
          </a:r>
        </a:p>
      </dsp:txBody>
      <dsp:txXfrm>
        <a:off x="5468182" y="2401708"/>
        <a:ext cx="1145934" cy="449228"/>
      </dsp:txXfrm>
    </dsp:sp>
    <dsp:sp modelId="{FECBD598-E686-4A2C-9278-C3E7DC361123}">
      <dsp:nvSpPr>
        <dsp:cNvPr id="0" name=""/>
        <dsp:cNvSpPr/>
      </dsp:nvSpPr>
      <dsp:spPr>
        <a:xfrm>
          <a:off x="5313782" y="477180"/>
          <a:ext cx="140424" cy="2745617"/>
        </a:xfrm>
        <a:custGeom>
          <a:avLst/>
          <a:gdLst/>
          <a:ahLst/>
          <a:cxnLst/>
          <a:rect l="0" t="0" r="0" b="0"/>
          <a:pathLst>
            <a:path>
              <a:moveTo>
                <a:pt x="0" y="0"/>
              </a:moveTo>
              <a:lnTo>
                <a:pt x="0" y="2745617"/>
              </a:lnTo>
              <a:lnTo>
                <a:pt x="140424" y="27456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102076-9535-4A7E-BF0E-D58403F4298B}">
      <dsp:nvSpPr>
        <dsp:cNvPr id="0" name=""/>
        <dsp:cNvSpPr/>
      </dsp:nvSpPr>
      <dsp:spPr>
        <a:xfrm>
          <a:off x="5454206" y="2984207"/>
          <a:ext cx="790943"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Üretim  ve Hizmetin Sunumu</a:t>
          </a:r>
        </a:p>
      </dsp:txBody>
      <dsp:txXfrm>
        <a:off x="5468182" y="2998183"/>
        <a:ext cx="762991" cy="449228"/>
      </dsp:txXfrm>
    </dsp:sp>
    <dsp:sp modelId="{A0B4E394-1B23-4371-940D-73AD8F56CDE6}">
      <dsp:nvSpPr>
        <dsp:cNvPr id="0" name=""/>
        <dsp:cNvSpPr/>
      </dsp:nvSpPr>
      <dsp:spPr>
        <a:xfrm>
          <a:off x="5313782" y="477180"/>
          <a:ext cx="140424" cy="3342092"/>
        </a:xfrm>
        <a:custGeom>
          <a:avLst/>
          <a:gdLst/>
          <a:ahLst/>
          <a:cxnLst/>
          <a:rect l="0" t="0" r="0" b="0"/>
          <a:pathLst>
            <a:path>
              <a:moveTo>
                <a:pt x="0" y="0"/>
              </a:moveTo>
              <a:lnTo>
                <a:pt x="0" y="3342092"/>
              </a:lnTo>
              <a:lnTo>
                <a:pt x="140424" y="3342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C1EC2B-6FE1-420B-AE46-77BF2E3772F9}">
      <dsp:nvSpPr>
        <dsp:cNvPr id="0" name=""/>
        <dsp:cNvSpPr/>
      </dsp:nvSpPr>
      <dsp:spPr>
        <a:xfrm>
          <a:off x="5454206" y="3580682"/>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tr-TR" sz="800" b="0" kern="1200" dirty="0">
              <a:effectLst/>
              <a:latin typeface="+mn-lt"/>
            </a:rPr>
            <a:t>Ürün ve Hizmet Sunumu </a:t>
          </a:r>
        </a:p>
      </dsp:txBody>
      <dsp:txXfrm>
        <a:off x="5468182" y="3594658"/>
        <a:ext cx="735536" cy="449228"/>
      </dsp:txXfrm>
    </dsp:sp>
    <dsp:sp modelId="{FB0F8988-C3A0-48AB-9965-C91086996C58}">
      <dsp:nvSpPr>
        <dsp:cNvPr id="0" name=""/>
        <dsp:cNvSpPr/>
      </dsp:nvSpPr>
      <dsp:spPr>
        <a:xfrm>
          <a:off x="5313782" y="477180"/>
          <a:ext cx="123177" cy="3940398"/>
        </a:xfrm>
        <a:custGeom>
          <a:avLst/>
          <a:gdLst/>
          <a:ahLst/>
          <a:cxnLst/>
          <a:rect l="0" t="0" r="0" b="0"/>
          <a:pathLst>
            <a:path>
              <a:moveTo>
                <a:pt x="0" y="0"/>
              </a:moveTo>
              <a:lnTo>
                <a:pt x="0" y="3940398"/>
              </a:lnTo>
              <a:lnTo>
                <a:pt x="123177" y="39403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204EE-D3BE-45A9-9BF5-9066E758AB0D}">
      <dsp:nvSpPr>
        <dsp:cNvPr id="0" name=""/>
        <dsp:cNvSpPr/>
      </dsp:nvSpPr>
      <dsp:spPr>
        <a:xfrm>
          <a:off x="5436959" y="4178988"/>
          <a:ext cx="1099507"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tr-TR" sz="900" b="0" kern="1200" dirty="0">
              <a:effectLst/>
              <a:latin typeface="+mn-lt"/>
            </a:rPr>
            <a:t>Uygun Olmayan Çıktının Kontrolü</a:t>
          </a:r>
        </a:p>
      </dsp:txBody>
      <dsp:txXfrm>
        <a:off x="5450935" y="4192964"/>
        <a:ext cx="1071555" cy="449228"/>
      </dsp:txXfrm>
    </dsp:sp>
    <dsp:sp modelId="{58607C68-629F-41FD-B53E-EB35D34C77CF}">
      <dsp:nvSpPr>
        <dsp:cNvPr id="0" name=""/>
        <dsp:cNvSpPr/>
      </dsp:nvSpPr>
      <dsp:spPr>
        <a:xfrm>
          <a:off x="6505156" y="1831"/>
          <a:ext cx="954360" cy="477180"/>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tr-TR" sz="1000" b="1" kern="1200" dirty="0">
              <a:latin typeface="+mn-lt"/>
            </a:rPr>
            <a:t>9.Performans Değerlendirilme</a:t>
          </a:r>
        </a:p>
      </dsp:txBody>
      <dsp:txXfrm>
        <a:off x="6519132" y="15807"/>
        <a:ext cx="926408" cy="449228"/>
      </dsp:txXfrm>
    </dsp:sp>
    <dsp:sp modelId="{3692F5A3-7B90-4899-B2B9-4E38CBB76077}">
      <dsp:nvSpPr>
        <dsp:cNvPr id="0" name=""/>
        <dsp:cNvSpPr/>
      </dsp:nvSpPr>
      <dsp:spPr>
        <a:xfrm>
          <a:off x="6600592" y="479011"/>
          <a:ext cx="95436" cy="357885"/>
        </a:xfrm>
        <a:custGeom>
          <a:avLst/>
          <a:gdLst/>
          <a:ahLst/>
          <a:cxnLst/>
          <a:rect l="0" t="0" r="0" b="0"/>
          <a:pathLst>
            <a:path>
              <a:moveTo>
                <a:pt x="0" y="0"/>
              </a:moveTo>
              <a:lnTo>
                <a:pt x="0" y="357885"/>
              </a:lnTo>
              <a:lnTo>
                <a:pt x="95436" y="357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602224-56B6-40D4-B88C-1DF3CDC10535}">
      <dsp:nvSpPr>
        <dsp:cNvPr id="0" name=""/>
        <dsp:cNvSpPr/>
      </dsp:nvSpPr>
      <dsp:spPr>
        <a:xfrm>
          <a:off x="6696028" y="59830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kumimoji="0" lang="tr-TR" sz="800" b="0" i="0" u="none" strike="noStrike" kern="1200" cap="none" spc="0" normalizeH="0" baseline="0" noProof="0" dirty="0">
              <a:ln>
                <a:noFill/>
              </a:ln>
              <a:solidFill>
                <a:schemeClr val="tx1"/>
              </a:solidFill>
              <a:effectLst/>
              <a:uLnTx/>
              <a:uFillTx/>
              <a:latin typeface="+mn-lt"/>
              <a:ea typeface="+mn-ea"/>
              <a:cs typeface="+mn-cs"/>
            </a:rPr>
            <a:t>İzleme, Ölçme, Analiz ve Değerlendirme </a:t>
          </a:r>
          <a:endParaRPr lang="tr-TR" sz="800" b="0" kern="1200" dirty="0">
            <a:effectLst/>
            <a:latin typeface="+mn-lt"/>
          </a:endParaRPr>
        </a:p>
      </dsp:txBody>
      <dsp:txXfrm>
        <a:off x="6710004" y="612282"/>
        <a:ext cx="735536" cy="449228"/>
      </dsp:txXfrm>
    </dsp:sp>
    <dsp:sp modelId="{FB973C51-D1B7-477F-AF8A-3AE389B18D6E}">
      <dsp:nvSpPr>
        <dsp:cNvPr id="0" name=""/>
        <dsp:cNvSpPr/>
      </dsp:nvSpPr>
      <dsp:spPr>
        <a:xfrm>
          <a:off x="6600592" y="479011"/>
          <a:ext cx="95436" cy="954360"/>
        </a:xfrm>
        <a:custGeom>
          <a:avLst/>
          <a:gdLst/>
          <a:ahLst/>
          <a:cxnLst/>
          <a:rect l="0" t="0" r="0" b="0"/>
          <a:pathLst>
            <a:path>
              <a:moveTo>
                <a:pt x="0" y="0"/>
              </a:moveTo>
              <a:lnTo>
                <a:pt x="0" y="954360"/>
              </a:lnTo>
              <a:lnTo>
                <a:pt x="95436" y="9543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3C5FAC-E003-4315-BFEE-2361EA81E04A}">
      <dsp:nvSpPr>
        <dsp:cNvPr id="0" name=""/>
        <dsp:cNvSpPr/>
      </dsp:nvSpPr>
      <dsp:spPr>
        <a:xfrm>
          <a:off x="6696028" y="1194781"/>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kumimoji="0" lang="tr-TR" sz="800" b="0" i="0" u="none" strike="noStrike" kern="1200" cap="none" spc="0" normalizeH="0" baseline="0" noProof="0" dirty="0">
              <a:ln>
                <a:noFill/>
              </a:ln>
              <a:solidFill>
                <a:schemeClr val="tx1"/>
              </a:solidFill>
              <a:effectLst/>
              <a:uLnTx/>
              <a:uFillTx/>
              <a:latin typeface="+mn-lt"/>
              <a:ea typeface="+mn-ea"/>
              <a:cs typeface="+mn-cs"/>
            </a:rPr>
            <a:t>İç Tetkik</a:t>
          </a:r>
          <a:endParaRPr lang="tr-TR" sz="800" b="0" kern="1200" dirty="0">
            <a:effectLst/>
            <a:latin typeface="+mn-lt"/>
          </a:endParaRPr>
        </a:p>
      </dsp:txBody>
      <dsp:txXfrm>
        <a:off x="6710004" y="1208757"/>
        <a:ext cx="735536" cy="449228"/>
      </dsp:txXfrm>
    </dsp:sp>
    <dsp:sp modelId="{77CF418A-3075-4049-99B8-6653D4E24F20}">
      <dsp:nvSpPr>
        <dsp:cNvPr id="0" name=""/>
        <dsp:cNvSpPr/>
      </dsp:nvSpPr>
      <dsp:spPr>
        <a:xfrm>
          <a:off x="6554872" y="479011"/>
          <a:ext cx="91440" cy="1586037"/>
        </a:xfrm>
        <a:custGeom>
          <a:avLst/>
          <a:gdLst/>
          <a:ahLst/>
          <a:cxnLst/>
          <a:rect l="0" t="0" r="0" b="0"/>
          <a:pathLst>
            <a:path>
              <a:moveTo>
                <a:pt x="45720" y="0"/>
              </a:moveTo>
              <a:lnTo>
                <a:pt x="45720" y="1586037"/>
              </a:lnTo>
              <a:lnTo>
                <a:pt x="134628" y="15860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81088C-4531-40C8-B5A7-2A27080AC8B3}">
      <dsp:nvSpPr>
        <dsp:cNvPr id="0" name=""/>
        <dsp:cNvSpPr/>
      </dsp:nvSpPr>
      <dsp:spPr>
        <a:xfrm>
          <a:off x="6689500" y="1826458"/>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tr-TR" sz="800" b="0" kern="1200" dirty="0">
              <a:effectLst/>
              <a:latin typeface="+mn-lt"/>
            </a:rPr>
            <a:t>YGG</a:t>
          </a:r>
        </a:p>
      </dsp:txBody>
      <dsp:txXfrm>
        <a:off x="6703476" y="1840434"/>
        <a:ext cx="735536" cy="449228"/>
      </dsp:txXfrm>
    </dsp:sp>
    <dsp:sp modelId="{8E0FE8A0-0E51-46F4-A82A-0E93999E934B}">
      <dsp:nvSpPr>
        <dsp:cNvPr id="0" name=""/>
        <dsp:cNvSpPr/>
      </dsp:nvSpPr>
      <dsp:spPr>
        <a:xfrm>
          <a:off x="7698106" y="1831"/>
          <a:ext cx="954360" cy="477180"/>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kumimoji="0" lang="tr-TR" sz="1050" b="1" i="0" u="none" strike="noStrike" kern="1200" cap="none" spc="0" normalizeH="0" baseline="0" noProof="0" dirty="0">
              <a:ln>
                <a:noFill/>
              </a:ln>
              <a:solidFill>
                <a:schemeClr val="bg1"/>
              </a:solidFill>
              <a:effectLst/>
              <a:uLnTx/>
              <a:uFillTx/>
              <a:latin typeface="+mn-lt"/>
              <a:ea typeface="+mn-ea"/>
              <a:cs typeface="+mn-cs"/>
            </a:rPr>
            <a:t>10.İyileştirme</a:t>
          </a:r>
          <a:r>
            <a:rPr kumimoji="0" lang="tr-TR" sz="1050" b="1" i="0" u="none" strike="noStrike" kern="1200" cap="none" spc="0" normalizeH="0" baseline="0" noProof="0" dirty="0">
              <a:ln>
                <a:noFill/>
              </a:ln>
              <a:solidFill>
                <a:schemeClr val="tx1"/>
              </a:solidFill>
              <a:effectLst/>
              <a:uLnTx/>
              <a:uFillTx/>
              <a:latin typeface="+mn-lt"/>
              <a:ea typeface="+mn-ea"/>
              <a:cs typeface="+mn-cs"/>
            </a:rPr>
            <a:t> </a:t>
          </a:r>
          <a:endParaRPr lang="tr-TR" sz="1050" b="1" kern="1200" dirty="0">
            <a:latin typeface="+mn-lt"/>
          </a:endParaRPr>
        </a:p>
      </dsp:txBody>
      <dsp:txXfrm>
        <a:off x="7712082" y="15807"/>
        <a:ext cx="926408" cy="449228"/>
      </dsp:txXfrm>
    </dsp:sp>
    <dsp:sp modelId="{D8984A4C-42AB-46A8-8A84-CB07F1BEE772}">
      <dsp:nvSpPr>
        <dsp:cNvPr id="0" name=""/>
        <dsp:cNvSpPr/>
      </dsp:nvSpPr>
      <dsp:spPr>
        <a:xfrm>
          <a:off x="7793542" y="479011"/>
          <a:ext cx="95436" cy="357885"/>
        </a:xfrm>
        <a:custGeom>
          <a:avLst/>
          <a:gdLst/>
          <a:ahLst/>
          <a:cxnLst/>
          <a:rect l="0" t="0" r="0" b="0"/>
          <a:pathLst>
            <a:path>
              <a:moveTo>
                <a:pt x="0" y="0"/>
              </a:moveTo>
              <a:lnTo>
                <a:pt x="0" y="357885"/>
              </a:lnTo>
              <a:lnTo>
                <a:pt x="95436" y="357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13B113-6DF2-4DFB-9083-8EE7A6E2B325}">
      <dsp:nvSpPr>
        <dsp:cNvPr id="0" name=""/>
        <dsp:cNvSpPr/>
      </dsp:nvSpPr>
      <dsp:spPr>
        <a:xfrm>
          <a:off x="7888978" y="598306"/>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kumimoji="0" lang="tr-TR" sz="800" b="0" i="0" u="none" strike="noStrike" kern="1200" cap="none" spc="0" normalizeH="0" baseline="0" noProof="0" dirty="0">
              <a:ln>
                <a:noFill/>
              </a:ln>
              <a:solidFill>
                <a:schemeClr val="tx1"/>
              </a:solidFill>
              <a:effectLst/>
              <a:uLnTx/>
              <a:uFillTx/>
              <a:latin typeface="+mn-lt"/>
              <a:ea typeface="+mn-ea"/>
              <a:cs typeface="+mn-cs"/>
            </a:rPr>
            <a:t>Uygunsuzluk ve Düzeltici Faaliyet </a:t>
          </a:r>
          <a:endParaRPr lang="tr-TR" sz="800" b="0" kern="1200" dirty="0">
            <a:effectLst/>
            <a:latin typeface="+mn-lt"/>
          </a:endParaRPr>
        </a:p>
      </dsp:txBody>
      <dsp:txXfrm>
        <a:off x="7902954" y="612282"/>
        <a:ext cx="735536" cy="449228"/>
      </dsp:txXfrm>
    </dsp:sp>
    <dsp:sp modelId="{D6AF7A5D-6292-43F5-BB09-0579389C7AAF}">
      <dsp:nvSpPr>
        <dsp:cNvPr id="0" name=""/>
        <dsp:cNvSpPr/>
      </dsp:nvSpPr>
      <dsp:spPr>
        <a:xfrm>
          <a:off x="7793542" y="479011"/>
          <a:ext cx="95436" cy="954360"/>
        </a:xfrm>
        <a:custGeom>
          <a:avLst/>
          <a:gdLst/>
          <a:ahLst/>
          <a:cxnLst/>
          <a:rect l="0" t="0" r="0" b="0"/>
          <a:pathLst>
            <a:path>
              <a:moveTo>
                <a:pt x="0" y="0"/>
              </a:moveTo>
              <a:lnTo>
                <a:pt x="0" y="954360"/>
              </a:lnTo>
              <a:lnTo>
                <a:pt x="95436" y="9543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68F3FD-E9E3-4FC2-A56C-BADEDECCA412}">
      <dsp:nvSpPr>
        <dsp:cNvPr id="0" name=""/>
        <dsp:cNvSpPr/>
      </dsp:nvSpPr>
      <dsp:spPr>
        <a:xfrm>
          <a:off x="7888978" y="1194781"/>
          <a:ext cx="763488" cy="477180"/>
        </a:xfrm>
        <a:prstGeom prst="roundRect">
          <a:avLst>
            <a:gd name="adj" fmla="val 1000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tr-TR" sz="800" b="0" kern="1200" dirty="0">
              <a:effectLst/>
              <a:latin typeface="+mn-lt"/>
            </a:rPr>
            <a:t>Sürekli iyileştirme</a:t>
          </a:r>
        </a:p>
      </dsp:txBody>
      <dsp:txXfrm>
        <a:off x="7902954" y="1208757"/>
        <a:ext cx="735536" cy="4492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7E467-EE14-4ED7-9A17-7ACD93908C00}">
      <dsp:nvSpPr>
        <dsp:cNvPr id="0" name=""/>
        <dsp:cNvSpPr/>
      </dsp:nvSpPr>
      <dsp:spPr>
        <a:xfrm>
          <a:off x="6551390" y="2687155"/>
          <a:ext cx="667173" cy="317513"/>
        </a:xfrm>
        <a:custGeom>
          <a:avLst/>
          <a:gdLst/>
          <a:ahLst/>
          <a:cxnLst/>
          <a:rect l="0" t="0" r="0" b="0"/>
          <a:pathLst>
            <a:path>
              <a:moveTo>
                <a:pt x="0" y="0"/>
              </a:moveTo>
              <a:lnTo>
                <a:pt x="0" y="216376"/>
              </a:lnTo>
              <a:lnTo>
                <a:pt x="667173" y="216376"/>
              </a:lnTo>
              <a:lnTo>
                <a:pt x="667173" y="31751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A89B0A-615F-4A63-B3CB-5E6E371CB45C}">
      <dsp:nvSpPr>
        <dsp:cNvPr id="0" name=""/>
        <dsp:cNvSpPr/>
      </dsp:nvSpPr>
      <dsp:spPr>
        <a:xfrm>
          <a:off x="5884217" y="2687155"/>
          <a:ext cx="667173" cy="317513"/>
        </a:xfrm>
        <a:custGeom>
          <a:avLst/>
          <a:gdLst/>
          <a:ahLst/>
          <a:cxnLst/>
          <a:rect l="0" t="0" r="0" b="0"/>
          <a:pathLst>
            <a:path>
              <a:moveTo>
                <a:pt x="667173" y="0"/>
              </a:moveTo>
              <a:lnTo>
                <a:pt x="667173" y="216376"/>
              </a:lnTo>
              <a:lnTo>
                <a:pt x="0" y="216376"/>
              </a:lnTo>
              <a:lnTo>
                <a:pt x="0" y="31751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70DC2D-6020-44E9-B558-588830BD3D3D}">
      <dsp:nvSpPr>
        <dsp:cNvPr id="0" name=""/>
        <dsp:cNvSpPr/>
      </dsp:nvSpPr>
      <dsp:spPr>
        <a:xfrm>
          <a:off x="3882697" y="1676387"/>
          <a:ext cx="2668692" cy="317513"/>
        </a:xfrm>
        <a:custGeom>
          <a:avLst/>
          <a:gdLst/>
          <a:ahLst/>
          <a:cxnLst/>
          <a:rect l="0" t="0" r="0" b="0"/>
          <a:pathLst>
            <a:path>
              <a:moveTo>
                <a:pt x="0" y="0"/>
              </a:moveTo>
              <a:lnTo>
                <a:pt x="0" y="216376"/>
              </a:lnTo>
              <a:lnTo>
                <a:pt x="2668692" y="216376"/>
              </a:lnTo>
              <a:lnTo>
                <a:pt x="2668692" y="31751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5DFDCB-0810-4B13-90F3-B0398F0E23E0}">
      <dsp:nvSpPr>
        <dsp:cNvPr id="0" name=""/>
        <dsp:cNvSpPr/>
      </dsp:nvSpPr>
      <dsp:spPr>
        <a:xfrm>
          <a:off x="3882697" y="2687155"/>
          <a:ext cx="667173" cy="317513"/>
        </a:xfrm>
        <a:custGeom>
          <a:avLst/>
          <a:gdLst/>
          <a:ahLst/>
          <a:cxnLst/>
          <a:rect l="0" t="0" r="0" b="0"/>
          <a:pathLst>
            <a:path>
              <a:moveTo>
                <a:pt x="0" y="0"/>
              </a:moveTo>
              <a:lnTo>
                <a:pt x="0" y="216376"/>
              </a:lnTo>
              <a:lnTo>
                <a:pt x="667173" y="216376"/>
              </a:lnTo>
              <a:lnTo>
                <a:pt x="667173" y="31751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1AB4E5-3387-4241-886F-1C93CB4AB186}">
      <dsp:nvSpPr>
        <dsp:cNvPr id="0" name=""/>
        <dsp:cNvSpPr/>
      </dsp:nvSpPr>
      <dsp:spPr>
        <a:xfrm>
          <a:off x="3215524" y="2687155"/>
          <a:ext cx="667173" cy="317513"/>
        </a:xfrm>
        <a:custGeom>
          <a:avLst/>
          <a:gdLst/>
          <a:ahLst/>
          <a:cxnLst/>
          <a:rect l="0" t="0" r="0" b="0"/>
          <a:pathLst>
            <a:path>
              <a:moveTo>
                <a:pt x="667173" y="0"/>
              </a:moveTo>
              <a:lnTo>
                <a:pt x="667173" y="216376"/>
              </a:lnTo>
              <a:lnTo>
                <a:pt x="0" y="216376"/>
              </a:lnTo>
              <a:lnTo>
                <a:pt x="0" y="31751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30C1CE-2DE8-4A1B-8206-E9C58F523BB9}">
      <dsp:nvSpPr>
        <dsp:cNvPr id="0" name=""/>
        <dsp:cNvSpPr/>
      </dsp:nvSpPr>
      <dsp:spPr>
        <a:xfrm>
          <a:off x="3836977" y="1676387"/>
          <a:ext cx="91440" cy="317513"/>
        </a:xfrm>
        <a:custGeom>
          <a:avLst/>
          <a:gdLst/>
          <a:ahLst/>
          <a:cxnLst/>
          <a:rect l="0" t="0" r="0" b="0"/>
          <a:pathLst>
            <a:path>
              <a:moveTo>
                <a:pt x="45720" y="0"/>
              </a:moveTo>
              <a:lnTo>
                <a:pt x="45720" y="31751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94E21D-D1B8-427B-A031-3B2A0487821B}">
      <dsp:nvSpPr>
        <dsp:cNvPr id="0" name=""/>
        <dsp:cNvSpPr/>
      </dsp:nvSpPr>
      <dsp:spPr>
        <a:xfrm>
          <a:off x="1214004" y="2687155"/>
          <a:ext cx="667173" cy="317513"/>
        </a:xfrm>
        <a:custGeom>
          <a:avLst/>
          <a:gdLst/>
          <a:ahLst/>
          <a:cxnLst/>
          <a:rect l="0" t="0" r="0" b="0"/>
          <a:pathLst>
            <a:path>
              <a:moveTo>
                <a:pt x="0" y="0"/>
              </a:moveTo>
              <a:lnTo>
                <a:pt x="0" y="216376"/>
              </a:lnTo>
              <a:lnTo>
                <a:pt x="667173" y="216376"/>
              </a:lnTo>
              <a:lnTo>
                <a:pt x="667173" y="31751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A2E334-30A0-4261-94DD-B75D3FB8F8A1}">
      <dsp:nvSpPr>
        <dsp:cNvPr id="0" name=""/>
        <dsp:cNvSpPr/>
      </dsp:nvSpPr>
      <dsp:spPr>
        <a:xfrm>
          <a:off x="546831" y="2687155"/>
          <a:ext cx="667173" cy="317513"/>
        </a:xfrm>
        <a:custGeom>
          <a:avLst/>
          <a:gdLst/>
          <a:ahLst/>
          <a:cxnLst/>
          <a:rect l="0" t="0" r="0" b="0"/>
          <a:pathLst>
            <a:path>
              <a:moveTo>
                <a:pt x="667173" y="0"/>
              </a:moveTo>
              <a:lnTo>
                <a:pt x="667173" y="216376"/>
              </a:lnTo>
              <a:lnTo>
                <a:pt x="0" y="216376"/>
              </a:lnTo>
              <a:lnTo>
                <a:pt x="0" y="31751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4B748C-B8CA-4150-9D13-1E223EE23BCC}">
      <dsp:nvSpPr>
        <dsp:cNvPr id="0" name=""/>
        <dsp:cNvSpPr/>
      </dsp:nvSpPr>
      <dsp:spPr>
        <a:xfrm>
          <a:off x="1214004" y="1676387"/>
          <a:ext cx="2668692" cy="317513"/>
        </a:xfrm>
        <a:custGeom>
          <a:avLst/>
          <a:gdLst/>
          <a:ahLst/>
          <a:cxnLst/>
          <a:rect l="0" t="0" r="0" b="0"/>
          <a:pathLst>
            <a:path>
              <a:moveTo>
                <a:pt x="2668692" y="0"/>
              </a:moveTo>
              <a:lnTo>
                <a:pt x="2668692" y="216376"/>
              </a:lnTo>
              <a:lnTo>
                <a:pt x="0" y="216376"/>
              </a:lnTo>
              <a:lnTo>
                <a:pt x="0" y="31751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79AE60-E61A-455A-8524-DF013DF2C94B}">
      <dsp:nvSpPr>
        <dsp:cNvPr id="0" name=""/>
        <dsp:cNvSpPr/>
      </dsp:nvSpPr>
      <dsp:spPr>
        <a:xfrm>
          <a:off x="2937509" y="538176"/>
          <a:ext cx="1890377" cy="113821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AE138D-0464-4E3E-8CC0-32C4AC31952E}">
      <dsp:nvSpPr>
        <dsp:cNvPr id="0" name=""/>
        <dsp:cNvSpPr/>
      </dsp:nvSpPr>
      <dsp:spPr>
        <a:xfrm>
          <a:off x="3058813" y="653415"/>
          <a:ext cx="1890377" cy="113821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a:t>Genel Müdür</a:t>
          </a:r>
          <a:endParaRPr lang="en-GB" sz="2000" kern="1200" dirty="0"/>
        </a:p>
      </dsp:txBody>
      <dsp:txXfrm>
        <a:off x="3092150" y="686752"/>
        <a:ext cx="1823703" cy="1071537"/>
      </dsp:txXfrm>
    </dsp:sp>
    <dsp:sp modelId="{1577132F-87A6-438C-A723-14B11B64C512}">
      <dsp:nvSpPr>
        <dsp:cNvPr id="0" name=""/>
        <dsp:cNvSpPr/>
      </dsp:nvSpPr>
      <dsp:spPr>
        <a:xfrm>
          <a:off x="668135" y="1993901"/>
          <a:ext cx="1091738" cy="69325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9E227E-F1A8-43FC-90F6-D7A5E125662C}">
      <dsp:nvSpPr>
        <dsp:cNvPr id="0" name=""/>
        <dsp:cNvSpPr/>
      </dsp:nvSpPr>
      <dsp:spPr>
        <a:xfrm>
          <a:off x="789440" y="2109140"/>
          <a:ext cx="1091738" cy="6932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Genel Md Yrd.</a:t>
          </a:r>
          <a:endParaRPr lang="en-GB" sz="1700" kern="1200" dirty="0"/>
        </a:p>
      </dsp:txBody>
      <dsp:txXfrm>
        <a:off x="809745" y="2129445"/>
        <a:ext cx="1051128" cy="652643"/>
      </dsp:txXfrm>
    </dsp:sp>
    <dsp:sp modelId="{C0CDFF08-F3D1-4C8D-9E94-D078004A0527}">
      <dsp:nvSpPr>
        <dsp:cNvPr id="0" name=""/>
        <dsp:cNvSpPr/>
      </dsp:nvSpPr>
      <dsp:spPr>
        <a:xfrm>
          <a:off x="962" y="3004669"/>
          <a:ext cx="1091738" cy="69325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5E956F-155D-4D02-8E55-DB977FE56C77}">
      <dsp:nvSpPr>
        <dsp:cNvPr id="0" name=""/>
        <dsp:cNvSpPr/>
      </dsp:nvSpPr>
      <dsp:spPr>
        <a:xfrm>
          <a:off x="122266" y="3119908"/>
          <a:ext cx="1091738" cy="6932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err="1"/>
            <a:t>Satınalma</a:t>
          </a:r>
          <a:endParaRPr lang="en-GB" sz="1700" kern="1200" dirty="0"/>
        </a:p>
      </dsp:txBody>
      <dsp:txXfrm>
        <a:off x="142571" y="3140213"/>
        <a:ext cx="1051128" cy="652643"/>
      </dsp:txXfrm>
    </dsp:sp>
    <dsp:sp modelId="{8126AF89-A50D-4C74-933C-2531F662BDD8}">
      <dsp:nvSpPr>
        <dsp:cNvPr id="0" name=""/>
        <dsp:cNvSpPr/>
      </dsp:nvSpPr>
      <dsp:spPr>
        <a:xfrm>
          <a:off x="1335309" y="3004669"/>
          <a:ext cx="1091738" cy="69325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C0653-252F-4B58-81EB-5FC4940172C0}">
      <dsp:nvSpPr>
        <dsp:cNvPr id="0" name=""/>
        <dsp:cNvSpPr/>
      </dsp:nvSpPr>
      <dsp:spPr>
        <a:xfrm>
          <a:off x="1456613" y="3119908"/>
          <a:ext cx="1091738" cy="6932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Satış Pazarlama</a:t>
          </a:r>
          <a:endParaRPr lang="en-GB" sz="1700" kern="1200" dirty="0"/>
        </a:p>
      </dsp:txBody>
      <dsp:txXfrm>
        <a:off x="1476918" y="3140213"/>
        <a:ext cx="1051128" cy="652643"/>
      </dsp:txXfrm>
    </dsp:sp>
    <dsp:sp modelId="{E8D62F2D-75C9-40BC-A580-14C25653A002}">
      <dsp:nvSpPr>
        <dsp:cNvPr id="0" name=""/>
        <dsp:cNvSpPr/>
      </dsp:nvSpPr>
      <dsp:spPr>
        <a:xfrm>
          <a:off x="3336828" y="1993901"/>
          <a:ext cx="1091738" cy="69325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2FCE8C-8DB2-471E-8DD0-949F000A95B0}">
      <dsp:nvSpPr>
        <dsp:cNvPr id="0" name=""/>
        <dsp:cNvSpPr/>
      </dsp:nvSpPr>
      <dsp:spPr>
        <a:xfrm>
          <a:off x="3458133" y="2109140"/>
          <a:ext cx="1091738" cy="6932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Genel Md Yrd.</a:t>
          </a:r>
          <a:endParaRPr lang="en-GB" sz="1700" kern="1200" dirty="0"/>
        </a:p>
      </dsp:txBody>
      <dsp:txXfrm>
        <a:off x="3478438" y="2129445"/>
        <a:ext cx="1051128" cy="652643"/>
      </dsp:txXfrm>
    </dsp:sp>
    <dsp:sp modelId="{6548F6C1-3EEE-4C11-8AC3-64A20B5B832F}">
      <dsp:nvSpPr>
        <dsp:cNvPr id="0" name=""/>
        <dsp:cNvSpPr/>
      </dsp:nvSpPr>
      <dsp:spPr>
        <a:xfrm>
          <a:off x="2669655" y="3004669"/>
          <a:ext cx="1091738" cy="69325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5B64BA-90C5-46CC-9D20-423B677BB5B9}">
      <dsp:nvSpPr>
        <dsp:cNvPr id="0" name=""/>
        <dsp:cNvSpPr/>
      </dsp:nvSpPr>
      <dsp:spPr>
        <a:xfrm>
          <a:off x="2790959" y="3119908"/>
          <a:ext cx="1091738" cy="6932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Üretim</a:t>
          </a:r>
          <a:endParaRPr lang="en-GB" sz="1700" kern="1200" dirty="0"/>
        </a:p>
      </dsp:txBody>
      <dsp:txXfrm>
        <a:off x="2811264" y="3140213"/>
        <a:ext cx="1051128" cy="652643"/>
      </dsp:txXfrm>
    </dsp:sp>
    <dsp:sp modelId="{071A8CEF-FB4D-4A41-A3CA-0F6E0089AFB8}">
      <dsp:nvSpPr>
        <dsp:cNvPr id="0" name=""/>
        <dsp:cNvSpPr/>
      </dsp:nvSpPr>
      <dsp:spPr>
        <a:xfrm>
          <a:off x="4004002" y="3004669"/>
          <a:ext cx="1091738" cy="69325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1B45B3-83A3-4D87-8C3E-393CECD0F322}">
      <dsp:nvSpPr>
        <dsp:cNvPr id="0" name=""/>
        <dsp:cNvSpPr/>
      </dsp:nvSpPr>
      <dsp:spPr>
        <a:xfrm>
          <a:off x="4125306" y="3119908"/>
          <a:ext cx="1091738" cy="6932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Kalite Kontrol</a:t>
          </a:r>
          <a:endParaRPr lang="en-GB" sz="1700" kern="1200" dirty="0"/>
        </a:p>
      </dsp:txBody>
      <dsp:txXfrm>
        <a:off x="4145611" y="3140213"/>
        <a:ext cx="1051128" cy="652643"/>
      </dsp:txXfrm>
    </dsp:sp>
    <dsp:sp modelId="{65876199-A40F-40A4-989C-F6A85403DE32}">
      <dsp:nvSpPr>
        <dsp:cNvPr id="0" name=""/>
        <dsp:cNvSpPr/>
      </dsp:nvSpPr>
      <dsp:spPr>
        <a:xfrm>
          <a:off x="6005521" y="1993901"/>
          <a:ext cx="1091738" cy="69325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D5B90-832F-430C-882D-BECE36DA0A8E}">
      <dsp:nvSpPr>
        <dsp:cNvPr id="0" name=""/>
        <dsp:cNvSpPr/>
      </dsp:nvSpPr>
      <dsp:spPr>
        <a:xfrm>
          <a:off x="6126826" y="2109140"/>
          <a:ext cx="1091738" cy="6932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Genel Md Yrd.</a:t>
          </a:r>
          <a:endParaRPr lang="en-GB" sz="1700" kern="1200" dirty="0"/>
        </a:p>
      </dsp:txBody>
      <dsp:txXfrm>
        <a:off x="6147131" y="2129445"/>
        <a:ext cx="1051128" cy="652643"/>
      </dsp:txXfrm>
    </dsp:sp>
    <dsp:sp modelId="{7F167C84-6A13-458E-A6AD-B5130B5C7A4D}">
      <dsp:nvSpPr>
        <dsp:cNvPr id="0" name=""/>
        <dsp:cNvSpPr/>
      </dsp:nvSpPr>
      <dsp:spPr>
        <a:xfrm>
          <a:off x="5338348" y="3004669"/>
          <a:ext cx="1091738" cy="69325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9D4C6-2229-44DF-B0A5-6D626E13AB5B}">
      <dsp:nvSpPr>
        <dsp:cNvPr id="0" name=""/>
        <dsp:cNvSpPr/>
      </dsp:nvSpPr>
      <dsp:spPr>
        <a:xfrm>
          <a:off x="5459652" y="3119908"/>
          <a:ext cx="1091738" cy="6932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Bakım</a:t>
          </a:r>
          <a:endParaRPr lang="en-GB" sz="1700" kern="1200" dirty="0"/>
        </a:p>
      </dsp:txBody>
      <dsp:txXfrm>
        <a:off x="5479957" y="3140213"/>
        <a:ext cx="1051128" cy="652643"/>
      </dsp:txXfrm>
    </dsp:sp>
    <dsp:sp modelId="{2F52B53B-88B0-4E0A-BFB2-0D7BB13E4481}">
      <dsp:nvSpPr>
        <dsp:cNvPr id="0" name=""/>
        <dsp:cNvSpPr/>
      </dsp:nvSpPr>
      <dsp:spPr>
        <a:xfrm>
          <a:off x="6672695" y="3004669"/>
          <a:ext cx="1091738" cy="69325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FE5CFB-3CA7-4B81-960B-77078F3E77D4}">
      <dsp:nvSpPr>
        <dsp:cNvPr id="0" name=""/>
        <dsp:cNvSpPr/>
      </dsp:nvSpPr>
      <dsp:spPr>
        <a:xfrm>
          <a:off x="6793999" y="3119908"/>
          <a:ext cx="1091738" cy="6932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a:t>Bilgi İşlem</a:t>
          </a:r>
          <a:endParaRPr lang="en-GB" sz="1700" kern="1200" dirty="0"/>
        </a:p>
      </dsp:txBody>
      <dsp:txXfrm>
        <a:off x="6814304" y="3140213"/>
        <a:ext cx="1051128" cy="6526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C59F8-33ED-480E-ACCC-9135567F6707}">
      <dsp:nvSpPr>
        <dsp:cNvPr id="0" name=""/>
        <dsp:cNvSpPr/>
      </dsp:nvSpPr>
      <dsp:spPr>
        <a:xfrm>
          <a:off x="1282068" y="0"/>
          <a:ext cx="6047465" cy="621310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122C2E-5381-4B5C-AE44-8B5FE747ED4F}">
      <dsp:nvSpPr>
        <dsp:cNvPr id="0" name=""/>
        <dsp:cNvSpPr/>
      </dsp:nvSpPr>
      <dsp:spPr>
        <a:xfrm>
          <a:off x="1720434" y="513686"/>
          <a:ext cx="2561229" cy="25762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tr-TR" sz="1500" b="1" i="1" kern="1200" dirty="0">
              <a:solidFill>
                <a:srgbClr val="002060"/>
              </a:solidFill>
            </a:rPr>
            <a:t>İzleme</a:t>
          </a:r>
          <a:r>
            <a:rPr lang="tr-TR" sz="1500" i="1" kern="1200" dirty="0">
              <a:solidFill>
                <a:srgbClr val="002060"/>
              </a:solidFill>
            </a:rPr>
            <a:t>, </a:t>
          </a:r>
        </a:p>
        <a:p>
          <a:pPr lvl="0" algn="l" defTabSz="666750" rtl="0">
            <a:lnSpc>
              <a:spcPct val="90000"/>
            </a:lnSpc>
            <a:spcBef>
              <a:spcPct val="0"/>
            </a:spcBef>
            <a:spcAft>
              <a:spcPct val="35000"/>
            </a:spcAft>
          </a:pPr>
          <a:r>
            <a:rPr lang="tr-TR" sz="1500" i="1" kern="1200" dirty="0"/>
            <a:t>gerekli veya beklenen başarı düzeyinden sapma olup olmadığının anlaşılması için sürekli kontrol, denetim, durumun dikkatle gözlemlenmesi ve belirlenmesini içerebilir.</a:t>
          </a:r>
          <a:endParaRPr lang="tr-TR" sz="1500" kern="1200" dirty="0"/>
        </a:p>
      </dsp:txBody>
      <dsp:txXfrm>
        <a:off x="1845463" y="638715"/>
        <a:ext cx="2311171" cy="2326170"/>
      </dsp:txXfrm>
    </dsp:sp>
    <dsp:sp modelId="{20AF49A0-25E9-45D3-BD3E-152EDBF70833}">
      <dsp:nvSpPr>
        <dsp:cNvPr id="0" name=""/>
        <dsp:cNvSpPr/>
      </dsp:nvSpPr>
      <dsp:spPr>
        <a:xfrm>
          <a:off x="4333065" y="533750"/>
          <a:ext cx="2554977" cy="25361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tr-TR" sz="1500" b="1" i="1" kern="1200" dirty="0">
              <a:solidFill>
                <a:srgbClr val="002060"/>
              </a:solidFill>
            </a:rPr>
            <a:t>Ölçmeler</a:t>
          </a:r>
          <a:r>
            <a:rPr lang="tr-TR" sz="1500" i="1" kern="1200" dirty="0"/>
            <a:t> </a:t>
          </a:r>
        </a:p>
        <a:p>
          <a:pPr lvl="0" algn="l" defTabSz="666750" rtl="0">
            <a:lnSpc>
              <a:spcPct val="90000"/>
            </a:lnSpc>
            <a:spcBef>
              <a:spcPct val="0"/>
            </a:spcBef>
            <a:spcAft>
              <a:spcPct val="35000"/>
            </a:spcAft>
          </a:pPr>
          <a:r>
            <a:rPr lang="tr-TR" sz="1500" i="1" kern="1200" dirty="0"/>
            <a:t>genel olarak obje veya olaylara sayıların atanmasını içerir. Ölçüm, nicel verinin temelidir .</a:t>
          </a:r>
        </a:p>
        <a:p>
          <a:pPr lvl="0" algn="l" defTabSz="666750" rtl="0">
            <a:lnSpc>
              <a:spcPct val="90000"/>
            </a:lnSpc>
            <a:spcBef>
              <a:spcPct val="0"/>
            </a:spcBef>
            <a:spcAft>
              <a:spcPct val="35000"/>
            </a:spcAft>
          </a:pPr>
          <a:endParaRPr lang="tr-TR" sz="1500" i="1" kern="1200" dirty="0"/>
        </a:p>
        <a:p>
          <a:pPr lvl="0" algn="l" defTabSz="666750" rtl="0">
            <a:lnSpc>
              <a:spcPct val="90000"/>
            </a:lnSpc>
            <a:spcBef>
              <a:spcPct val="0"/>
            </a:spcBef>
            <a:spcAft>
              <a:spcPct val="35000"/>
            </a:spcAft>
          </a:pPr>
          <a:endParaRPr lang="tr-TR" sz="1500" kern="1200" dirty="0"/>
        </a:p>
      </dsp:txBody>
      <dsp:txXfrm>
        <a:off x="4456867" y="657552"/>
        <a:ext cx="2307373" cy="2288497"/>
      </dsp:txXfrm>
    </dsp:sp>
    <dsp:sp modelId="{8A6431B5-7739-4F52-BE09-F8AE61A38B9C}">
      <dsp:nvSpPr>
        <dsp:cNvPr id="0" name=""/>
        <dsp:cNvSpPr/>
      </dsp:nvSpPr>
      <dsp:spPr>
        <a:xfrm>
          <a:off x="1720434" y="3131285"/>
          <a:ext cx="2561229" cy="25600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tr-TR" sz="1500" b="1" i="1" kern="1200" dirty="0">
              <a:solidFill>
                <a:srgbClr val="002060"/>
              </a:solidFill>
            </a:rPr>
            <a:t>Analiz, </a:t>
          </a:r>
        </a:p>
        <a:p>
          <a:pPr lvl="0" algn="l" defTabSz="666750" rtl="0">
            <a:lnSpc>
              <a:spcPct val="90000"/>
            </a:lnSpc>
            <a:spcBef>
              <a:spcPct val="0"/>
            </a:spcBef>
            <a:spcAft>
              <a:spcPct val="35000"/>
            </a:spcAft>
          </a:pPr>
          <a:r>
            <a:rPr lang="tr-TR" sz="1500" i="1" kern="1200" dirty="0"/>
            <a:t>bağlantıları, biçimleri ve eğilimleri ortaya çıkarmak amacıyla verinin incelenmesidir. Bu, veriden sonuç çıkarılmasına yardımcı olmak amacıyla istatistiksel çalışmaların yapılması anlamına gelir. </a:t>
          </a:r>
          <a:endParaRPr lang="tr-TR" sz="1500" kern="1200" dirty="0"/>
        </a:p>
      </dsp:txBody>
      <dsp:txXfrm>
        <a:off x="1845405" y="3256256"/>
        <a:ext cx="2311287" cy="2310099"/>
      </dsp:txXfrm>
    </dsp:sp>
    <dsp:sp modelId="{8C598925-9764-4499-BFE8-F4CEA4553B78}">
      <dsp:nvSpPr>
        <dsp:cNvPr id="0" name=""/>
        <dsp:cNvSpPr/>
      </dsp:nvSpPr>
      <dsp:spPr>
        <a:xfrm>
          <a:off x="4343084" y="3152681"/>
          <a:ext cx="2575065" cy="2597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tr-TR" sz="1500" b="1" i="1" kern="1200" dirty="0">
              <a:solidFill>
                <a:srgbClr val="002060"/>
              </a:solidFill>
            </a:rPr>
            <a:t>Performans değerlendirmesi </a:t>
          </a:r>
        </a:p>
        <a:p>
          <a:pPr lvl="0" algn="l" defTabSz="666750" rtl="0">
            <a:lnSpc>
              <a:spcPct val="90000"/>
            </a:lnSpc>
            <a:spcBef>
              <a:spcPct val="0"/>
            </a:spcBef>
            <a:spcAft>
              <a:spcPct val="35000"/>
            </a:spcAft>
          </a:pPr>
          <a:r>
            <a:rPr lang="tr-TR" sz="1500" i="1" kern="1200" dirty="0" err="1"/>
            <a:t>KYS’nin</a:t>
          </a:r>
          <a:r>
            <a:rPr lang="tr-TR" sz="1500" i="1" kern="1200" dirty="0"/>
            <a:t> belirlenen hedeflerine ulaşması amacıyla uygunluk, yeterlilik ve etkililiğinin belirlenmesi için yapılan bir çalışmadır.</a:t>
          </a:r>
        </a:p>
        <a:p>
          <a:pPr lvl="0" algn="l" defTabSz="666750" rtl="0">
            <a:lnSpc>
              <a:spcPct val="90000"/>
            </a:lnSpc>
            <a:spcBef>
              <a:spcPct val="0"/>
            </a:spcBef>
            <a:spcAft>
              <a:spcPct val="35000"/>
            </a:spcAft>
          </a:pPr>
          <a:endParaRPr lang="tr-TR" sz="1500" kern="1200" dirty="0"/>
        </a:p>
      </dsp:txBody>
      <dsp:txXfrm>
        <a:off x="4468788" y="3278385"/>
        <a:ext cx="2323657" cy="234609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3">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72F94-193B-4B03-849A-06BC83A80A9F}" type="datetimeFigureOut">
              <a:rPr lang="en-GB" smtClean="0"/>
              <a:pPr/>
              <a:t>13/01/2025</a:t>
            </a:fld>
            <a:endParaRPr lang="en-GB"/>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F1BC04-8C18-4760-B6D9-7DA74227D5CD}" type="slidenum">
              <a:rPr lang="en-GB" smtClean="0"/>
              <a:pPr/>
              <a:t>‹#›</a:t>
            </a:fld>
            <a:endParaRPr lang="en-GB"/>
          </a:p>
        </p:txBody>
      </p:sp>
    </p:spTree>
    <p:extLst>
      <p:ext uri="{BB962C8B-B14F-4D97-AF65-F5344CB8AC3E}">
        <p14:creationId xmlns:p14="http://schemas.microsoft.com/office/powerpoint/2010/main" val="136852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fld id="{5AF1BC04-8C18-4760-B6D9-7DA74227D5CD}" type="slidenum">
              <a:rPr lang="en-GB" smtClean="0"/>
              <a:pPr/>
              <a:t>1</a:t>
            </a:fld>
            <a:endParaRPr lang="en-GB"/>
          </a:p>
        </p:txBody>
      </p:sp>
    </p:spTree>
    <p:extLst>
      <p:ext uri="{BB962C8B-B14F-4D97-AF65-F5344CB8AC3E}">
        <p14:creationId xmlns:p14="http://schemas.microsoft.com/office/powerpoint/2010/main" val="2792489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 YÖNETİM SİSTEMİ STANDARDLARI / SEKTÖRE ÖZEL YÖNETİM SİSTEMİ STANDARDLARI </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11</a:t>
            </a:fld>
            <a:endParaRPr lang="en-GB"/>
          </a:p>
        </p:txBody>
      </p:sp>
    </p:spTree>
    <p:extLst>
      <p:ext uri="{BB962C8B-B14F-4D97-AF65-F5344CB8AC3E}">
        <p14:creationId xmlns:p14="http://schemas.microsoft.com/office/powerpoint/2010/main" val="5230231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135</a:t>
            </a:fld>
            <a:endParaRPr lang="en-GB"/>
          </a:p>
        </p:txBody>
      </p:sp>
    </p:spTree>
    <p:extLst>
      <p:ext uri="{BB962C8B-B14F-4D97-AF65-F5344CB8AC3E}">
        <p14:creationId xmlns:p14="http://schemas.microsoft.com/office/powerpoint/2010/main" val="4080402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136</a:t>
            </a:fld>
            <a:endParaRPr lang="en-GB"/>
          </a:p>
        </p:txBody>
      </p:sp>
    </p:spTree>
    <p:extLst>
      <p:ext uri="{BB962C8B-B14F-4D97-AF65-F5344CB8AC3E}">
        <p14:creationId xmlns:p14="http://schemas.microsoft.com/office/powerpoint/2010/main" val="32096347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137</a:t>
            </a:fld>
            <a:endParaRPr lang="en-GB"/>
          </a:p>
        </p:txBody>
      </p:sp>
    </p:spTree>
    <p:extLst>
      <p:ext uri="{BB962C8B-B14F-4D97-AF65-F5344CB8AC3E}">
        <p14:creationId xmlns:p14="http://schemas.microsoft.com/office/powerpoint/2010/main" val="5817609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139</a:t>
            </a:fld>
            <a:endParaRPr lang="en-GB"/>
          </a:p>
        </p:txBody>
      </p:sp>
    </p:spTree>
    <p:extLst>
      <p:ext uri="{BB962C8B-B14F-4D97-AF65-F5344CB8AC3E}">
        <p14:creationId xmlns:p14="http://schemas.microsoft.com/office/powerpoint/2010/main" val="28891825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140</a:t>
            </a:fld>
            <a:endParaRPr lang="en-GB"/>
          </a:p>
        </p:txBody>
      </p:sp>
    </p:spTree>
    <p:extLst>
      <p:ext uri="{BB962C8B-B14F-4D97-AF65-F5344CB8AC3E}">
        <p14:creationId xmlns:p14="http://schemas.microsoft.com/office/powerpoint/2010/main" val="22592908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141</a:t>
            </a:fld>
            <a:endParaRPr lang="en-GB"/>
          </a:p>
        </p:txBody>
      </p:sp>
    </p:spTree>
    <p:extLst>
      <p:ext uri="{BB962C8B-B14F-4D97-AF65-F5344CB8AC3E}">
        <p14:creationId xmlns:p14="http://schemas.microsoft.com/office/powerpoint/2010/main" val="15058134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142</a:t>
            </a:fld>
            <a:endParaRPr lang="en-GB"/>
          </a:p>
        </p:txBody>
      </p:sp>
    </p:spTree>
    <p:extLst>
      <p:ext uri="{BB962C8B-B14F-4D97-AF65-F5344CB8AC3E}">
        <p14:creationId xmlns:p14="http://schemas.microsoft.com/office/powerpoint/2010/main" val="30102640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143</a:t>
            </a:fld>
            <a:endParaRPr lang="en-GB"/>
          </a:p>
        </p:txBody>
      </p:sp>
    </p:spTree>
    <p:extLst>
      <p:ext uri="{BB962C8B-B14F-4D97-AF65-F5344CB8AC3E}">
        <p14:creationId xmlns:p14="http://schemas.microsoft.com/office/powerpoint/2010/main" val="20336192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144</a:t>
            </a:fld>
            <a:endParaRPr lang="en-GB"/>
          </a:p>
        </p:txBody>
      </p:sp>
    </p:spTree>
    <p:extLst>
      <p:ext uri="{BB962C8B-B14F-4D97-AF65-F5344CB8AC3E}">
        <p14:creationId xmlns:p14="http://schemas.microsoft.com/office/powerpoint/2010/main" val="27052056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145</a:t>
            </a:fld>
            <a:endParaRPr lang="en-GB"/>
          </a:p>
        </p:txBody>
      </p:sp>
    </p:spTree>
    <p:extLst>
      <p:ext uri="{BB962C8B-B14F-4D97-AF65-F5344CB8AC3E}">
        <p14:creationId xmlns:p14="http://schemas.microsoft.com/office/powerpoint/2010/main" val="24636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 YÖNETİM SİSTEMİ STANDARDLARI / SEKTÖRE ÖZEL YÖNETİM SİSTEMİ STANDARDLARI </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12</a:t>
            </a:fld>
            <a:endParaRPr lang="en-GB"/>
          </a:p>
        </p:txBody>
      </p:sp>
    </p:spTree>
    <p:extLst>
      <p:ext uri="{BB962C8B-B14F-4D97-AF65-F5344CB8AC3E}">
        <p14:creationId xmlns:p14="http://schemas.microsoft.com/office/powerpoint/2010/main" val="23083362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146</a:t>
            </a:fld>
            <a:endParaRPr lang="en-GB"/>
          </a:p>
        </p:txBody>
      </p:sp>
    </p:spTree>
    <p:extLst>
      <p:ext uri="{BB962C8B-B14F-4D97-AF65-F5344CB8AC3E}">
        <p14:creationId xmlns:p14="http://schemas.microsoft.com/office/powerpoint/2010/main" val="31885368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147</a:t>
            </a:fld>
            <a:endParaRPr lang="en-GB"/>
          </a:p>
        </p:txBody>
      </p:sp>
    </p:spTree>
    <p:extLst>
      <p:ext uri="{BB962C8B-B14F-4D97-AF65-F5344CB8AC3E}">
        <p14:creationId xmlns:p14="http://schemas.microsoft.com/office/powerpoint/2010/main" val="31807516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148</a:t>
            </a:fld>
            <a:endParaRPr lang="en-GB"/>
          </a:p>
        </p:txBody>
      </p:sp>
    </p:spTree>
    <p:extLst>
      <p:ext uri="{BB962C8B-B14F-4D97-AF65-F5344CB8AC3E}">
        <p14:creationId xmlns:p14="http://schemas.microsoft.com/office/powerpoint/2010/main" val="10876064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149</a:t>
            </a:fld>
            <a:endParaRPr lang="en-GB"/>
          </a:p>
        </p:txBody>
      </p:sp>
    </p:spTree>
    <p:extLst>
      <p:ext uri="{BB962C8B-B14F-4D97-AF65-F5344CB8AC3E}">
        <p14:creationId xmlns:p14="http://schemas.microsoft.com/office/powerpoint/2010/main" val="40368967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150</a:t>
            </a:fld>
            <a:endParaRPr lang="en-GB"/>
          </a:p>
        </p:txBody>
      </p:sp>
    </p:spTree>
    <p:extLst>
      <p:ext uri="{BB962C8B-B14F-4D97-AF65-F5344CB8AC3E}">
        <p14:creationId xmlns:p14="http://schemas.microsoft.com/office/powerpoint/2010/main" val="98702365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Giriş Kalite Kontrol</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151</a:t>
            </a:fld>
            <a:endParaRPr lang="en-GB"/>
          </a:p>
        </p:txBody>
      </p:sp>
    </p:spTree>
    <p:extLst>
      <p:ext uri="{BB962C8B-B14F-4D97-AF65-F5344CB8AC3E}">
        <p14:creationId xmlns:p14="http://schemas.microsoft.com/office/powerpoint/2010/main" val="18112752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Şartnameler, ürün </a:t>
            </a:r>
            <a:r>
              <a:rPr lang="tr-TR" dirty="0" err="1"/>
              <a:t>spesifikasyonları,teknik</a:t>
            </a:r>
            <a:r>
              <a:rPr lang="tr-TR" dirty="0"/>
              <a:t> </a:t>
            </a:r>
            <a:r>
              <a:rPr lang="tr-TR" dirty="0" err="1"/>
              <a:t>çizimler,numune</a:t>
            </a:r>
            <a:r>
              <a:rPr lang="tr-TR" baseline="0" dirty="0"/>
              <a:t> </a:t>
            </a:r>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153</a:t>
            </a:fld>
            <a:endParaRPr lang="en-GB"/>
          </a:p>
        </p:txBody>
      </p:sp>
    </p:spTree>
    <p:extLst>
      <p:ext uri="{BB962C8B-B14F-4D97-AF65-F5344CB8AC3E}">
        <p14:creationId xmlns:p14="http://schemas.microsoft.com/office/powerpoint/2010/main" val="16492197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154</a:t>
            </a:fld>
            <a:endParaRPr lang="en-GB"/>
          </a:p>
        </p:txBody>
      </p:sp>
    </p:spTree>
    <p:extLst>
      <p:ext uri="{BB962C8B-B14F-4D97-AF65-F5344CB8AC3E}">
        <p14:creationId xmlns:p14="http://schemas.microsoft.com/office/powerpoint/2010/main" val="11375477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156</a:t>
            </a:fld>
            <a:endParaRPr lang="en-GB"/>
          </a:p>
        </p:txBody>
      </p:sp>
    </p:spTree>
    <p:extLst>
      <p:ext uri="{BB962C8B-B14F-4D97-AF65-F5344CB8AC3E}">
        <p14:creationId xmlns:p14="http://schemas.microsoft.com/office/powerpoint/2010/main" val="15961273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159</a:t>
            </a:fld>
            <a:endParaRPr lang="en-GB"/>
          </a:p>
        </p:txBody>
      </p:sp>
    </p:spTree>
    <p:extLst>
      <p:ext uri="{BB962C8B-B14F-4D97-AF65-F5344CB8AC3E}">
        <p14:creationId xmlns:p14="http://schemas.microsoft.com/office/powerpoint/2010/main" val="4063359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 YÖNETİM SİSTEMİ STANDARDLARI / SEKTÖRE ÖZEL YÖNETİM SİSTEMİ STANDARDLARI </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13</a:t>
            </a:fld>
            <a:endParaRPr lang="en-GB"/>
          </a:p>
        </p:txBody>
      </p:sp>
    </p:spTree>
    <p:extLst>
      <p:ext uri="{BB962C8B-B14F-4D97-AF65-F5344CB8AC3E}">
        <p14:creationId xmlns:p14="http://schemas.microsoft.com/office/powerpoint/2010/main" val="7287123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161</a:t>
            </a:fld>
            <a:endParaRPr lang="en-GB"/>
          </a:p>
        </p:txBody>
      </p:sp>
    </p:spTree>
    <p:extLst>
      <p:ext uri="{BB962C8B-B14F-4D97-AF65-F5344CB8AC3E}">
        <p14:creationId xmlns:p14="http://schemas.microsoft.com/office/powerpoint/2010/main" val="17551944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164</a:t>
            </a:fld>
            <a:endParaRPr lang="en-GB"/>
          </a:p>
        </p:txBody>
      </p:sp>
    </p:spTree>
    <p:extLst>
      <p:ext uri="{BB962C8B-B14F-4D97-AF65-F5344CB8AC3E}">
        <p14:creationId xmlns:p14="http://schemas.microsoft.com/office/powerpoint/2010/main" val="14395077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166</a:t>
            </a:fld>
            <a:endParaRPr lang="en-GB"/>
          </a:p>
        </p:txBody>
      </p:sp>
    </p:spTree>
    <p:extLst>
      <p:ext uri="{BB962C8B-B14F-4D97-AF65-F5344CB8AC3E}">
        <p14:creationId xmlns:p14="http://schemas.microsoft.com/office/powerpoint/2010/main" val="34787557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167</a:t>
            </a:fld>
            <a:endParaRPr lang="en-GB"/>
          </a:p>
        </p:txBody>
      </p:sp>
    </p:spTree>
    <p:extLst>
      <p:ext uri="{BB962C8B-B14F-4D97-AF65-F5344CB8AC3E}">
        <p14:creationId xmlns:p14="http://schemas.microsoft.com/office/powerpoint/2010/main" val="27858920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168</a:t>
            </a:fld>
            <a:endParaRPr lang="en-GB"/>
          </a:p>
        </p:txBody>
      </p:sp>
    </p:spTree>
    <p:extLst>
      <p:ext uri="{BB962C8B-B14F-4D97-AF65-F5344CB8AC3E}">
        <p14:creationId xmlns:p14="http://schemas.microsoft.com/office/powerpoint/2010/main" val="19903529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170</a:t>
            </a:fld>
            <a:endParaRPr lang="en-GB"/>
          </a:p>
        </p:txBody>
      </p:sp>
    </p:spTree>
    <p:extLst>
      <p:ext uri="{BB962C8B-B14F-4D97-AF65-F5344CB8AC3E}">
        <p14:creationId xmlns:p14="http://schemas.microsoft.com/office/powerpoint/2010/main" val="42340364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171</a:t>
            </a:fld>
            <a:endParaRPr lang="en-GB"/>
          </a:p>
        </p:txBody>
      </p:sp>
    </p:spTree>
    <p:extLst>
      <p:ext uri="{BB962C8B-B14F-4D97-AF65-F5344CB8AC3E}">
        <p14:creationId xmlns:p14="http://schemas.microsoft.com/office/powerpoint/2010/main" val="5183099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172</a:t>
            </a:fld>
            <a:endParaRPr lang="en-GB"/>
          </a:p>
        </p:txBody>
      </p:sp>
    </p:spTree>
    <p:extLst>
      <p:ext uri="{BB962C8B-B14F-4D97-AF65-F5344CB8AC3E}">
        <p14:creationId xmlns:p14="http://schemas.microsoft.com/office/powerpoint/2010/main" val="12353733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173</a:t>
            </a:fld>
            <a:endParaRPr lang="en-GB"/>
          </a:p>
        </p:txBody>
      </p:sp>
    </p:spTree>
    <p:extLst>
      <p:ext uri="{BB962C8B-B14F-4D97-AF65-F5344CB8AC3E}">
        <p14:creationId xmlns:p14="http://schemas.microsoft.com/office/powerpoint/2010/main" val="14431593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175</a:t>
            </a:fld>
            <a:endParaRPr lang="en-GB"/>
          </a:p>
        </p:txBody>
      </p:sp>
    </p:spTree>
    <p:extLst>
      <p:ext uri="{BB962C8B-B14F-4D97-AF65-F5344CB8AC3E}">
        <p14:creationId xmlns:p14="http://schemas.microsoft.com/office/powerpoint/2010/main" val="135636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 YÖNETİM SİSTEMİ STANDARDLARI / SEKTÖRE ÖZEL YÖNETİM SİSTEMİ STANDARDLARI </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14</a:t>
            </a:fld>
            <a:endParaRPr lang="en-GB"/>
          </a:p>
        </p:txBody>
      </p:sp>
    </p:spTree>
    <p:extLst>
      <p:ext uri="{BB962C8B-B14F-4D97-AF65-F5344CB8AC3E}">
        <p14:creationId xmlns:p14="http://schemas.microsoft.com/office/powerpoint/2010/main" val="40167050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178</a:t>
            </a:fld>
            <a:endParaRPr lang="en-GB"/>
          </a:p>
        </p:txBody>
      </p:sp>
    </p:spTree>
    <p:extLst>
      <p:ext uri="{BB962C8B-B14F-4D97-AF65-F5344CB8AC3E}">
        <p14:creationId xmlns:p14="http://schemas.microsoft.com/office/powerpoint/2010/main" val="340672650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179</a:t>
            </a:fld>
            <a:endParaRPr lang="en-GB"/>
          </a:p>
        </p:txBody>
      </p:sp>
    </p:spTree>
    <p:extLst>
      <p:ext uri="{BB962C8B-B14F-4D97-AF65-F5344CB8AC3E}">
        <p14:creationId xmlns:p14="http://schemas.microsoft.com/office/powerpoint/2010/main" val="261551365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180</a:t>
            </a:fld>
            <a:endParaRPr lang="en-GB"/>
          </a:p>
        </p:txBody>
      </p:sp>
    </p:spTree>
    <p:extLst>
      <p:ext uri="{BB962C8B-B14F-4D97-AF65-F5344CB8AC3E}">
        <p14:creationId xmlns:p14="http://schemas.microsoft.com/office/powerpoint/2010/main" val="278036287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181</a:t>
            </a:fld>
            <a:endParaRPr lang="en-GB"/>
          </a:p>
        </p:txBody>
      </p:sp>
    </p:spTree>
    <p:extLst>
      <p:ext uri="{BB962C8B-B14F-4D97-AF65-F5344CB8AC3E}">
        <p14:creationId xmlns:p14="http://schemas.microsoft.com/office/powerpoint/2010/main" val="215458366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182</a:t>
            </a:fld>
            <a:endParaRPr lang="en-GB"/>
          </a:p>
        </p:txBody>
      </p:sp>
    </p:spTree>
    <p:extLst>
      <p:ext uri="{BB962C8B-B14F-4D97-AF65-F5344CB8AC3E}">
        <p14:creationId xmlns:p14="http://schemas.microsoft.com/office/powerpoint/2010/main" val="20307731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183</a:t>
            </a:fld>
            <a:endParaRPr lang="en-GB"/>
          </a:p>
        </p:txBody>
      </p:sp>
    </p:spTree>
    <p:extLst>
      <p:ext uri="{BB962C8B-B14F-4D97-AF65-F5344CB8AC3E}">
        <p14:creationId xmlns:p14="http://schemas.microsoft.com/office/powerpoint/2010/main" val="37794268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184</a:t>
            </a:fld>
            <a:endParaRPr lang="en-GB"/>
          </a:p>
        </p:txBody>
      </p:sp>
    </p:spTree>
    <p:extLst>
      <p:ext uri="{BB962C8B-B14F-4D97-AF65-F5344CB8AC3E}">
        <p14:creationId xmlns:p14="http://schemas.microsoft.com/office/powerpoint/2010/main" val="50547211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186</a:t>
            </a:fld>
            <a:endParaRPr lang="en-GB"/>
          </a:p>
        </p:txBody>
      </p:sp>
    </p:spTree>
    <p:extLst>
      <p:ext uri="{BB962C8B-B14F-4D97-AF65-F5344CB8AC3E}">
        <p14:creationId xmlns:p14="http://schemas.microsoft.com/office/powerpoint/2010/main" val="26151730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189</a:t>
            </a:fld>
            <a:endParaRPr lang="en-GB"/>
          </a:p>
        </p:txBody>
      </p:sp>
    </p:spTree>
    <p:extLst>
      <p:ext uri="{BB962C8B-B14F-4D97-AF65-F5344CB8AC3E}">
        <p14:creationId xmlns:p14="http://schemas.microsoft.com/office/powerpoint/2010/main" val="182332317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190</a:t>
            </a:fld>
            <a:endParaRPr lang="en-GB"/>
          </a:p>
        </p:txBody>
      </p:sp>
    </p:spTree>
    <p:extLst>
      <p:ext uri="{BB962C8B-B14F-4D97-AF65-F5344CB8AC3E}">
        <p14:creationId xmlns:p14="http://schemas.microsoft.com/office/powerpoint/2010/main" val="299350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15</a:t>
            </a:fld>
            <a:endParaRPr lang="en-GB"/>
          </a:p>
        </p:txBody>
      </p:sp>
    </p:spTree>
    <p:extLst>
      <p:ext uri="{BB962C8B-B14F-4D97-AF65-F5344CB8AC3E}">
        <p14:creationId xmlns:p14="http://schemas.microsoft.com/office/powerpoint/2010/main" val="291402088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193</a:t>
            </a:fld>
            <a:endParaRPr lang="en-GB"/>
          </a:p>
        </p:txBody>
      </p:sp>
    </p:spTree>
    <p:extLst>
      <p:ext uri="{BB962C8B-B14F-4D97-AF65-F5344CB8AC3E}">
        <p14:creationId xmlns:p14="http://schemas.microsoft.com/office/powerpoint/2010/main" val="1983701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16</a:t>
            </a:fld>
            <a:endParaRPr lang="en-GB"/>
          </a:p>
        </p:txBody>
      </p:sp>
    </p:spTree>
    <p:extLst>
      <p:ext uri="{BB962C8B-B14F-4D97-AF65-F5344CB8AC3E}">
        <p14:creationId xmlns:p14="http://schemas.microsoft.com/office/powerpoint/2010/main" val="2131158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17</a:t>
            </a:fld>
            <a:endParaRPr lang="en-GB"/>
          </a:p>
        </p:txBody>
      </p:sp>
    </p:spTree>
    <p:extLst>
      <p:ext uri="{BB962C8B-B14F-4D97-AF65-F5344CB8AC3E}">
        <p14:creationId xmlns:p14="http://schemas.microsoft.com/office/powerpoint/2010/main" val="1306780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23</a:t>
            </a:fld>
            <a:endParaRPr lang="en-GB"/>
          </a:p>
        </p:txBody>
      </p:sp>
    </p:spTree>
    <p:extLst>
      <p:ext uri="{BB962C8B-B14F-4D97-AF65-F5344CB8AC3E}">
        <p14:creationId xmlns:p14="http://schemas.microsoft.com/office/powerpoint/2010/main" val="2190656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1200" b="0" i="1" u="none" strike="noStrike" kern="1200" cap="none" spc="0" normalizeH="0" baseline="0" noProof="0" dirty="0">
                <a:ln>
                  <a:noFill/>
                </a:ln>
                <a:solidFill>
                  <a:prstClr val="black"/>
                </a:solidFill>
                <a:effectLst/>
                <a:uLnTx/>
                <a:uFillTx/>
                <a:latin typeface="+mn-lt"/>
                <a:ea typeface="+mn-ea"/>
                <a:cs typeface="+mn-cs"/>
              </a:rPr>
              <a:t>Tanımlanmış ; </a:t>
            </a:r>
          </a:p>
          <a:p>
            <a:pPr marL="0" lvl="0" indent="0" algn="just">
              <a:buNone/>
              <a:defRPr/>
            </a:pPr>
            <a:r>
              <a:rPr lang="tr-TR" sz="1200" i="1" dirty="0">
                <a:solidFill>
                  <a:prstClr val="black"/>
                </a:solidFill>
              </a:rPr>
              <a:t>POLİTİKA </a:t>
            </a:r>
          </a:p>
          <a:p>
            <a:pPr marL="0" lvl="0" indent="0" algn="just">
              <a:buNone/>
              <a:defRPr/>
            </a:pPr>
            <a:r>
              <a:rPr lang="tr-TR" sz="1200" i="1" dirty="0">
                <a:solidFill>
                  <a:prstClr val="black"/>
                </a:solidFill>
              </a:rPr>
              <a:t>HEDEFLER </a:t>
            </a:r>
          </a:p>
          <a:p>
            <a:pPr marL="0" lvl="0" indent="0" algn="just">
              <a:buNone/>
              <a:defRPr/>
            </a:pPr>
            <a:r>
              <a:rPr lang="tr-TR" sz="1200" i="1" dirty="0">
                <a:solidFill>
                  <a:prstClr val="black"/>
                </a:solidFill>
              </a:rPr>
              <a:t>ETKİLEŞİMLİ PROSESLER </a:t>
            </a:r>
          </a:p>
          <a:p>
            <a:pPr marL="0" lvl="0" indent="0" algn="just">
              <a:buNone/>
              <a:defRPr/>
            </a:pPr>
            <a:r>
              <a:rPr lang="tr-TR" sz="1200" i="1" dirty="0">
                <a:solidFill>
                  <a:prstClr val="black"/>
                </a:solidFill>
              </a:rPr>
              <a:t>KAYNAKLAR</a:t>
            </a:r>
          </a:p>
          <a:p>
            <a:pPr marL="0" lvl="0" indent="0" algn="just">
              <a:buNone/>
              <a:defRPr/>
            </a:pPr>
            <a:r>
              <a:rPr lang="tr-TR" sz="1200" i="1" dirty="0">
                <a:solidFill>
                  <a:prstClr val="black"/>
                </a:solidFill>
              </a:rPr>
              <a:t>İLGİLİ TARAFLARIN İHTİYAÇ VE BEKLENTİLERİ </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31</a:t>
            </a:fld>
            <a:endParaRPr lang="en-GB"/>
          </a:p>
        </p:txBody>
      </p:sp>
    </p:spTree>
    <p:extLst>
      <p:ext uri="{BB962C8B-B14F-4D97-AF65-F5344CB8AC3E}">
        <p14:creationId xmlns:p14="http://schemas.microsoft.com/office/powerpoint/2010/main" val="4223017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1200" b="0" i="1" u="none" strike="noStrike" kern="1200" cap="none" spc="0" normalizeH="0" baseline="0" noProof="0" dirty="0">
                <a:ln>
                  <a:noFill/>
                </a:ln>
                <a:solidFill>
                  <a:prstClr val="black"/>
                </a:solidFill>
                <a:effectLst/>
                <a:uLnTx/>
                <a:uFillTx/>
                <a:latin typeface="+mn-lt"/>
                <a:ea typeface="+mn-ea"/>
                <a:cs typeface="+mn-cs"/>
              </a:rPr>
              <a:t>Tanımlanmış ; </a:t>
            </a:r>
          </a:p>
          <a:p>
            <a:pPr marL="0" lvl="0" indent="0" algn="just">
              <a:buNone/>
              <a:defRPr/>
            </a:pPr>
            <a:r>
              <a:rPr lang="tr-TR" sz="1200" i="1" dirty="0">
                <a:solidFill>
                  <a:prstClr val="black"/>
                </a:solidFill>
              </a:rPr>
              <a:t>POLİTİKA </a:t>
            </a:r>
          </a:p>
          <a:p>
            <a:pPr marL="0" lvl="0" indent="0" algn="just">
              <a:buNone/>
              <a:defRPr/>
            </a:pPr>
            <a:r>
              <a:rPr lang="tr-TR" sz="1200" i="1" dirty="0">
                <a:solidFill>
                  <a:prstClr val="black"/>
                </a:solidFill>
              </a:rPr>
              <a:t>HEDEFLER </a:t>
            </a:r>
          </a:p>
          <a:p>
            <a:pPr marL="0" lvl="0" indent="0" algn="just">
              <a:buNone/>
              <a:defRPr/>
            </a:pPr>
            <a:r>
              <a:rPr lang="tr-TR" sz="1200" i="1" dirty="0">
                <a:solidFill>
                  <a:prstClr val="black"/>
                </a:solidFill>
              </a:rPr>
              <a:t>ETKİLEŞİMLİ PROSESLER </a:t>
            </a:r>
          </a:p>
          <a:p>
            <a:pPr marL="0" lvl="0" indent="0" algn="just">
              <a:buNone/>
              <a:defRPr/>
            </a:pPr>
            <a:r>
              <a:rPr lang="tr-TR" sz="1200" i="1" dirty="0">
                <a:solidFill>
                  <a:prstClr val="black"/>
                </a:solidFill>
              </a:rPr>
              <a:t>KAYNAKLAR</a:t>
            </a:r>
          </a:p>
          <a:p>
            <a:pPr marL="0" lvl="0" indent="0" algn="just">
              <a:buNone/>
              <a:defRPr/>
            </a:pPr>
            <a:r>
              <a:rPr lang="tr-TR" sz="1200" i="1" dirty="0">
                <a:solidFill>
                  <a:prstClr val="black"/>
                </a:solidFill>
              </a:rPr>
              <a:t>İLGİLİ TARAFLARIN İHTİYAÇ VE BEKLENTİLERİ </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32</a:t>
            </a:fld>
            <a:endParaRPr lang="en-GB"/>
          </a:p>
        </p:txBody>
      </p:sp>
    </p:spTree>
    <p:extLst>
      <p:ext uri="{BB962C8B-B14F-4D97-AF65-F5344CB8AC3E}">
        <p14:creationId xmlns:p14="http://schemas.microsoft.com/office/powerpoint/2010/main" val="2634377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10 adet koordinatörlük, 18 Belgelendirme</a:t>
            </a:r>
            <a:r>
              <a:rPr lang="tr-TR" baseline="0" dirty="0"/>
              <a:t> Müdürlüğü,</a:t>
            </a:r>
            <a:endParaRPr lang="tr-TR" dirty="0"/>
          </a:p>
        </p:txBody>
      </p:sp>
      <p:sp>
        <p:nvSpPr>
          <p:cNvPr id="4" name="Slayt Numarası Yer Tutucusu 3"/>
          <p:cNvSpPr>
            <a:spLocks noGrp="1"/>
          </p:cNvSpPr>
          <p:nvPr>
            <p:ph type="sldNum" sz="quarter" idx="10"/>
          </p:nvPr>
        </p:nvSpPr>
        <p:spPr/>
        <p:txBody>
          <a:bodyPr/>
          <a:lstStyle/>
          <a:p>
            <a:fld id="{F2D852A3-F696-443B-AD5A-50362A6CCDE3}" type="slidenum">
              <a:rPr lang="tr-TR" smtClean="0"/>
              <a:t>2</a:t>
            </a:fld>
            <a:endParaRPr lang="tr-TR"/>
          </a:p>
        </p:txBody>
      </p:sp>
    </p:spTree>
    <p:extLst>
      <p:ext uri="{BB962C8B-B14F-4D97-AF65-F5344CB8AC3E}">
        <p14:creationId xmlns:p14="http://schemas.microsoft.com/office/powerpoint/2010/main" val="4087863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1200" b="0" i="1" u="none" strike="noStrike" kern="1200" cap="none" spc="0" normalizeH="0" baseline="0" noProof="0" dirty="0">
                <a:ln>
                  <a:noFill/>
                </a:ln>
                <a:solidFill>
                  <a:prstClr val="black"/>
                </a:solidFill>
                <a:effectLst/>
                <a:uLnTx/>
                <a:uFillTx/>
                <a:latin typeface="+mn-lt"/>
                <a:ea typeface="+mn-ea"/>
                <a:cs typeface="+mn-cs"/>
              </a:rPr>
              <a:t>Tanımlanmış ; </a:t>
            </a:r>
          </a:p>
          <a:p>
            <a:pPr marL="0" lvl="0" indent="0" algn="just">
              <a:buNone/>
              <a:defRPr/>
            </a:pPr>
            <a:r>
              <a:rPr lang="tr-TR" sz="1200" i="1" dirty="0">
                <a:solidFill>
                  <a:prstClr val="black"/>
                </a:solidFill>
              </a:rPr>
              <a:t>POLİTİKA </a:t>
            </a:r>
          </a:p>
          <a:p>
            <a:pPr marL="0" lvl="0" indent="0" algn="just">
              <a:buNone/>
              <a:defRPr/>
            </a:pPr>
            <a:r>
              <a:rPr lang="tr-TR" sz="1200" i="1" dirty="0">
                <a:solidFill>
                  <a:prstClr val="black"/>
                </a:solidFill>
              </a:rPr>
              <a:t>HEDEFLER </a:t>
            </a:r>
          </a:p>
          <a:p>
            <a:pPr marL="0" lvl="0" indent="0" algn="just">
              <a:buNone/>
              <a:defRPr/>
            </a:pPr>
            <a:r>
              <a:rPr lang="tr-TR" sz="1200" i="1" dirty="0">
                <a:solidFill>
                  <a:prstClr val="black"/>
                </a:solidFill>
              </a:rPr>
              <a:t>ETKİLEŞİMLİ PROSESLER </a:t>
            </a:r>
          </a:p>
          <a:p>
            <a:pPr marL="0" lvl="0" indent="0" algn="just">
              <a:buNone/>
              <a:defRPr/>
            </a:pPr>
            <a:r>
              <a:rPr lang="tr-TR" sz="1200" i="1" dirty="0">
                <a:solidFill>
                  <a:prstClr val="black"/>
                </a:solidFill>
              </a:rPr>
              <a:t>KAYNAKLAR</a:t>
            </a:r>
          </a:p>
          <a:p>
            <a:pPr marL="0" lvl="0" indent="0" algn="just">
              <a:buNone/>
              <a:defRPr/>
            </a:pPr>
            <a:r>
              <a:rPr lang="tr-TR" sz="1200" i="1" dirty="0">
                <a:solidFill>
                  <a:prstClr val="black"/>
                </a:solidFill>
              </a:rPr>
              <a:t>İLGİLİ TARAFLARIN İHTİYAÇ VE BEKLENTİLERİ </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33</a:t>
            </a:fld>
            <a:endParaRPr lang="en-GB"/>
          </a:p>
        </p:txBody>
      </p:sp>
    </p:spTree>
    <p:extLst>
      <p:ext uri="{BB962C8B-B14F-4D97-AF65-F5344CB8AC3E}">
        <p14:creationId xmlns:p14="http://schemas.microsoft.com/office/powerpoint/2010/main" val="3109384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911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ISO 9001 Kapsamı - ISO 9001'in 1. maddesi, kapsamını, standardın konusunu, kalite yönetim sisteminin ve kuruluşlar tarafından uygulanmasının amaçlanan sonuçlarını açıklamaktadır.</a:t>
            </a:r>
          </a:p>
          <a:p>
            <a:r>
              <a:rPr lang="tr-TR" dirty="0"/>
              <a:t>KYS Kapsamı - ISO 9001 Madde 4.3, “Kuruluş, </a:t>
            </a:r>
            <a:r>
              <a:rPr lang="tr-TR" dirty="0" err="1"/>
              <a:t>KYS'nin</a:t>
            </a:r>
            <a:r>
              <a:rPr lang="tr-TR" dirty="0"/>
              <a:t> kapsamını oluşturmak için sınırlarını ve uygulanabilirliğini belirleyecektir… Kapsam, kapsanan ürün ve hizmet türlerini belirtecektir”.</a:t>
            </a:r>
          </a:p>
          <a:p>
            <a:r>
              <a:rPr lang="tr-TR" dirty="0"/>
              <a:t>Belge Kapsamı –Belge kapsamı </a:t>
            </a:r>
            <a:r>
              <a:rPr lang="tr-TR" dirty="0" err="1"/>
              <a:t>KYS'nin</a:t>
            </a:r>
            <a:r>
              <a:rPr lang="tr-TR" dirty="0"/>
              <a:t> kapsamından türetilmiştir ve kuruluşun sertifika almaya karar verdiklerine bağlıdır. Bu kapsam, kuruluşun </a:t>
            </a:r>
            <a:r>
              <a:rPr lang="tr-TR" dirty="0" err="1"/>
              <a:t>KYS'nin</a:t>
            </a:r>
            <a:r>
              <a:rPr lang="tr-TR" dirty="0"/>
              <a:t> sertifika durumunu ilgili ilgili taraflara iletmek için </a:t>
            </a:r>
            <a:r>
              <a:rPr lang="tr-TR" dirty="0" err="1"/>
              <a:t>kullanılır.Bazen</a:t>
            </a:r>
            <a:r>
              <a:rPr lang="tr-TR" dirty="0"/>
              <a:t> sertifikasyon kapsamı KYS kapsamından daha küçük olabilir ve bu durumlara özel dikkat gösterilmelidir.</a:t>
            </a:r>
          </a:p>
          <a:p>
            <a:r>
              <a:rPr lang="tr-TR" dirty="0"/>
              <a:t>Denetim Kapsamı - “Bir denetimin kapsamı ve sınırları (ISO 19011: 2018, 3.5). Not 1 - Denetim kapsamı genellikle fiziksel ve sanal konumların, işlevlerin, kuruluş birimlerinin, etkinliklerin ve süreçlerin yanı sıra kapsanan zaman aralığının bir açıklamasını içerir. ”</a:t>
            </a: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838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Her türlü kuruluş; </a:t>
            </a:r>
            <a:r>
              <a:rPr lang="tr-TR" dirty="0" err="1"/>
              <a:t>kamu,özel</a:t>
            </a:r>
            <a:r>
              <a:rPr lang="tr-TR" dirty="0"/>
              <a:t>; kar amacı güden/gütmeyen; üretim/Hizmet;</a:t>
            </a:r>
            <a:r>
              <a:rPr lang="tr-TR" baseline="0" dirty="0"/>
              <a:t> çalışan sayısı önemli değil (3,100,10000,….)</a:t>
            </a:r>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20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972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531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022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416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99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742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10 adet koordinatörlük, 18 Belgelendirme</a:t>
            </a:r>
            <a:r>
              <a:rPr lang="tr-TR" baseline="0" dirty="0"/>
              <a:t> Müdürlüğü,</a:t>
            </a:r>
            <a:endParaRPr lang="tr-TR" dirty="0"/>
          </a:p>
        </p:txBody>
      </p:sp>
      <p:sp>
        <p:nvSpPr>
          <p:cNvPr id="4" name="Slayt Numarası Yer Tutucusu 3"/>
          <p:cNvSpPr>
            <a:spLocks noGrp="1"/>
          </p:cNvSpPr>
          <p:nvPr>
            <p:ph type="sldNum" sz="quarter" idx="10"/>
          </p:nvPr>
        </p:nvSpPr>
        <p:spPr/>
        <p:txBody>
          <a:bodyPr/>
          <a:lstStyle/>
          <a:p>
            <a:fld id="{F2D852A3-F696-443B-AD5A-50362A6CCDE3}" type="slidenum">
              <a:rPr lang="tr-TR" smtClean="0"/>
              <a:t>3</a:t>
            </a:fld>
            <a:endParaRPr lang="tr-TR"/>
          </a:p>
        </p:txBody>
      </p:sp>
    </p:spTree>
    <p:extLst>
      <p:ext uri="{BB962C8B-B14F-4D97-AF65-F5344CB8AC3E}">
        <p14:creationId xmlns:p14="http://schemas.microsoft.com/office/powerpoint/2010/main" val="3888470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848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98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623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54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745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66F2B-4F79-4EAE-A626-7CF83C6CAD4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522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i="1" dirty="0">
                <a:latin typeface="Calibri" panose="020F0502020204030204" pitchFamily="34" charset="0"/>
                <a:cs typeface="Calibri" panose="020F0502020204030204" pitchFamily="34" charset="0"/>
              </a:rPr>
              <a:t>Kuruluşun bağlamının anlaşılması bir prosesi kuruluşun amaçları, hedefleri ve sürdürülebilirliğini etkileyen etkenleri tayin eder. Bu proses; kuruluşun değerleri, kültürü, bilgisi ve performansı gibi iç etkenleri ve aynı zamanda yasal, teknolojik, rekabetçi, pazar ile ilgili, kültürel, sosyal ve ekonomik çevreler gibi dış etkenleri de dikkate alır. </a:t>
            </a:r>
            <a:r>
              <a:rPr lang="tr-TR" b="1" i="1" dirty="0"/>
              <a:t>Bir kuruluşun amacını ifade etme yollarına; kuruluşun vizyonu, misyonu, politikaları ve hedefleri örnek olarak verilebilir.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b="1" i="1" dirty="0">
              <a:latin typeface="Calibri" panose="020F0502020204030204" pitchFamily="34" charset="0"/>
              <a:cs typeface="Calibri" panose="020F0502020204030204" pitchFamily="34" charset="0"/>
            </a:endParaRPr>
          </a:p>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51</a:t>
            </a:fld>
            <a:endParaRPr lang="en-GB"/>
          </a:p>
        </p:txBody>
      </p:sp>
    </p:spTree>
    <p:extLst>
      <p:ext uri="{BB962C8B-B14F-4D97-AF65-F5344CB8AC3E}">
        <p14:creationId xmlns:p14="http://schemas.microsoft.com/office/powerpoint/2010/main" val="3720174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Gözden geçirme faaliyeti farklı şekillerde olabilir. Örneğin kur değişikliğinde </a:t>
            </a:r>
            <a:r>
              <a:rPr lang="tr-TR" dirty="0" err="1"/>
              <a:t>finans,satış</a:t>
            </a:r>
            <a:r>
              <a:rPr lang="tr-TR" dirty="0"/>
              <a:t> toplantıları ; mevzuat</a:t>
            </a:r>
            <a:r>
              <a:rPr lang="tr-TR" baseline="0" dirty="0"/>
              <a:t> değişikliğinde hukuk biriminden  yazılı görüş alma gibi.</a:t>
            </a:r>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53</a:t>
            </a:fld>
            <a:endParaRPr lang="en-GB"/>
          </a:p>
        </p:txBody>
      </p:sp>
    </p:spTree>
    <p:extLst>
      <p:ext uri="{BB962C8B-B14F-4D97-AF65-F5344CB8AC3E}">
        <p14:creationId xmlns:p14="http://schemas.microsoft.com/office/powerpoint/2010/main" val="716655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İç ve dış hususların nasıl belirlendiğine dair kanıtlar neler olabilir? </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54</a:t>
            </a:fld>
            <a:endParaRPr lang="en-GB"/>
          </a:p>
        </p:txBody>
      </p:sp>
    </p:spTree>
    <p:extLst>
      <p:ext uri="{BB962C8B-B14F-4D97-AF65-F5344CB8AC3E}">
        <p14:creationId xmlns:p14="http://schemas.microsoft.com/office/powerpoint/2010/main" val="3559635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baseline="0" dirty="0">
                <a:solidFill>
                  <a:schemeClr val="tx1"/>
                </a:solidFill>
                <a:latin typeface="+mn-lt"/>
                <a:ea typeface="+mn-ea"/>
                <a:cs typeface="+mn-cs"/>
              </a:rPr>
              <a:t>A.3 İlgili tarafların ihtiyaç ve beklentilerini anlama</a:t>
            </a:r>
          </a:p>
          <a:p>
            <a:r>
              <a:rPr lang="tr-TR" sz="1200" b="0" i="0" u="none" strike="noStrike" kern="1200" baseline="0" dirty="0">
                <a:solidFill>
                  <a:schemeClr val="tx1"/>
                </a:solidFill>
                <a:latin typeface="+mn-lt"/>
                <a:ea typeface="+mn-ea"/>
                <a:cs typeface="+mn-cs"/>
              </a:rPr>
              <a:t>Madde 4.2 kuruluş için, kalite yönetim sistemi ile ilgili tarafların ve bu ilgili tarafların şartlarının belirlenmesi için şartları belirtir. Bununla birlikte Madde 4.2, kalite yönetim sistemi şartlarının bu standardın kapsamının ötesine genişletilmesine işaret etmez. Kapsamda ifade edildiği şekilde bu </a:t>
            </a:r>
            <a:r>
              <a:rPr lang="tr-TR" sz="1200" b="0" i="0" u="none" strike="noStrike" kern="1200" baseline="0" dirty="0" err="1">
                <a:solidFill>
                  <a:schemeClr val="tx1"/>
                </a:solidFill>
                <a:latin typeface="+mn-lt"/>
                <a:ea typeface="+mn-ea"/>
                <a:cs typeface="+mn-cs"/>
              </a:rPr>
              <a:t>standard</a:t>
            </a:r>
            <a:r>
              <a:rPr lang="tr-TR" sz="1200" b="0" i="0" u="none" strike="noStrike" kern="1200" baseline="0" dirty="0">
                <a:solidFill>
                  <a:schemeClr val="tx1"/>
                </a:solidFill>
                <a:latin typeface="+mn-lt"/>
                <a:ea typeface="+mn-ea"/>
                <a:cs typeface="+mn-cs"/>
              </a:rPr>
              <a:t>; bir kuruluşun, müşteri ve uygulanabilir birincil ve ikincil mevzuat şartlarına uygun ürün ve hizmetleri düzenli şekilde sunma kabiliyetini ortaya koyması gerektiğinde ve müşteri memnuniyetini artırmayı amaçladığında uygulanabilir.</a:t>
            </a:r>
          </a:p>
          <a:p>
            <a:r>
              <a:rPr lang="tr-TR" sz="1200" b="0" i="0" u="none" strike="noStrike" kern="1200" baseline="0" dirty="0">
                <a:solidFill>
                  <a:schemeClr val="tx1"/>
                </a:solidFill>
                <a:latin typeface="+mn-lt"/>
                <a:ea typeface="+mn-ea"/>
                <a:cs typeface="+mn-cs"/>
              </a:rPr>
              <a:t>Bu </a:t>
            </a:r>
            <a:r>
              <a:rPr lang="tr-TR" sz="1200" b="0" i="0" u="none" strike="noStrike" kern="1200" baseline="0" dirty="0" err="1">
                <a:solidFill>
                  <a:schemeClr val="tx1"/>
                </a:solidFill>
                <a:latin typeface="+mn-lt"/>
                <a:ea typeface="+mn-ea"/>
                <a:cs typeface="+mn-cs"/>
              </a:rPr>
              <a:t>standardda</a:t>
            </a:r>
            <a:r>
              <a:rPr lang="tr-TR" sz="1200" b="0" i="0" u="none" strike="noStrike" kern="1200" baseline="0" dirty="0">
                <a:solidFill>
                  <a:schemeClr val="tx1"/>
                </a:solidFill>
                <a:latin typeface="+mn-lt"/>
                <a:ea typeface="+mn-ea"/>
                <a:cs typeface="+mn-cs"/>
              </a:rPr>
              <a:t>, ilgili tarafların kuruluşun kalite yönetim sistemi ile ilişkili olmadığına karar verildiği durumlarda kuruluşun bu tarafları dikkate almasına dair bir şart yoktur. Bir ilgili tarafın belirli bir şartının kuruluşun kalite yönetim sistemi ile ilgili olup olmadığı kuruluşun kararıdır.</a:t>
            </a:r>
            <a:endParaRPr lang="en-GB" sz="2000" b="1" dirty="0"/>
          </a:p>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55</a:t>
            </a:fld>
            <a:endParaRPr lang="en-GB"/>
          </a:p>
        </p:txBody>
      </p:sp>
    </p:spTree>
    <p:extLst>
      <p:ext uri="{BB962C8B-B14F-4D97-AF65-F5344CB8AC3E}">
        <p14:creationId xmlns:p14="http://schemas.microsoft.com/office/powerpoint/2010/main" val="1346790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10 adet koordinatörlük, 18 Belgelendirme</a:t>
            </a:r>
            <a:r>
              <a:rPr lang="tr-TR" baseline="0" dirty="0"/>
              <a:t> Müdürlüğü,</a:t>
            </a:r>
            <a:endParaRPr lang="tr-TR" dirty="0"/>
          </a:p>
        </p:txBody>
      </p:sp>
      <p:sp>
        <p:nvSpPr>
          <p:cNvPr id="4" name="Slayt Numarası Yer Tutucusu 3"/>
          <p:cNvSpPr>
            <a:spLocks noGrp="1"/>
          </p:cNvSpPr>
          <p:nvPr>
            <p:ph type="sldNum" sz="quarter" idx="10"/>
          </p:nvPr>
        </p:nvSpPr>
        <p:spPr/>
        <p:txBody>
          <a:bodyPr/>
          <a:lstStyle/>
          <a:p>
            <a:fld id="{F2D852A3-F696-443B-AD5A-50362A6CCDE3}" type="slidenum">
              <a:rPr lang="tr-TR" smtClean="0"/>
              <a:t>4</a:t>
            </a:fld>
            <a:endParaRPr lang="tr-TR"/>
          </a:p>
        </p:txBody>
      </p:sp>
    </p:spTree>
    <p:extLst>
      <p:ext uri="{BB962C8B-B14F-4D97-AF65-F5344CB8AC3E}">
        <p14:creationId xmlns:p14="http://schemas.microsoft.com/office/powerpoint/2010/main" val="2365337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Örnek</a:t>
            </a:r>
            <a:r>
              <a:rPr lang="tr-TR" baseline="0" dirty="0"/>
              <a:t> : Aynı ürünün ambalajlı ve ambalajsız üretilmesi ile yasal şartlar , müşteri şartları (nakliye </a:t>
            </a:r>
            <a:r>
              <a:rPr lang="tr-TR" baseline="0" dirty="0" err="1"/>
              <a:t>şekli,paketleme</a:t>
            </a:r>
            <a:r>
              <a:rPr lang="tr-TR" baseline="0" dirty="0"/>
              <a:t> şekli gibi) farklılaşabilir.</a:t>
            </a:r>
          </a:p>
          <a:p>
            <a:r>
              <a:rPr lang="tr-TR" baseline="0" dirty="0"/>
              <a:t>Örnek : Beyaz eşya üreten kuruluş KYS ile ilgili tarafları belirlerken  Sanayi ve Teknoloji Bakanlığı öncelikli taraf olurken, ÇYS ile ilgili taraflarda Çevre ve Şehircilik Bakanlığı daha öncelikli taraf olarak ele alınır.</a:t>
            </a:r>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57</a:t>
            </a:fld>
            <a:endParaRPr lang="en-GB"/>
          </a:p>
        </p:txBody>
      </p:sp>
    </p:spTree>
    <p:extLst>
      <p:ext uri="{BB962C8B-B14F-4D97-AF65-F5344CB8AC3E}">
        <p14:creationId xmlns:p14="http://schemas.microsoft.com/office/powerpoint/2010/main" val="3774848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Örnek</a:t>
            </a:r>
            <a:r>
              <a:rPr lang="tr-TR" baseline="0" dirty="0"/>
              <a:t> : Aynı ürünün ambalajlı ve ambalajsız üretilmesi ile yasal şartlar , müşteri şartları (nakliye </a:t>
            </a:r>
            <a:r>
              <a:rPr lang="tr-TR" baseline="0" dirty="0" err="1"/>
              <a:t>şekli,paketleme</a:t>
            </a:r>
            <a:r>
              <a:rPr lang="tr-TR" baseline="0" dirty="0"/>
              <a:t> şekli gibi) farklılaşabilir.</a:t>
            </a:r>
          </a:p>
          <a:p>
            <a:r>
              <a:rPr lang="tr-TR" baseline="0" dirty="0"/>
              <a:t>Örnek : Beyaz eşya üreten kuruluş KYS ile ilgili tarafları belirlerken  Sanayi ve Teknoloji Bakanlığı öncelikli taraf olurken, ÇYS ile ilgili taraflarda Çevre ve Şehircilik Bakanlığı daha öncelikli taraf olarak ele alınır.</a:t>
            </a:r>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58</a:t>
            </a:fld>
            <a:endParaRPr lang="en-GB"/>
          </a:p>
        </p:txBody>
      </p:sp>
    </p:spTree>
    <p:extLst>
      <p:ext uri="{BB962C8B-B14F-4D97-AF65-F5344CB8AC3E}">
        <p14:creationId xmlns:p14="http://schemas.microsoft.com/office/powerpoint/2010/main" val="92516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Örnek</a:t>
            </a:r>
            <a:r>
              <a:rPr lang="tr-TR" baseline="0" dirty="0"/>
              <a:t> : Aynı ürünün ambalajlı ve ambalajsız üretilmesi ile yasal şartlar , müşteri şartları (nakliye </a:t>
            </a:r>
            <a:r>
              <a:rPr lang="tr-TR" baseline="0" dirty="0" err="1"/>
              <a:t>şekli,paketleme</a:t>
            </a:r>
            <a:r>
              <a:rPr lang="tr-TR" baseline="0" dirty="0"/>
              <a:t> şekli gibi) farklılaşabilir.</a:t>
            </a:r>
          </a:p>
          <a:p>
            <a:r>
              <a:rPr lang="tr-TR" baseline="0" dirty="0"/>
              <a:t>Örnek : Beyaz eşya üreten kuruluş KYS ile ilgili tarafları belirlerken  Sanayi ve Teknoloji Bakanlığı öncelikli taraf olurken, ÇYS ile ilgili taraflarda Çevre ve Şehircilik Bakanlığı daha öncelikli taraf olarak ele alınır.</a:t>
            </a:r>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59</a:t>
            </a:fld>
            <a:endParaRPr lang="en-GB"/>
          </a:p>
        </p:txBody>
      </p:sp>
    </p:spTree>
    <p:extLst>
      <p:ext uri="{BB962C8B-B14F-4D97-AF65-F5344CB8AC3E}">
        <p14:creationId xmlns:p14="http://schemas.microsoft.com/office/powerpoint/2010/main" val="156290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LOBİCİLİK</a:t>
            </a:r>
            <a:r>
              <a:rPr lang="tr-TR" baseline="0" dirty="0"/>
              <a:t> : Ş</a:t>
            </a:r>
            <a:r>
              <a:rPr lang="tr-TR" dirty="0"/>
              <a:t>irketler, birlikler veya örgütler tarafından bilinçli ve koordineli bir şekilde mevcut yasalar çerçevesinde uluslararası, ulusal veya yerel düzeyde doğrudan ilişkiler geliştirerek ve çeşitli araçları ve bilgiyi kullanarak karar alma mekanizmasında etkili olan kişiler, gruplar veya topluluklarla diyalog kurup karar alma sürecini etkileme faaliyeti olarak nitelendirmektedir</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60</a:t>
            </a:fld>
            <a:endParaRPr lang="en-GB"/>
          </a:p>
        </p:txBody>
      </p:sp>
    </p:spTree>
    <p:extLst>
      <p:ext uri="{BB962C8B-B14F-4D97-AF65-F5344CB8AC3E}">
        <p14:creationId xmlns:p14="http://schemas.microsoft.com/office/powerpoint/2010/main" val="654366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İzleme</a:t>
            </a:r>
            <a:r>
              <a:rPr lang="tr-TR" baseline="0" dirty="0"/>
              <a:t> ve gözden geçirme için yöntem ve sorumluluklar tanımlanmalıdır. </a:t>
            </a:r>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61</a:t>
            </a:fld>
            <a:endParaRPr lang="en-GB"/>
          </a:p>
        </p:txBody>
      </p:sp>
    </p:spTree>
    <p:extLst>
      <p:ext uri="{BB962C8B-B14F-4D97-AF65-F5344CB8AC3E}">
        <p14:creationId xmlns:p14="http://schemas.microsoft.com/office/powerpoint/2010/main" val="4055282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63</a:t>
            </a:fld>
            <a:endParaRPr lang="en-GB"/>
          </a:p>
        </p:txBody>
      </p:sp>
    </p:spTree>
    <p:extLst>
      <p:ext uri="{BB962C8B-B14F-4D97-AF65-F5344CB8AC3E}">
        <p14:creationId xmlns:p14="http://schemas.microsoft.com/office/powerpoint/2010/main" val="2844792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64</a:t>
            </a:fld>
            <a:endParaRPr lang="en-GB"/>
          </a:p>
        </p:txBody>
      </p:sp>
    </p:spTree>
    <p:extLst>
      <p:ext uri="{BB962C8B-B14F-4D97-AF65-F5344CB8AC3E}">
        <p14:creationId xmlns:p14="http://schemas.microsoft.com/office/powerpoint/2010/main" val="583536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Ortak gereksinimlerin uygulanamayacağına dair örnekler:</a:t>
            </a:r>
          </a:p>
          <a:p>
            <a:r>
              <a:rPr lang="tr-TR" dirty="0"/>
              <a:t>• İzlenebilirlik gerektiren ölçüm veya izleme ekipmanı olmayan bir berber dükkanı (ISO 9001: 2015, bölüm 7.1.5.2);</a:t>
            </a:r>
          </a:p>
          <a:p>
            <a:r>
              <a:rPr lang="tr-TR" dirty="0"/>
              <a:t>• Müşteri bilgileri de dahil olmak üzere müşteri veya tedarikçi mülkünü ele almayan bir kuruluş (ISO 9001: 2015, bölüm 8.5.3);</a:t>
            </a:r>
          </a:p>
          <a:p>
            <a:r>
              <a:rPr lang="tr-TR" dirty="0"/>
              <a:t>• Yasa #XXXX (ISO 9001: 2015, bölüm 8.4.1, bölüm… ”uyarınca diğer otoritenin sorumluluğunda olduğu için tedarikçi seçimi için kriter belirleme şartını uygulamayan bir polis departmanı.</a:t>
            </a:r>
          </a:p>
          <a:p>
            <a:r>
              <a:rPr lang="tr-TR" dirty="0"/>
              <a:t>• Başka bir ana kuruluş veya daha fazla gelişimi olmayan müşterileri tarafından sağlandığından, tasarım veya geliştirme faaliyeti olmayan, sunduğu ürün ve hizmetler için gereksinimleri belirtmeyen bir kuruluş (ISO 9001: 2015, bölüm 8.3).</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65</a:t>
            </a:fld>
            <a:endParaRPr lang="en-GB"/>
          </a:p>
        </p:txBody>
      </p:sp>
    </p:spTree>
    <p:extLst>
      <p:ext uri="{BB962C8B-B14F-4D97-AF65-F5344CB8AC3E}">
        <p14:creationId xmlns:p14="http://schemas.microsoft.com/office/powerpoint/2010/main" val="16916851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66</a:t>
            </a:fld>
            <a:endParaRPr lang="en-GB"/>
          </a:p>
        </p:txBody>
      </p:sp>
    </p:spTree>
    <p:extLst>
      <p:ext uri="{BB962C8B-B14F-4D97-AF65-F5344CB8AC3E}">
        <p14:creationId xmlns:p14="http://schemas.microsoft.com/office/powerpoint/2010/main" val="4107694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67</a:t>
            </a:fld>
            <a:endParaRPr lang="en-GB"/>
          </a:p>
        </p:txBody>
      </p:sp>
    </p:spTree>
    <p:extLst>
      <p:ext uri="{BB962C8B-B14F-4D97-AF65-F5344CB8AC3E}">
        <p14:creationId xmlns:p14="http://schemas.microsoft.com/office/powerpoint/2010/main" val="15154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Muayene Gözetim Hizmetleri</a:t>
            </a:r>
          </a:p>
          <a:p>
            <a:r>
              <a:rPr lang="tr-TR" dirty="0">
                <a:effectLst/>
              </a:rPr>
              <a:t>1TS EN ISO 14064-3 Kapsamında Sera Gazı Doğrulama </a:t>
            </a:r>
          </a:p>
          <a:p>
            <a:r>
              <a:rPr lang="tr-TR" dirty="0">
                <a:effectLst/>
              </a:rPr>
              <a:t>2Yeşil Havaalanı Projesi </a:t>
            </a:r>
            <a:r>
              <a:rPr lang="tr-TR" dirty="0" err="1">
                <a:effectLst/>
              </a:rPr>
              <a:t>Sektörel</a:t>
            </a:r>
            <a:r>
              <a:rPr lang="tr-TR" dirty="0">
                <a:effectLst/>
              </a:rPr>
              <a:t> Kriterler Kontrolü </a:t>
            </a:r>
          </a:p>
          <a:p>
            <a:r>
              <a:rPr lang="tr-TR" dirty="0">
                <a:effectLst/>
              </a:rPr>
              <a:t>3Sera Gazı Emisyonlarının Takibi Hakkında Yönetmelik Kapsamında Doğrulama </a:t>
            </a:r>
          </a:p>
          <a:p>
            <a:r>
              <a:rPr lang="tr-TR" dirty="0">
                <a:effectLst/>
              </a:rPr>
              <a:t>4Yükleme Öncesi, Sırası ve Sonrası Gözetim Hizmetleri</a:t>
            </a:r>
            <a:br>
              <a:rPr lang="tr-TR" dirty="0">
                <a:effectLst/>
              </a:rPr>
            </a:br>
            <a:r>
              <a:rPr lang="tr-TR" dirty="0">
                <a:effectLst/>
              </a:rPr>
              <a:t>6Tedarikçi Değerlendirme (KRC, SÜTAŞ, BESAŞ)</a:t>
            </a:r>
          </a:p>
          <a:p>
            <a:r>
              <a:rPr lang="tr-TR" dirty="0">
                <a:effectLst/>
              </a:rPr>
              <a:t>7Yenilenebilir Enerji Santralleri Sertifika Uygunluk Değerlendirme Faaliyetleri</a:t>
            </a:r>
          </a:p>
          <a:p>
            <a:r>
              <a:rPr lang="tr-TR" dirty="0">
                <a:effectLst/>
              </a:rPr>
              <a:t>8Çocuk Oyun Parklarının Gözetimi</a:t>
            </a:r>
          </a:p>
          <a:p>
            <a:r>
              <a:rPr lang="tr-TR" dirty="0">
                <a:effectLst/>
              </a:rPr>
              <a:t>9Polimer ve </a:t>
            </a:r>
            <a:r>
              <a:rPr lang="tr-TR" dirty="0" err="1">
                <a:effectLst/>
              </a:rPr>
              <a:t>Kompozit</a:t>
            </a:r>
            <a:r>
              <a:rPr lang="tr-TR" dirty="0">
                <a:effectLst/>
              </a:rPr>
              <a:t> Ürünler Muayeneleri </a:t>
            </a:r>
          </a:p>
          <a:p>
            <a:r>
              <a:rPr lang="tr-TR" dirty="0">
                <a:effectLst/>
              </a:rPr>
              <a:t>10Asansör Periyodik Muayeneleri</a:t>
            </a:r>
          </a:p>
          <a:p>
            <a:r>
              <a:rPr lang="tr-TR" dirty="0">
                <a:effectLst/>
              </a:rPr>
              <a:t>11Asansör PGD Muayeneleri</a:t>
            </a:r>
          </a:p>
          <a:p>
            <a:r>
              <a:rPr lang="tr-TR" dirty="0">
                <a:effectLst/>
              </a:rPr>
              <a:t>12Radar Ölçüm Cihazları Periyodik Muayeneleri</a:t>
            </a:r>
          </a:p>
          <a:p>
            <a:r>
              <a:rPr lang="tr-TR" dirty="0">
                <a:effectLst/>
              </a:rPr>
              <a:t>15Elektriksel Ölçümler (</a:t>
            </a:r>
            <a:r>
              <a:rPr lang="tr-TR" dirty="0" err="1">
                <a:effectLst/>
              </a:rPr>
              <a:t>Katodik</a:t>
            </a:r>
            <a:r>
              <a:rPr lang="tr-TR" dirty="0">
                <a:effectLst/>
              </a:rPr>
              <a:t> Koruma - Topraklama - Paratoner)</a:t>
            </a:r>
          </a:p>
          <a:p>
            <a:r>
              <a:rPr lang="tr-TR" dirty="0">
                <a:effectLst/>
              </a:rPr>
              <a:t>16İş Ekipmanları Periyodik Muayenesi (Basınçlı Ekipmanlar, Kaldırma İletme Ekipmanları, Yangın Tesisatları)</a:t>
            </a:r>
          </a:p>
          <a:p>
            <a:r>
              <a:rPr lang="tr-TR" dirty="0">
                <a:effectLst/>
              </a:rPr>
              <a:t>17İş Ekipmanları PGD Muayeneleri </a:t>
            </a:r>
          </a:p>
          <a:p>
            <a:r>
              <a:rPr lang="tr-TR" dirty="0">
                <a:effectLst/>
              </a:rPr>
              <a:t>18Kaynaklı İmalat ve Çelik Konstrüksiyonların Kontrolü</a:t>
            </a:r>
          </a:p>
          <a:p>
            <a:r>
              <a:rPr lang="tr-TR" dirty="0">
                <a:effectLst/>
              </a:rPr>
              <a:t>19Kaynak Prosedür Onayı (WPS, </a:t>
            </a:r>
          </a:p>
          <a:p>
            <a:r>
              <a:rPr lang="tr-TR" dirty="0">
                <a:effectLst/>
              </a:rPr>
              <a:t>20Tahribatsız Muayeneler (VT, UT, RT, MT, PT, ET, AT, </a:t>
            </a:r>
            <a:r>
              <a:rPr lang="tr-TR" dirty="0" err="1">
                <a:effectLst/>
              </a:rPr>
              <a:t>Phased</a:t>
            </a:r>
            <a:r>
              <a:rPr lang="tr-TR" dirty="0">
                <a:effectLst/>
              </a:rPr>
              <a:t> </a:t>
            </a:r>
            <a:r>
              <a:rPr lang="tr-TR" dirty="0" err="1">
                <a:effectLst/>
              </a:rPr>
              <a:t>Array</a:t>
            </a:r>
            <a:r>
              <a:rPr lang="tr-TR" dirty="0">
                <a:effectLst/>
              </a:rPr>
              <a:t> &amp; TOFD) </a:t>
            </a:r>
          </a:p>
          <a:p>
            <a:r>
              <a:rPr lang="tr-TR" dirty="0">
                <a:effectLst/>
              </a:rPr>
              <a:t>21İşlenmiş Parçalar İmalat Süreci Muayenesi</a:t>
            </a:r>
          </a:p>
          <a:p>
            <a:r>
              <a:rPr lang="tr-TR" dirty="0">
                <a:effectLst/>
              </a:rPr>
              <a:t>22Raf Sistemleri Muayenesi (Bilgisayar Destekli Analiz) </a:t>
            </a:r>
          </a:p>
          <a:p>
            <a:r>
              <a:rPr lang="tr-TR" dirty="0">
                <a:effectLst/>
              </a:rPr>
              <a:t>23Fotovoltaik Sistemler Uygunluk Değerlendirme Faaliyetleri (Güneş Enerji Sistemleri)</a:t>
            </a:r>
          </a:p>
          <a:p>
            <a:r>
              <a:rPr lang="tr-TR" dirty="0">
                <a:effectLst/>
              </a:rPr>
              <a:t>24Proje Bazlı Hizmetler</a:t>
            </a:r>
            <a:br>
              <a:rPr lang="tr-TR" dirty="0">
                <a:effectLst/>
              </a:rPr>
            </a:br>
            <a:r>
              <a:rPr lang="tr-TR" dirty="0">
                <a:effectLst/>
              </a:rPr>
              <a:t>25Yükleme Öncesi, Sırası, Sonrası Gözetim Hizmetleri</a:t>
            </a:r>
            <a:br>
              <a:rPr lang="tr-TR" dirty="0">
                <a:effectLst/>
              </a:rPr>
            </a:br>
            <a:r>
              <a:rPr lang="tr-TR" dirty="0">
                <a:effectLst/>
              </a:rPr>
              <a:t>26Yurt Dışı Gözetim </a:t>
            </a:r>
          </a:p>
          <a:p>
            <a:r>
              <a:rPr lang="tr-TR" dirty="0">
                <a:effectLst/>
              </a:rPr>
              <a:t>27Gemi Yükleme-Boşaltma Gözetimi </a:t>
            </a:r>
          </a:p>
          <a:p>
            <a:r>
              <a:rPr lang="tr-TR" dirty="0">
                <a:effectLst/>
              </a:rPr>
              <a:t>28Tedarikçi Değerlendirme Denetimi (A101)</a:t>
            </a:r>
          </a:p>
          <a:p>
            <a:r>
              <a:rPr lang="tr-TR" dirty="0">
                <a:effectLst/>
              </a:rPr>
              <a:t>29Radyasyon Kontrolü ve Hurda Kalite Tespiti</a:t>
            </a:r>
          </a:p>
          <a:p>
            <a:r>
              <a:rPr lang="tr-TR" dirty="0">
                <a:effectLst/>
              </a:rPr>
              <a:t>30İthalat Uygunluk Değerlendirme Faaliyetleri</a:t>
            </a:r>
          </a:p>
          <a:p>
            <a:r>
              <a:rPr lang="tr-TR" dirty="0">
                <a:effectLst/>
              </a:rPr>
              <a:t>32Müşteri Dostu Marka Belgelendirme</a:t>
            </a:r>
          </a:p>
          <a:p>
            <a:r>
              <a:rPr lang="tr-TR" dirty="0">
                <a:effectLst/>
              </a:rPr>
              <a:t>33Müşteri Dostu Kuruluş Belgelendirme</a:t>
            </a:r>
          </a:p>
          <a:p>
            <a:r>
              <a:rPr lang="tr-TR" dirty="0">
                <a:effectLst/>
              </a:rPr>
              <a:t>34İş Sağlığı ve Güvenliği Gözetim ve Muayene Hizmetleri</a:t>
            </a:r>
          </a:p>
        </p:txBody>
      </p:sp>
      <p:sp>
        <p:nvSpPr>
          <p:cNvPr id="4" name="Slayt Numarası Yer Tutucusu 3"/>
          <p:cNvSpPr>
            <a:spLocks noGrp="1"/>
          </p:cNvSpPr>
          <p:nvPr>
            <p:ph type="sldNum" sz="quarter" idx="10"/>
          </p:nvPr>
        </p:nvSpPr>
        <p:spPr/>
        <p:txBody>
          <a:bodyPr/>
          <a:lstStyle/>
          <a:p>
            <a:fld id="{F2D852A3-F696-443B-AD5A-50362A6CCDE3}" type="slidenum">
              <a:rPr lang="tr-TR" smtClean="0"/>
              <a:t>5</a:t>
            </a:fld>
            <a:endParaRPr lang="tr-TR"/>
          </a:p>
        </p:txBody>
      </p:sp>
    </p:spTree>
    <p:extLst>
      <p:ext uri="{BB962C8B-B14F-4D97-AF65-F5344CB8AC3E}">
        <p14:creationId xmlns:p14="http://schemas.microsoft.com/office/powerpoint/2010/main" val="42600782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68</a:t>
            </a:fld>
            <a:endParaRPr lang="en-GB"/>
          </a:p>
        </p:txBody>
      </p:sp>
    </p:spTree>
    <p:extLst>
      <p:ext uri="{BB962C8B-B14F-4D97-AF65-F5344CB8AC3E}">
        <p14:creationId xmlns:p14="http://schemas.microsoft.com/office/powerpoint/2010/main" val="3184143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AF1BC04-8C18-4760-B6D9-7DA74227D5CD}" type="slidenum">
              <a:rPr lang="en-GB" smtClean="0"/>
              <a:pPr/>
              <a:t>70</a:t>
            </a:fld>
            <a:endParaRPr lang="en-GB"/>
          </a:p>
        </p:txBody>
      </p:sp>
    </p:spTree>
    <p:extLst>
      <p:ext uri="{BB962C8B-B14F-4D97-AF65-F5344CB8AC3E}">
        <p14:creationId xmlns:p14="http://schemas.microsoft.com/office/powerpoint/2010/main" val="737376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72</a:t>
            </a:fld>
            <a:endParaRPr lang="en-GB"/>
          </a:p>
        </p:txBody>
      </p:sp>
    </p:spTree>
    <p:extLst>
      <p:ext uri="{BB962C8B-B14F-4D97-AF65-F5344CB8AC3E}">
        <p14:creationId xmlns:p14="http://schemas.microsoft.com/office/powerpoint/2010/main" val="29184772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74</a:t>
            </a:fld>
            <a:endParaRPr lang="en-GB"/>
          </a:p>
        </p:txBody>
      </p:sp>
    </p:spTree>
    <p:extLst>
      <p:ext uri="{BB962C8B-B14F-4D97-AF65-F5344CB8AC3E}">
        <p14:creationId xmlns:p14="http://schemas.microsoft.com/office/powerpoint/2010/main" val="2625043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75</a:t>
            </a:fld>
            <a:endParaRPr lang="en-GB"/>
          </a:p>
        </p:txBody>
      </p:sp>
    </p:spTree>
    <p:extLst>
      <p:ext uri="{BB962C8B-B14F-4D97-AF65-F5344CB8AC3E}">
        <p14:creationId xmlns:p14="http://schemas.microsoft.com/office/powerpoint/2010/main" val="3673210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76</a:t>
            </a:fld>
            <a:endParaRPr lang="en-GB"/>
          </a:p>
        </p:txBody>
      </p:sp>
    </p:spTree>
    <p:extLst>
      <p:ext uri="{BB962C8B-B14F-4D97-AF65-F5344CB8AC3E}">
        <p14:creationId xmlns:p14="http://schemas.microsoft.com/office/powerpoint/2010/main" val="1698567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77</a:t>
            </a:fld>
            <a:endParaRPr lang="en-GB"/>
          </a:p>
        </p:txBody>
      </p:sp>
    </p:spTree>
    <p:extLst>
      <p:ext uri="{BB962C8B-B14F-4D97-AF65-F5344CB8AC3E}">
        <p14:creationId xmlns:p14="http://schemas.microsoft.com/office/powerpoint/2010/main" val="37611588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78</a:t>
            </a:fld>
            <a:endParaRPr lang="en-GB"/>
          </a:p>
        </p:txBody>
      </p:sp>
    </p:spTree>
    <p:extLst>
      <p:ext uri="{BB962C8B-B14F-4D97-AF65-F5344CB8AC3E}">
        <p14:creationId xmlns:p14="http://schemas.microsoft.com/office/powerpoint/2010/main" val="3069815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79</a:t>
            </a:fld>
            <a:endParaRPr lang="en-GB"/>
          </a:p>
        </p:txBody>
      </p:sp>
    </p:spTree>
    <p:extLst>
      <p:ext uri="{BB962C8B-B14F-4D97-AF65-F5344CB8AC3E}">
        <p14:creationId xmlns:p14="http://schemas.microsoft.com/office/powerpoint/2010/main" val="3934775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80</a:t>
            </a:fld>
            <a:endParaRPr lang="en-GB"/>
          </a:p>
        </p:txBody>
      </p:sp>
    </p:spTree>
    <p:extLst>
      <p:ext uri="{BB962C8B-B14F-4D97-AF65-F5344CB8AC3E}">
        <p14:creationId xmlns:p14="http://schemas.microsoft.com/office/powerpoint/2010/main" val="3693554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2D852A3-F696-443B-AD5A-50362A6CCDE3}" type="slidenum">
              <a:rPr lang="tr-TR" smtClean="0"/>
              <a:t>6</a:t>
            </a:fld>
            <a:endParaRPr lang="tr-TR"/>
          </a:p>
        </p:txBody>
      </p:sp>
    </p:spTree>
    <p:extLst>
      <p:ext uri="{BB962C8B-B14F-4D97-AF65-F5344CB8AC3E}">
        <p14:creationId xmlns:p14="http://schemas.microsoft.com/office/powerpoint/2010/main" val="23756148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81</a:t>
            </a:fld>
            <a:endParaRPr lang="en-GB"/>
          </a:p>
        </p:txBody>
      </p:sp>
    </p:spTree>
    <p:extLst>
      <p:ext uri="{BB962C8B-B14F-4D97-AF65-F5344CB8AC3E}">
        <p14:creationId xmlns:p14="http://schemas.microsoft.com/office/powerpoint/2010/main" val="3751440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83</a:t>
            </a:fld>
            <a:endParaRPr lang="en-GB"/>
          </a:p>
        </p:txBody>
      </p:sp>
    </p:spTree>
    <p:extLst>
      <p:ext uri="{BB962C8B-B14F-4D97-AF65-F5344CB8AC3E}">
        <p14:creationId xmlns:p14="http://schemas.microsoft.com/office/powerpoint/2010/main" val="40234086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84</a:t>
            </a:fld>
            <a:endParaRPr lang="en-GB"/>
          </a:p>
        </p:txBody>
      </p:sp>
    </p:spTree>
    <p:extLst>
      <p:ext uri="{BB962C8B-B14F-4D97-AF65-F5344CB8AC3E}">
        <p14:creationId xmlns:p14="http://schemas.microsoft.com/office/powerpoint/2010/main" val="2354476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85</a:t>
            </a:fld>
            <a:endParaRPr lang="en-GB"/>
          </a:p>
        </p:txBody>
      </p:sp>
    </p:spTree>
    <p:extLst>
      <p:ext uri="{BB962C8B-B14F-4D97-AF65-F5344CB8AC3E}">
        <p14:creationId xmlns:p14="http://schemas.microsoft.com/office/powerpoint/2010/main" val="11495878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86</a:t>
            </a:fld>
            <a:endParaRPr lang="en-GB"/>
          </a:p>
        </p:txBody>
      </p:sp>
    </p:spTree>
    <p:extLst>
      <p:ext uri="{BB962C8B-B14F-4D97-AF65-F5344CB8AC3E}">
        <p14:creationId xmlns:p14="http://schemas.microsoft.com/office/powerpoint/2010/main" val="35028670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87</a:t>
            </a:fld>
            <a:endParaRPr lang="en-GB"/>
          </a:p>
        </p:txBody>
      </p:sp>
    </p:spTree>
    <p:extLst>
      <p:ext uri="{BB962C8B-B14F-4D97-AF65-F5344CB8AC3E}">
        <p14:creationId xmlns:p14="http://schemas.microsoft.com/office/powerpoint/2010/main" val="37728168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89</a:t>
            </a:fld>
            <a:endParaRPr lang="en-GB"/>
          </a:p>
        </p:txBody>
      </p:sp>
    </p:spTree>
    <p:extLst>
      <p:ext uri="{BB962C8B-B14F-4D97-AF65-F5344CB8AC3E}">
        <p14:creationId xmlns:p14="http://schemas.microsoft.com/office/powerpoint/2010/main" val="26081843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90</a:t>
            </a:fld>
            <a:endParaRPr lang="en-GB"/>
          </a:p>
        </p:txBody>
      </p:sp>
    </p:spTree>
    <p:extLst>
      <p:ext uri="{BB962C8B-B14F-4D97-AF65-F5344CB8AC3E}">
        <p14:creationId xmlns:p14="http://schemas.microsoft.com/office/powerpoint/2010/main" val="34412597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91</a:t>
            </a:fld>
            <a:endParaRPr lang="en-GB"/>
          </a:p>
        </p:txBody>
      </p:sp>
    </p:spTree>
    <p:extLst>
      <p:ext uri="{BB962C8B-B14F-4D97-AF65-F5344CB8AC3E}">
        <p14:creationId xmlns:p14="http://schemas.microsoft.com/office/powerpoint/2010/main" val="39771839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92</a:t>
            </a:fld>
            <a:endParaRPr lang="en-GB"/>
          </a:p>
        </p:txBody>
      </p:sp>
    </p:spTree>
    <p:extLst>
      <p:ext uri="{BB962C8B-B14F-4D97-AF65-F5344CB8AC3E}">
        <p14:creationId xmlns:p14="http://schemas.microsoft.com/office/powerpoint/2010/main" val="3166948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2D852A3-F696-443B-AD5A-50362A6CCDE3}" type="slidenum">
              <a:rPr lang="tr-TR" smtClean="0"/>
              <a:t>7</a:t>
            </a:fld>
            <a:endParaRPr lang="tr-TR"/>
          </a:p>
        </p:txBody>
      </p:sp>
    </p:spTree>
    <p:extLst>
      <p:ext uri="{BB962C8B-B14F-4D97-AF65-F5344CB8AC3E}">
        <p14:creationId xmlns:p14="http://schemas.microsoft.com/office/powerpoint/2010/main" val="28985199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93</a:t>
            </a:fld>
            <a:endParaRPr lang="en-GB"/>
          </a:p>
        </p:txBody>
      </p:sp>
    </p:spTree>
    <p:extLst>
      <p:ext uri="{BB962C8B-B14F-4D97-AF65-F5344CB8AC3E}">
        <p14:creationId xmlns:p14="http://schemas.microsoft.com/office/powerpoint/2010/main" val="21417912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94</a:t>
            </a:fld>
            <a:endParaRPr lang="en-GB"/>
          </a:p>
        </p:txBody>
      </p:sp>
    </p:spTree>
    <p:extLst>
      <p:ext uri="{BB962C8B-B14F-4D97-AF65-F5344CB8AC3E}">
        <p14:creationId xmlns:p14="http://schemas.microsoft.com/office/powerpoint/2010/main" val="30212819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98</a:t>
            </a:fld>
            <a:endParaRPr lang="en-GB"/>
          </a:p>
        </p:txBody>
      </p:sp>
    </p:spTree>
    <p:extLst>
      <p:ext uri="{BB962C8B-B14F-4D97-AF65-F5344CB8AC3E}">
        <p14:creationId xmlns:p14="http://schemas.microsoft.com/office/powerpoint/2010/main" val="39287754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99</a:t>
            </a:fld>
            <a:endParaRPr lang="en-GB"/>
          </a:p>
        </p:txBody>
      </p:sp>
    </p:spTree>
    <p:extLst>
      <p:ext uri="{BB962C8B-B14F-4D97-AF65-F5344CB8AC3E}">
        <p14:creationId xmlns:p14="http://schemas.microsoft.com/office/powerpoint/2010/main" val="33542134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100</a:t>
            </a:fld>
            <a:endParaRPr lang="en-GB"/>
          </a:p>
        </p:txBody>
      </p:sp>
    </p:spTree>
    <p:extLst>
      <p:ext uri="{BB962C8B-B14F-4D97-AF65-F5344CB8AC3E}">
        <p14:creationId xmlns:p14="http://schemas.microsoft.com/office/powerpoint/2010/main" val="30475775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101</a:t>
            </a:fld>
            <a:endParaRPr lang="en-GB"/>
          </a:p>
        </p:txBody>
      </p:sp>
    </p:spTree>
    <p:extLst>
      <p:ext uri="{BB962C8B-B14F-4D97-AF65-F5344CB8AC3E}">
        <p14:creationId xmlns:p14="http://schemas.microsoft.com/office/powerpoint/2010/main" val="40212240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102</a:t>
            </a:fld>
            <a:endParaRPr lang="en-GB"/>
          </a:p>
        </p:txBody>
      </p:sp>
    </p:spTree>
    <p:extLst>
      <p:ext uri="{BB962C8B-B14F-4D97-AF65-F5344CB8AC3E}">
        <p14:creationId xmlns:p14="http://schemas.microsoft.com/office/powerpoint/2010/main" val="8361581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103</a:t>
            </a:fld>
            <a:endParaRPr lang="en-GB"/>
          </a:p>
        </p:txBody>
      </p:sp>
    </p:spTree>
    <p:extLst>
      <p:ext uri="{BB962C8B-B14F-4D97-AF65-F5344CB8AC3E}">
        <p14:creationId xmlns:p14="http://schemas.microsoft.com/office/powerpoint/2010/main" val="33182297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104</a:t>
            </a:fld>
            <a:endParaRPr lang="en-GB"/>
          </a:p>
        </p:txBody>
      </p:sp>
    </p:spTree>
    <p:extLst>
      <p:ext uri="{BB962C8B-B14F-4D97-AF65-F5344CB8AC3E}">
        <p14:creationId xmlns:p14="http://schemas.microsoft.com/office/powerpoint/2010/main" val="26784350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105</a:t>
            </a:fld>
            <a:endParaRPr lang="en-GB"/>
          </a:p>
        </p:txBody>
      </p:sp>
    </p:spTree>
    <p:extLst>
      <p:ext uri="{BB962C8B-B14F-4D97-AF65-F5344CB8AC3E}">
        <p14:creationId xmlns:p14="http://schemas.microsoft.com/office/powerpoint/2010/main" val="835111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a:solidFill>
                  <a:schemeClr val="tx1"/>
                </a:solidFill>
                <a:effectLst/>
                <a:latin typeface="+mn-lt"/>
                <a:ea typeface="+mn-ea"/>
                <a:cs typeface="+mn-cs"/>
              </a:rPr>
              <a:t>Kalite'nin</a:t>
            </a:r>
            <a:r>
              <a:rPr lang="tr-TR" sz="1200" b="0" i="0" kern="1200" dirty="0">
                <a:solidFill>
                  <a:schemeClr val="tx1"/>
                </a:solidFill>
                <a:effectLst/>
                <a:latin typeface="+mn-lt"/>
                <a:ea typeface="+mn-ea"/>
                <a:cs typeface="+mn-cs"/>
              </a:rPr>
              <a:t> tanımı, yapacak olan kişiye göre değişmektedir. Bu, kalitenin çok geniş içerikli bir kavram olmasından ileri gelmektedir. En yaygın olarak bilinen tanımı, </a:t>
            </a:r>
            <a:r>
              <a:rPr lang="tr-TR" sz="1200" b="0" i="1" kern="1200" dirty="0">
                <a:solidFill>
                  <a:schemeClr val="tx1"/>
                </a:solidFill>
                <a:effectLst/>
                <a:latin typeface="+mn-lt"/>
                <a:ea typeface="+mn-ea"/>
                <a:cs typeface="+mn-cs"/>
              </a:rPr>
              <a:t>standartlara uygunluk</a:t>
            </a:r>
            <a:r>
              <a:rPr lang="tr-TR" sz="1200" b="0" i="0" kern="1200" dirty="0">
                <a:solidFill>
                  <a:schemeClr val="tx1"/>
                </a:solidFill>
                <a:effectLst/>
                <a:latin typeface="+mn-lt"/>
                <a:ea typeface="+mn-ea"/>
                <a:cs typeface="+mn-cs"/>
              </a:rPr>
              <a:t> veya </a:t>
            </a:r>
            <a:r>
              <a:rPr lang="tr-TR" sz="1200" b="0" i="1" kern="1200" dirty="0">
                <a:solidFill>
                  <a:schemeClr val="tx1"/>
                </a:solidFill>
                <a:effectLst/>
                <a:latin typeface="+mn-lt"/>
                <a:ea typeface="+mn-ea"/>
                <a:cs typeface="+mn-cs"/>
              </a:rPr>
              <a:t>şartnameye uygunluk</a:t>
            </a:r>
            <a:r>
              <a:rPr lang="tr-TR" sz="1200" b="0" i="0" kern="1200" dirty="0">
                <a:solidFill>
                  <a:schemeClr val="tx1"/>
                </a:solidFill>
                <a:effectLst/>
                <a:latin typeface="+mn-lt"/>
                <a:ea typeface="+mn-ea"/>
                <a:cs typeface="+mn-cs"/>
              </a:rPr>
              <a:t>tur. Bu tanıma göre, tasarım şartlarına istikrarlı biçimde uyan ürün yüksek kaliteli ürün olarak kabul ediliyordu. Bir değer tanım ise; </a:t>
            </a:r>
            <a:r>
              <a:rPr lang="tr-TR" sz="1200" b="0" i="1" kern="1200" dirty="0">
                <a:solidFill>
                  <a:schemeClr val="tx1"/>
                </a:solidFill>
                <a:effectLst/>
                <a:latin typeface="+mn-lt"/>
                <a:ea typeface="+mn-ea"/>
                <a:cs typeface="+mn-cs"/>
              </a:rPr>
              <a:t>kullanıma uygunluk</a:t>
            </a:r>
            <a:r>
              <a:rPr lang="tr-TR" sz="1200" b="0" i="0" kern="1200" dirty="0">
                <a:solidFill>
                  <a:schemeClr val="tx1"/>
                </a:solidFill>
                <a:effectLst/>
                <a:latin typeface="+mn-lt"/>
                <a:ea typeface="+mn-ea"/>
                <a:cs typeface="+mn-cs"/>
              </a:rPr>
              <a:t>tur. Buna göre, bir ürünü kullanan kişilerin üründen beklentileri kendi ihtiyaçları veya ürünün ne maksatla kullanacakları doğrultusunda olacaktır.</a:t>
            </a:r>
          </a:p>
          <a:p>
            <a:r>
              <a:rPr lang="tr-TR" sz="1200" b="0" i="0" kern="1200" dirty="0">
                <a:solidFill>
                  <a:schemeClr val="tx1"/>
                </a:solidFill>
                <a:effectLst/>
                <a:latin typeface="+mn-lt"/>
                <a:ea typeface="+mn-ea"/>
                <a:cs typeface="+mn-cs"/>
              </a:rPr>
              <a:t>Kalite en basit tanımıyla, müşteri isteklerine cevap verebilmektir. Kalite ile ilgili ilk kayıtlar MÖ 2150 yılına kadar uzanır. Ünlü </a:t>
            </a:r>
            <a:r>
              <a:rPr lang="tr-TR" sz="1200" b="0" i="0" kern="1200" dirty="0" err="1">
                <a:solidFill>
                  <a:schemeClr val="tx1"/>
                </a:solidFill>
                <a:effectLst/>
                <a:latin typeface="+mn-lt"/>
                <a:ea typeface="+mn-ea"/>
                <a:cs typeface="+mn-cs"/>
              </a:rPr>
              <a:t>Hamurabi</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Kanunları’nın</a:t>
            </a:r>
            <a:r>
              <a:rPr lang="tr-TR" sz="1200" b="0" i="0" kern="1200" dirty="0">
                <a:solidFill>
                  <a:schemeClr val="tx1"/>
                </a:solidFill>
                <a:effectLst/>
                <a:latin typeface="+mn-lt"/>
                <a:ea typeface="+mn-ea"/>
                <a:cs typeface="+mn-cs"/>
              </a:rPr>
              <a:t> 229. maddesinde şu ifadeler yer alır; ‘eğer bir inşaat ustası bir adama ev yapar ve yapılan ev yeterince sağlam olmayıp sahibinin üstüne çökerek ölümüne sebep olursa o inşaat ustasının başı uçurulur’.</a:t>
            </a:r>
          </a:p>
          <a:p>
            <a:r>
              <a:rPr lang="tr-TR" sz="1200" b="0" i="0" kern="1200" dirty="0">
                <a:solidFill>
                  <a:schemeClr val="tx1"/>
                </a:solidFill>
                <a:effectLst/>
                <a:latin typeface="+mn-lt"/>
                <a:ea typeface="+mn-ea"/>
                <a:cs typeface="+mn-cs"/>
              </a:rPr>
              <a:t>Kalite (</a:t>
            </a:r>
            <a:r>
              <a:rPr lang="tr-TR" sz="1200" b="0" i="0" kern="1200" dirty="0" err="1">
                <a:solidFill>
                  <a:schemeClr val="tx1"/>
                </a:solidFill>
                <a:effectLst/>
                <a:latin typeface="+mn-lt"/>
                <a:ea typeface="+mn-ea"/>
                <a:cs typeface="+mn-cs"/>
              </a:rPr>
              <a:t>Qualites</a:t>
            </a:r>
            <a:r>
              <a:rPr lang="tr-TR" sz="1200" b="0" i="0" kern="1200" dirty="0">
                <a:solidFill>
                  <a:schemeClr val="tx1"/>
                </a:solidFill>
                <a:effectLst/>
                <a:latin typeface="+mn-lt"/>
                <a:ea typeface="+mn-ea"/>
                <a:cs typeface="+mn-cs"/>
              </a:rPr>
              <a:t>) Latince "nasıl oluştuğu" anlamına gelen "</a:t>
            </a:r>
            <a:r>
              <a:rPr lang="tr-TR" sz="1200" b="0" i="0" kern="1200" dirty="0" err="1">
                <a:solidFill>
                  <a:schemeClr val="tx1"/>
                </a:solidFill>
                <a:effectLst/>
                <a:latin typeface="+mn-lt"/>
                <a:ea typeface="+mn-ea"/>
                <a:cs typeface="+mn-cs"/>
              </a:rPr>
              <a:t>qualis</a:t>
            </a:r>
            <a:r>
              <a:rPr lang="tr-TR" sz="1200" b="0" i="0" kern="1200" dirty="0">
                <a:solidFill>
                  <a:schemeClr val="tx1"/>
                </a:solidFill>
                <a:effectLst/>
                <a:latin typeface="+mn-lt"/>
                <a:ea typeface="+mn-ea"/>
                <a:cs typeface="+mn-cs"/>
              </a:rPr>
              <a:t>" kelimesinden gelmektedir. Buna göre kalite hangi ürün veya hizmet için kullanılıyorsa, onun ne olduğunu ifade etmeye yöneliktir. Oysa günümüzde kalite, daha çok üstünlüğü ve iyi oluşu ifade etmek için kullanılır. Bu nedenle kalite, kişisel değerleri içermektedir</a:t>
            </a:r>
            <a:r>
              <a:rPr lang="tr-TR" sz="1200" b="0" i="0" u="none" strike="noStrike" kern="1200" baseline="30000" dirty="0">
                <a:solidFill>
                  <a:schemeClr val="tx1"/>
                </a:solidFill>
                <a:effectLst/>
                <a:latin typeface="+mn-lt"/>
                <a:ea typeface="+mn-ea"/>
                <a:cs typeface="+mn-cs"/>
              </a:rPr>
              <a:t>.</a:t>
            </a:r>
            <a:endParaRPr lang="tr-TR" sz="1200" b="0" i="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9</a:t>
            </a:fld>
            <a:endParaRPr lang="en-GB"/>
          </a:p>
        </p:txBody>
      </p:sp>
    </p:spTree>
    <p:extLst>
      <p:ext uri="{BB962C8B-B14F-4D97-AF65-F5344CB8AC3E}">
        <p14:creationId xmlns:p14="http://schemas.microsoft.com/office/powerpoint/2010/main" val="10408532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106</a:t>
            </a:fld>
            <a:endParaRPr lang="en-GB"/>
          </a:p>
        </p:txBody>
      </p:sp>
    </p:spTree>
    <p:extLst>
      <p:ext uri="{BB962C8B-B14F-4D97-AF65-F5344CB8AC3E}">
        <p14:creationId xmlns:p14="http://schemas.microsoft.com/office/powerpoint/2010/main" val="8910949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108</a:t>
            </a:fld>
            <a:endParaRPr lang="en-GB"/>
          </a:p>
        </p:txBody>
      </p:sp>
    </p:spTree>
    <p:extLst>
      <p:ext uri="{BB962C8B-B14F-4D97-AF65-F5344CB8AC3E}">
        <p14:creationId xmlns:p14="http://schemas.microsoft.com/office/powerpoint/2010/main" val="39832015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109</a:t>
            </a:fld>
            <a:endParaRPr lang="en-GB"/>
          </a:p>
        </p:txBody>
      </p:sp>
    </p:spTree>
    <p:extLst>
      <p:ext uri="{BB962C8B-B14F-4D97-AF65-F5344CB8AC3E}">
        <p14:creationId xmlns:p14="http://schemas.microsoft.com/office/powerpoint/2010/main" val="27108539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Kuruluş bünyesinde yaptığı kalibrasyon/doğrulama faaliyetleri için yukarıdaki bilgileri içerecek raporlama yapılmalıdır.</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110</a:t>
            </a:fld>
            <a:endParaRPr lang="en-GB"/>
          </a:p>
        </p:txBody>
      </p:sp>
    </p:spTree>
    <p:extLst>
      <p:ext uri="{BB962C8B-B14F-4D97-AF65-F5344CB8AC3E}">
        <p14:creationId xmlns:p14="http://schemas.microsoft.com/office/powerpoint/2010/main" val="29512131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111</a:t>
            </a:fld>
            <a:endParaRPr lang="en-GB"/>
          </a:p>
        </p:txBody>
      </p:sp>
    </p:spTree>
    <p:extLst>
      <p:ext uri="{BB962C8B-B14F-4D97-AF65-F5344CB8AC3E}">
        <p14:creationId xmlns:p14="http://schemas.microsoft.com/office/powerpoint/2010/main" val="3083976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112</a:t>
            </a:fld>
            <a:endParaRPr lang="en-GB"/>
          </a:p>
        </p:txBody>
      </p:sp>
    </p:spTree>
    <p:extLst>
      <p:ext uri="{BB962C8B-B14F-4D97-AF65-F5344CB8AC3E}">
        <p14:creationId xmlns:p14="http://schemas.microsoft.com/office/powerpoint/2010/main" val="11168141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113</a:t>
            </a:fld>
            <a:endParaRPr lang="en-GB"/>
          </a:p>
        </p:txBody>
      </p:sp>
    </p:spTree>
    <p:extLst>
      <p:ext uri="{BB962C8B-B14F-4D97-AF65-F5344CB8AC3E}">
        <p14:creationId xmlns:p14="http://schemas.microsoft.com/office/powerpoint/2010/main" val="14668960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114</a:t>
            </a:fld>
            <a:endParaRPr lang="en-GB"/>
          </a:p>
        </p:txBody>
      </p:sp>
    </p:spTree>
    <p:extLst>
      <p:ext uri="{BB962C8B-B14F-4D97-AF65-F5344CB8AC3E}">
        <p14:creationId xmlns:p14="http://schemas.microsoft.com/office/powerpoint/2010/main" val="3399065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115</a:t>
            </a:fld>
            <a:endParaRPr lang="en-GB"/>
          </a:p>
        </p:txBody>
      </p:sp>
    </p:spTree>
    <p:extLst>
      <p:ext uri="{BB962C8B-B14F-4D97-AF65-F5344CB8AC3E}">
        <p14:creationId xmlns:p14="http://schemas.microsoft.com/office/powerpoint/2010/main" val="8832348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117</a:t>
            </a:fld>
            <a:endParaRPr lang="en-GB"/>
          </a:p>
        </p:txBody>
      </p:sp>
    </p:spTree>
    <p:extLst>
      <p:ext uri="{BB962C8B-B14F-4D97-AF65-F5344CB8AC3E}">
        <p14:creationId xmlns:p14="http://schemas.microsoft.com/office/powerpoint/2010/main" val="3729379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 YÖNETİM SİSTEMİ STANDARDLARI / SEKTÖRE ÖZEL YÖNETİM SİSTEMİ STANDARDLARI </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10</a:t>
            </a:fld>
            <a:endParaRPr lang="en-GB"/>
          </a:p>
        </p:txBody>
      </p:sp>
    </p:spTree>
    <p:extLst>
      <p:ext uri="{BB962C8B-B14F-4D97-AF65-F5344CB8AC3E}">
        <p14:creationId xmlns:p14="http://schemas.microsoft.com/office/powerpoint/2010/main" val="36481260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118</a:t>
            </a:fld>
            <a:endParaRPr lang="en-GB"/>
          </a:p>
        </p:txBody>
      </p:sp>
    </p:spTree>
    <p:extLst>
      <p:ext uri="{BB962C8B-B14F-4D97-AF65-F5344CB8AC3E}">
        <p14:creationId xmlns:p14="http://schemas.microsoft.com/office/powerpoint/2010/main" val="24886110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121</a:t>
            </a:fld>
            <a:endParaRPr lang="en-GB"/>
          </a:p>
        </p:txBody>
      </p:sp>
    </p:spTree>
    <p:extLst>
      <p:ext uri="{BB962C8B-B14F-4D97-AF65-F5344CB8AC3E}">
        <p14:creationId xmlns:p14="http://schemas.microsoft.com/office/powerpoint/2010/main" val="20411924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123</a:t>
            </a:fld>
            <a:endParaRPr lang="en-GB"/>
          </a:p>
        </p:txBody>
      </p:sp>
    </p:spTree>
    <p:extLst>
      <p:ext uri="{BB962C8B-B14F-4D97-AF65-F5344CB8AC3E}">
        <p14:creationId xmlns:p14="http://schemas.microsoft.com/office/powerpoint/2010/main" val="18439648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124</a:t>
            </a:fld>
            <a:endParaRPr lang="en-GB"/>
          </a:p>
        </p:txBody>
      </p:sp>
    </p:spTree>
    <p:extLst>
      <p:ext uri="{BB962C8B-B14F-4D97-AF65-F5344CB8AC3E}">
        <p14:creationId xmlns:p14="http://schemas.microsoft.com/office/powerpoint/2010/main" val="15409454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126</a:t>
            </a:fld>
            <a:endParaRPr lang="en-GB"/>
          </a:p>
        </p:txBody>
      </p:sp>
    </p:spTree>
    <p:extLst>
      <p:ext uri="{BB962C8B-B14F-4D97-AF65-F5344CB8AC3E}">
        <p14:creationId xmlns:p14="http://schemas.microsoft.com/office/powerpoint/2010/main" val="40251425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129</a:t>
            </a:fld>
            <a:endParaRPr lang="en-GB"/>
          </a:p>
        </p:txBody>
      </p:sp>
    </p:spTree>
    <p:extLst>
      <p:ext uri="{BB962C8B-B14F-4D97-AF65-F5344CB8AC3E}">
        <p14:creationId xmlns:p14="http://schemas.microsoft.com/office/powerpoint/2010/main" val="9177098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NE ÜRETECEĞİZ </a:t>
            </a:r>
            <a:r>
              <a:rPr lang="tr-TR" baseline="0" dirty="0"/>
              <a:t> : TALEPLER(8.2), TASARIM-GELİŞTİRME(8.3)</a:t>
            </a:r>
          </a:p>
          <a:p>
            <a:r>
              <a:rPr lang="tr-TR" baseline="0" dirty="0"/>
              <a:t>NEYE İHTİYACIM VAR :ÜRETİM PLANLAMA,YETKİN ÇALIŞAN(7.1,7.2), HAMMADDE (8.4), EKİPMAN,ALTYAPI,ORTAM (7.1.3,7.1.4,7.1.5),ÜRETİM FAALİYETİ(8.5.1)</a:t>
            </a:r>
          </a:p>
          <a:p>
            <a:r>
              <a:rPr lang="tr-TR" baseline="0" dirty="0"/>
              <a:t>ÜRÜN ŞARTLARI KARŞILIYOR MU : 8.5.1,8.6,8.7</a:t>
            </a:r>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131</a:t>
            </a:fld>
            <a:endParaRPr lang="en-GB"/>
          </a:p>
        </p:txBody>
      </p:sp>
    </p:spTree>
    <p:extLst>
      <p:ext uri="{BB962C8B-B14F-4D97-AF65-F5344CB8AC3E}">
        <p14:creationId xmlns:p14="http://schemas.microsoft.com/office/powerpoint/2010/main" val="19085204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Proses</a:t>
            </a:r>
            <a:r>
              <a:rPr lang="tr-TR" baseline="0" dirty="0"/>
              <a:t> Kontrol Planları , Kalite Planları </a:t>
            </a:r>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132</a:t>
            </a:fld>
            <a:endParaRPr lang="en-GB"/>
          </a:p>
        </p:txBody>
      </p:sp>
    </p:spTree>
    <p:extLst>
      <p:ext uri="{BB962C8B-B14F-4D97-AF65-F5344CB8AC3E}">
        <p14:creationId xmlns:p14="http://schemas.microsoft.com/office/powerpoint/2010/main" val="4130291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Dış Kaynaklı Prosesler kuruluşun KYS kriterlerine uygun olmalıdır. </a:t>
            </a:r>
          </a:p>
        </p:txBody>
      </p:sp>
      <p:sp>
        <p:nvSpPr>
          <p:cNvPr id="4" name="Slayt Numarası Yer Tutucusu 3"/>
          <p:cNvSpPr>
            <a:spLocks noGrp="1"/>
          </p:cNvSpPr>
          <p:nvPr>
            <p:ph type="sldNum" sz="quarter" idx="10"/>
          </p:nvPr>
        </p:nvSpPr>
        <p:spPr/>
        <p:txBody>
          <a:bodyPr/>
          <a:lstStyle/>
          <a:p>
            <a:fld id="{5AF1BC04-8C18-4760-B6D9-7DA74227D5CD}" type="slidenum">
              <a:rPr lang="en-GB" smtClean="0"/>
              <a:pPr/>
              <a:t>133</a:t>
            </a:fld>
            <a:endParaRPr lang="en-GB"/>
          </a:p>
        </p:txBody>
      </p:sp>
    </p:spTree>
    <p:extLst>
      <p:ext uri="{BB962C8B-B14F-4D97-AF65-F5344CB8AC3E}">
        <p14:creationId xmlns:p14="http://schemas.microsoft.com/office/powerpoint/2010/main" val="7675960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Beklenmedik durumlar sözleşmelerde genellikle « mücbir sebepler» </a:t>
            </a:r>
            <a:r>
              <a:rPr lang="tr-TR" baseline="0" dirty="0"/>
              <a:t> «Force </a:t>
            </a:r>
            <a:r>
              <a:rPr lang="tr-TR" baseline="0" dirty="0" err="1"/>
              <a:t>major</a:t>
            </a:r>
            <a:r>
              <a:rPr lang="tr-TR" baseline="0" dirty="0"/>
              <a:t>» olarak tanımlanır. ,</a:t>
            </a:r>
          </a:p>
          <a:p>
            <a:endParaRPr lang="tr-TR" baseline="0" dirty="0"/>
          </a:p>
          <a:p>
            <a:r>
              <a:rPr lang="tr-TR" baseline="0" dirty="0"/>
              <a:t>Force majör : Büyük Güç yani Takdiri İlahi </a:t>
            </a:r>
            <a:endParaRPr lang="tr-TR" dirty="0"/>
          </a:p>
        </p:txBody>
      </p:sp>
      <p:sp>
        <p:nvSpPr>
          <p:cNvPr id="4" name="Slayt Numarası Yer Tutucusu 3"/>
          <p:cNvSpPr>
            <a:spLocks noGrp="1"/>
          </p:cNvSpPr>
          <p:nvPr>
            <p:ph type="sldNum" sz="quarter" idx="10"/>
          </p:nvPr>
        </p:nvSpPr>
        <p:spPr/>
        <p:txBody>
          <a:bodyPr/>
          <a:lstStyle/>
          <a:p>
            <a:fld id="{5AF1BC04-8C18-4760-B6D9-7DA74227D5CD}" type="slidenum">
              <a:rPr lang="en-GB" smtClean="0"/>
              <a:pPr/>
              <a:t>134</a:t>
            </a:fld>
            <a:endParaRPr lang="en-GB"/>
          </a:p>
        </p:txBody>
      </p:sp>
    </p:spTree>
    <p:extLst>
      <p:ext uri="{BB962C8B-B14F-4D97-AF65-F5344CB8AC3E}">
        <p14:creationId xmlns:p14="http://schemas.microsoft.com/office/powerpoint/2010/main" val="1312906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586A301E-90F2-46E4-BD80-AA9EFD1EA477}" type="datetime1">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1C422F8-D82C-46DC-8B86-797CD62C8143}" type="slidenum">
              <a:rPr lang="en-GB" smtClean="0"/>
              <a:pPr/>
              <a:t>‹#›</a:t>
            </a:fld>
            <a:endParaRPr lang="en-GB"/>
          </a:p>
        </p:txBody>
      </p:sp>
    </p:spTree>
    <p:extLst>
      <p:ext uri="{BB962C8B-B14F-4D97-AF65-F5344CB8AC3E}">
        <p14:creationId xmlns:p14="http://schemas.microsoft.com/office/powerpoint/2010/main" val="387934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19AC9A2-4A5A-4029-91B7-BFE6FF361D96}" type="datetime1">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ECAEEC3-59B9-4E52-AE1F-C243BE96BDC8}" type="slidenum">
              <a:rPr lang="tr-TR" smtClean="0"/>
              <a:t>‹#›</a:t>
            </a:fld>
            <a:endParaRPr lang="tr-TR"/>
          </a:p>
        </p:txBody>
      </p:sp>
    </p:spTree>
    <p:extLst>
      <p:ext uri="{BB962C8B-B14F-4D97-AF65-F5344CB8AC3E}">
        <p14:creationId xmlns:p14="http://schemas.microsoft.com/office/powerpoint/2010/main" val="176354206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DB7080-F032-4D61-AA71-62A18B678CD4}" type="datetime1">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ECAEEC3-59B9-4E52-AE1F-C243BE96BDC8}" type="slidenum">
              <a:rPr lang="tr-TR" smtClean="0"/>
              <a:t>‹#›</a:t>
            </a:fld>
            <a:endParaRPr lang="tr-TR"/>
          </a:p>
        </p:txBody>
      </p:sp>
    </p:spTree>
    <p:extLst>
      <p:ext uri="{BB962C8B-B14F-4D97-AF65-F5344CB8AC3E}">
        <p14:creationId xmlns:p14="http://schemas.microsoft.com/office/powerpoint/2010/main" val="84556092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Başlık ve İçerik">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CBEEFB7B-3756-4408-A4DE-88A683CEEE7B}" type="datetime1">
              <a:rPr lang="tr-TR" smtClean="0"/>
              <a:t>13.01.2025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CAEEC3-59B9-4E52-AE1F-C243BE96BDC8}" type="slidenum">
              <a:rPr lang="tr-TR" smtClean="0"/>
              <a:t>‹#›</a:t>
            </a:fld>
            <a:endParaRPr lang="tr-T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175"/>
          <a:stretch/>
        </p:blipFill>
        <p:spPr bwMode="auto">
          <a:xfrm>
            <a:off x="1" y="79641"/>
            <a:ext cx="9141164" cy="9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11175"/>
          <a:stretch/>
        </p:blipFill>
        <p:spPr bwMode="auto">
          <a:xfrm>
            <a:off x="1" y="79641"/>
            <a:ext cx="9141164" cy="9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832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Başlık ve İçerik">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CBEEFB7B-3756-4408-A4DE-88A683CEEE7B}" type="datetime1">
              <a:rPr lang="tr-TR" smtClean="0"/>
              <a:t>13.01.2025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ECAEEC3-59B9-4E52-AE1F-C243BE96BDC8}" type="slidenum">
              <a:rPr lang="tr-TR" smtClean="0"/>
              <a:t>‹#›</a:t>
            </a:fld>
            <a:endParaRPr lang="tr-TR"/>
          </a:p>
        </p:txBody>
      </p:sp>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11175"/>
          <a:stretch/>
        </p:blipFill>
        <p:spPr bwMode="auto">
          <a:xfrm>
            <a:off x="1" y="79641"/>
            <a:ext cx="9141164" cy="9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5373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4500"/>
            </a:lvl1pPr>
          </a:lstStyle>
          <a:p>
            <a:r>
              <a:rPr lang="tr-TR"/>
              <a:t>Asıl başlık stili için tıklatın</a:t>
            </a: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29B3C060-8BA9-4BA9-9363-B0BE08FB6EAB}" type="datetime1">
              <a:rPr lang="tr-TR" smtClean="0"/>
              <a:t>13.01.2025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2280693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9B6310B-ADE5-434C-9E7C-63CE765F0F2E}" type="datetime1">
              <a:rPr lang="tr-TR" smtClean="0"/>
              <a:t>13.01.2025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2210113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a:t>Asıl başlık stili için tıklatın</a:t>
            </a: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DC7D4724-B681-4D34-AEE3-91B581C2AA0A}" type="datetime1">
              <a:rPr lang="tr-TR" smtClean="0"/>
              <a:t>13.01.2025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4020923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11455EB3-8C37-4FE7-8FC9-D52909715BF5}" type="datetime1">
              <a:rPr lang="tr-TR" smtClean="0"/>
              <a:t>13.01.2025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3499747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26"/>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4" name="İçerik Yer Tutucusu 3"/>
          <p:cNvSpPr>
            <a:spLocks noGrp="1"/>
          </p:cNvSpPr>
          <p:nvPr>
            <p:ph sz="half" idx="2"/>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6" name="İçerik Yer Tutucusu 5"/>
          <p:cNvSpPr>
            <a:spLocks noGrp="1"/>
          </p:cNvSpPr>
          <p:nvPr>
            <p:ph sz="quarter" idx="4"/>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04BA008-51FC-413C-87A4-33EDED36C388}" type="datetime1">
              <a:rPr lang="tr-TR" smtClean="0"/>
              <a:t>13.01.2025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4280818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593FC660-4C14-40FA-8C59-BB8FC98EEEBC}" type="datetime1">
              <a:rPr lang="tr-TR" smtClean="0"/>
              <a:t>13.01.2025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118133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41E27FB-5E85-4A5F-8DE8-7A13A15845D2}" type="datetime1">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1C422F8-D82C-46DC-8B86-797CD62C8143}" type="slidenum">
              <a:rPr lang="en-GB" smtClean="0"/>
              <a:pPr/>
              <a:t>‹#›</a:t>
            </a:fld>
            <a:endParaRPr lang="en-GB" dirty="0"/>
          </a:p>
        </p:txBody>
      </p:sp>
    </p:spTree>
    <p:extLst>
      <p:ext uri="{BB962C8B-B14F-4D97-AF65-F5344CB8AC3E}">
        <p14:creationId xmlns:p14="http://schemas.microsoft.com/office/powerpoint/2010/main" val="2630636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D7A184D-83DD-4D28-90CA-26B3EE44EDBF}" type="datetime1">
              <a:rPr lang="tr-TR" smtClean="0"/>
              <a:t>13.01.2025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2386201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fld id="{5C7A9408-39B2-4F53-B1D0-F3B0A08F4053}" type="datetime1">
              <a:rPr lang="tr-TR" smtClean="0"/>
              <a:t>13.01.2025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3044807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simgeyi tıklatın</a:t>
            </a: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fld id="{BDA117F4-637D-4F3C-B8C3-F204C69EC667}" type="datetime1">
              <a:rPr lang="tr-TR" smtClean="0"/>
              <a:t>13.01.2025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998598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84F5D65A-5381-43AD-A19C-E0DAC8F06EC5}" type="datetime1">
              <a:rPr lang="tr-TR" smtClean="0"/>
              <a:t>13.01.2025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2091171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521832B-09EF-44B7-B1B6-57FE4B2ECE85}" type="datetime1">
              <a:rPr lang="tr-TR" smtClean="0"/>
              <a:t>13.01.2025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5426459-A9D7-426F-A06F-BA26CE44F0F3}" type="slidenum">
              <a:rPr lang="tr-TR" smtClean="0"/>
              <a:t>‹#›</a:t>
            </a:fld>
            <a:endParaRPr lang="tr-TR"/>
          </a:p>
        </p:txBody>
      </p:sp>
    </p:spTree>
    <p:extLst>
      <p:ext uri="{BB962C8B-B14F-4D97-AF65-F5344CB8AC3E}">
        <p14:creationId xmlns:p14="http://schemas.microsoft.com/office/powerpoint/2010/main" val="367729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2F852C0F-C2D2-4822-ADFC-D381DF18F553}" type="datetimeFigureOut">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2662073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F852C0F-C2D2-4822-ADFC-D381DF18F553}" type="datetimeFigureOut">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3880732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2F852C0F-C2D2-4822-ADFC-D381DF18F553}" type="datetimeFigureOut">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3666436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2F852C0F-C2D2-4822-ADFC-D381DF18F553}" type="datetimeFigureOut">
              <a:rPr lang="tr-TR" smtClean="0"/>
              <a:t>13.01.2025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16215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2F852C0F-C2D2-4822-ADFC-D381DF18F553}" type="datetimeFigureOut">
              <a:rPr lang="tr-TR" smtClean="0"/>
              <a:t>13.01.2025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3470664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C2183417-C7E1-4CB8-8DDA-5D6345041E65}" type="datetime1">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ECAEEC3-59B9-4E52-AE1F-C243BE96BDC8}" type="slidenum">
              <a:rPr lang="tr-TR" smtClean="0"/>
              <a:t>‹#›</a:t>
            </a:fld>
            <a:endParaRPr lang="tr-TR"/>
          </a:p>
        </p:txBody>
      </p:sp>
    </p:spTree>
    <p:extLst>
      <p:ext uri="{BB962C8B-B14F-4D97-AF65-F5344CB8AC3E}">
        <p14:creationId xmlns:p14="http://schemas.microsoft.com/office/powerpoint/2010/main" val="1441012861"/>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2F852C0F-C2D2-4822-ADFC-D381DF18F553}" type="datetimeFigureOut">
              <a:rPr lang="tr-TR" smtClean="0"/>
              <a:t>13.01.2025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4223745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52C0F-C2D2-4822-ADFC-D381DF18F553}" type="datetimeFigureOut">
              <a:rPr lang="tr-TR" smtClean="0"/>
              <a:t>13.01.2025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4110112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2F852C0F-C2D2-4822-ADFC-D381DF18F553}" type="datetimeFigureOut">
              <a:rPr lang="tr-TR" smtClean="0"/>
              <a:t>13.01.2025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120670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2F852C0F-C2D2-4822-ADFC-D381DF18F553}" type="datetimeFigureOut">
              <a:rPr lang="tr-TR" smtClean="0"/>
              <a:t>13.01.2025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3317910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F852C0F-C2D2-4822-ADFC-D381DF18F553}" type="datetimeFigureOut">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2975478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F852C0F-C2D2-4822-ADFC-D381DF18F553}" type="datetimeFigureOut">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FB4127-E786-4D8C-9865-BCECF7F386EF}" type="slidenum">
              <a:rPr lang="tr-TR" smtClean="0"/>
              <a:t>‹#›</a:t>
            </a:fld>
            <a:endParaRPr lang="tr-TR"/>
          </a:p>
        </p:txBody>
      </p:sp>
    </p:spTree>
    <p:extLst>
      <p:ext uri="{BB962C8B-B14F-4D97-AF65-F5344CB8AC3E}">
        <p14:creationId xmlns:p14="http://schemas.microsoft.com/office/powerpoint/2010/main" val="2026664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41804" indent="0" algn="ctr">
              <a:buNone/>
              <a:defRPr>
                <a:solidFill>
                  <a:schemeClr val="tx1">
                    <a:tint val="75000"/>
                  </a:schemeClr>
                </a:solidFill>
              </a:defRPr>
            </a:lvl2pPr>
            <a:lvl3pPr marL="883608" indent="0" algn="ctr">
              <a:buNone/>
              <a:defRPr>
                <a:solidFill>
                  <a:schemeClr val="tx1">
                    <a:tint val="75000"/>
                  </a:schemeClr>
                </a:solidFill>
              </a:defRPr>
            </a:lvl3pPr>
            <a:lvl4pPr marL="1325412" indent="0" algn="ctr">
              <a:buNone/>
              <a:defRPr>
                <a:solidFill>
                  <a:schemeClr val="tx1">
                    <a:tint val="75000"/>
                  </a:schemeClr>
                </a:solidFill>
              </a:defRPr>
            </a:lvl4pPr>
            <a:lvl5pPr marL="1767216" indent="0" algn="ctr">
              <a:buNone/>
              <a:defRPr>
                <a:solidFill>
                  <a:schemeClr val="tx1">
                    <a:tint val="75000"/>
                  </a:schemeClr>
                </a:solidFill>
              </a:defRPr>
            </a:lvl5pPr>
            <a:lvl6pPr marL="2209020" indent="0" algn="ctr">
              <a:buNone/>
              <a:defRPr>
                <a:solidFill>
                  <a:schemeClr val="tx1">
                    <a:tint val="75000"/>
                  </a:schemeClr>
                </a:solidFill>
              </a:defRPr>
            </a:lvl6pPr>
            <a:lvl7pPr marL="2650824" indent="0" algn="ctr">
              <a:buNone/>
              <a:defRPr>
                <a:solidFill>
                  <a:schemeClr val="tx1">
                    <a:tint val="75000"/>
                  </a:schemeClr>
                </a:solidFill>
              </a:defRPr>
            </a:lvl7pPr>
            <a:lvl8pPr marL="3092629" indent="0" algn="ctr">
              <a:buNone/>
              <a:defRPr>
                <a:solidFill>
                  <a:schemeClr val="tx1">
                    <a:tint val="75000"/>
                  </a:schemeClr>
                </a:solidFill>
              </a:defRPr>
            </a:lvl8pPr>
            <a:lvl9pPr marL="3534433" indent="0" algn="ctr">
              <a:buNone/>
              <a:defRPr>
                <a:solidFill>
                  <a:schemeClr val="tx1">
                    <a:tint val="75000"/>
                  </a:schemeClr>
                </a:solidFill>
              </a:defRPr>
            </a:lvl9pPr>
          </a:lstStyle>
          <a:p>
            <a:r>
              <a:rPr lang="tr-TR"/>
              <a:t>Click to edit Master subtitle style</a:t>
            </a:r>
            <a:endParaRPr lang="en-US"/>
          </a:p>
        </p:txBody>
      </p:sp>
      <p:sp>
        <p:nvSpPr>
          <p:cNvPr id="4" name="Date Placeholder 3"/>
          <p:cNvSpPr>
            <a:spLocks noGrp="1"/>
          </p:cNvSpPr>
          <p:nvPr>
            <p:ph type="dt" sz="half" idx="10"/>
          </p:nvPr>
        </p:nvSpPr>
        <p:spPr/>
        <p:txBody>
          <a:bodyPr/>
          <a:lstStyle/>
          <a:p>
            <a:fld id="{CFB84C15-28A2-46F9-BA08-2163063F40EF}" type="datetime1">
              <a:rPr lang="tr-TR" smtClean="0">
                <a:solidFill>
                  <a:prstClr val="black">
                    <a:tint val="75000"/>
                  </a:prstClr>
                </a:solidFill>
              </a:rPr>
              <a:t>13.01.2025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676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E2DBA531-FB6C-4C91-A07D-66B7426DC32E}" type="datetime1">
              <a:rPr lang="tr-TR" smtClean="0">
                <a:solidFill>
                  <a:prstClr val="black">
                    <a:tint val="75000"/>
                  </a:prstClr>
                </a:solidFill>
              </a:rPr>
              <a:t>13.01.2025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196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896" b="1" cap="all"/>
            </a:lvl1pPr>
          </a:lstStyle>
          <a:p>
            <a:r>
              <a:rPr lang="tr-TR"/>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948">
                <a:solidFill>
                  <a:schemeClr val="tx1">
                    <a:tint val="75000"/>
                  </a:schemeClr>
                </a:solidFill>
              </a:defRPr>
            </a:lvl1pPr>
            <a:lvl2pPr marL="441804" indent="0">
              <a:buNone/>
              <a:defRPr sz="1771">
                <a:solidFill>
                  <a:schemeClr val="tx1">
                    <a:tint val="75000"/>
                  </a:schemeClr>
                </a:solidFill>
              </a:defRPr>
            </a:lvl2pPr>
            <a:lvl3pPr marL="883608" indent="0">
              <a:buNone/>
              <a:defRPr sz="1505">
                <a:solidFill>
                  <a:schemeClr val="tx1">
                    <a:tint val="75000"/>
                  </a:schemeClr>
                </a:solidFill>
              </a:defRPr>
            </a:lvl3pPr>
            <a:lvl4pPr marL="1325412" indent="0">
              <a:buNone/>
              <a:defRPr sz="1328">
                <a:solidFill>
                  <a:schemeClr val="tx1">
                    <a:tint val="75000"/>
                  </a:schemeClr>
                </a:solidFill>
              </a:defRPr>
            </a:lvl4pPr>
            <a:lvl5pPr marL="1767216" indent="0">
              <a:buNone/>
              <a:defRPr sz="1328">
                <a:solidFill>
                  <a:schemeClr val="tx1">
                    <a:tint val="75000"/>
                  </a:schemeClr>
                </a:solidFill>
              </a:defRPr>
            </a:lvl5pPr>
            <a:lvl6pPr marL="2209020" indent="0">
              <a:buNone/>
              <a:defRPr sz="1328">
                <a:solidFill>
                  <a:schemeClr val="tx1">
                    <a:tint val="75000"/>
                  </a:schemeClr>
                </a:solidFill>
              </a:defRPr>
            </a:lvl6pPr>
            <a:lvl7pPr marL="2650824" indent="0">
              <a:buNone/>
              <a:defRPr sz="1328">
                <a:solidFill>
                  <a:schemeClr val="tx1">
                    <a:tint val="75000"/>
                  </a:schemeClr>
                </a:solidFill>
              </a:defRPr>
            </a:lvl7pPr>
            <a:lvl8pPr marL="3092629" indent="0">
              <a:buNone/>
              <a:defRPr sz="1328">
                <a:solidFill>
                  <a:schemeClr val="tx1">
                    <a:tint val="75000"/>
                  </a:schemeClr>
                </a:solidFill>
              </a:defRPr>
            </a:lvl8pPr>
            <a:lvl9pPr marL="3534433" indent="0">
              <a:buNone/>
              <a:defRPr sz="1328">
                <a:solidFill>
                  <a:schemeClr val="tx1">
                    <a:tint val="75000"/>
                  </a:schemeClr>
                </a:solidFill>
              </a:defRPr>
            </a:lvl9pPr>
          </a:lstStyle>
          <a:p>
            <a:pPr lvl="0"/>
            <a:r>
              <a:rPr lang="tr-TR"/>
              <a:t>Click to edit Master text styles</a:t>
            </a:r>
          </a:p>
        </p:txBody>
      </p:sp>
      <p:sp>
        <p:nvSpPr>
          <p:cNvPr id="4" name="Date Placeholder 3"/>
          <p:cNvSpPr>
            <a:spLocks noGrp="1"/>
          </p:cNvSpPr>
          <p:nvPr>
            <p:ph type="dt" sz="half" idx="10"/>
          </p:nvPr>
        </p:nvSpPr>
        <p:spPr/>
        <p:txBody>
          <a:bodyPr/>
          <a:lstStyle/>
          <a:p>
            <a:fld id="{124D83A3-6640-4AC2-97D4-9896D74C7071}" type="datetime1">
              <a:rPr lang="tr-TR" smtClean="0">
                <a:solidFill>
                  <a:prstClr val="black">
                    <a:tint val="75000"/>
                  </a:prstClr>
                </a:solidFill>
              </a:rPr>
              <a:t>13.01.2025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684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85776" y="1806576"/>
            <a:ext cx="4297363" cy="5111750"/>
          </a:xfrm>
        </p:spPr>
        <p:txBody>
          <a:bodyPr/>
          <a:lstStyle>
            <a:lvl1pPr>
              <a:defRPr sz="2745"/>
            </a:lvl1pPr>
            <a:lvl2pPr>
              <a:defRPr sz="2302"/>
            </a:lvl2pPr>
            <a:lvl3pPr>
              <a:defRPr sz="1948"/>
            </a:lvl3pPr>
            <a:lvl4pPr>
              <a:defRPr sz="1771"/>
            </a:lvl4pPr>
            <a:lvl5pPr>
              <a:defRPr sz="1771"/>
            </a:lvl5pPr>
            <a:lvl6pPr>
              <a:defRPr sz="1771"/>
            </a:lvl6pPr>
            <a:lvl7pPr>
              <a:defRPr sz="1771"/>
            </a:lvl7pPr>
            <a:lvl8pPr>
              <a:defRPr sz="1771"/>
            </a:lvl8pPr>
            <a:lvl9pPr>
              <a:defRPr sz="1771"/>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935538" y="1806576"/>
            <a:ext cx="4298950" cy="5111750"/>
          </a:xfrm>
        </p:spPr>
        <p:txBody>
          <a:bodyPr/>
          <a:lstStyle>
            <a:lvl1pPr>
              <a:defRPr sz="2745"/>
            </a:lvl1pPr>
            <a:lvl2pPr>
              <a:defRPr sz="2302"/>
            </a:lvl2pPr>
            <a:lvl3pPr>
              <a:defRPr sz="1948"/>
            </a:lvl3pPr>
            <a:lvl4pPr>
              <a:defRPr sz="1771"/>
            </a:lvl4pPr>
            <a:lvl5pPr>
              <a:defRPr sz="1771"/>
            </a:lvl5pPr>
            <a:lvl6pPr>
              <a:defRPr sz="1771"/>
            </a:lvl6pPr>
            <a:lvl7pPr>
              <a:defRPr sz="1771"/>
            </a:lvl7pPr>
            <a:lvl8pPr>
              <a:defRPr sz="1771"/>
            </a:lvl8pPr>
            <a:lvl9pPr>
              <a:defRPr sz="1771"/>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EF0521FE-A61D-448E-A7E1-78C539D4A138}" type="datetime1">
              <a:rPr lang="tr-TR" smtClean="0">
                <a:solidFill>
                  <a:prstClr val="black">
                    <a:tint val="75000"/>
                  </a:prstClr>
                </a:solidFill>
              </a:rPr>
              <a:t>13.01.2025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631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F3E53C8-C48C-445A-9344-747122C2405B}" type="datetime1">
              <a:rPr lang="tr-TR" smtClean="0"/>
              <a:t>13.01.2025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ECAEEC3-59B9-4E52-AE1F-C243BE96BDC8}" type="slidenum">
              <a:rPr lang="tr-TR" smtClean="0"/>
              <a:t>‹#›</a:t>
            </a:fld>
            <a:endParaRPr lang="tr-TR"/>
          </a:p>
        </p:txBody>
      </p:sp>
    </p:spTree>
    <p:extLst>
      <p:ext uri="{BB962C8B-B14F-4D97-AF65-F5344CB8AC3E}">
        <p14:creationId xmlns:p14="http://schemas.microsoft.com/office/powerpoint/2010/main" val="187874626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02" b="1"/>
            </a:lvl1pPr>
            <a:lvl2pPr marL="441804" indent="0">
              <a:buNone/>
              <a:defRPr sz="1948" b="1"/>
            </a:lvl2pPr>
            <a:lvl3pPr marL="883608" indent="0">
              <a:buNone/>
              <a:defRPr sz="1771" b="1"/>
            </a:lvl3pPr>
            <a:lvl4pPr marL="1325412" indent="0">
              <a:buNone/>
              <a:defRPr sz="1505" b="1"/>
            </a:lvl4pPr>
            <a:lvl5pPr marL="1767216" indent="0">
              <a:buNone/>
              <a:defRPr sz="1505" b="1"/>
            </a:lvl5pPr>
            <a:lvl6pPr marL="2209020" indent="0">
              <a:buNone/>
              <a:defRPr sz="1505" b="1"/>
            </a:lvl6pPr>
            <a:lvl7pPr marL="2650824" indent="0">
              <a:buNone/>
              <a:defRPr sz="1505" b="1"/>
            </a:lvl7pPr>
            <a:lvl8pPr marL="3092629" indent="0">
              <a:buNone/>
              <a:defRPr sz="1505" b="1"/>
            </a:lvl8pPr>
            <a:lvl9pPr marL="3534433" indent="0">
              <a:buNone/>
              <a:defRPr sz="1505"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02"/>
            </a:lvl1pPr>
            <a:lvl2pPr>
              <a:defRPr sz="1948"/>
            </a:lvl2pPr>
            <a:lvl3pPr>
              <a:defRPr sz="1771"/>
            </a:lvl3pPr>
            <a:lvl4pPr>
              <a:defRPr sz="1505"/>
            </a:lvl4pPr>
            <a:lvl5pPr>
              <a:defRPr sz="1505"/>
            </a:lvl5pPr>
            <a:lvl6pPr>
              <a:defRPr sz="1505"/>
            </a:lvl6pPr>
            <a:lvl7pPr>
              <a:defRPr sz="1505"/>
            </a:lvl7pPr>
            <a:lvl8pPr>
              <a:defRPr sz="1505"/>
            </a:lvl8pPr>
            <a:lvl9pPr>
              <a:defRPr sz="1505"/>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302" b="1"/>
            </a:lvl1pPr>
            <a:lvl2pPr marL="441804" indent="0">
              <a:buNone/>
              <a:defRPr sz="1948" b="1"/>
            </a:lvl2pPr>
            <a:lvl3pPr marL="883608" indent="0">
              <a:buNone/>
              <a:defRPr sz="1771" b="1"/>
            </a:lvl3pPr>
            <a:lvl4pPr marL="1325412" indent="0">
              <a:buNone/>
              <a:defRPr sz="1505" b="1"/>
            </a:lvl4pPr>
            <a:lvl5pPr marL="1767216" indent="0">
              <a:buNone/>
              <a:defRPr sz="1505" b="1"/>
            </a:lvl5pPr>
            <a:lvl6pPr marL="2209020" indent="0">
              <a:buNone/>
              <a:defRPr sz="1505" b="1"/>
            </a:lvl6pPr>
            <a:lvl7pPr marL="2650824" indent="0">
              <a:buNone/>
              <a:defRPr sz="1505" b="1"/>
            </a:lvl7pPr>
            <a:lvl8pPr marL="3092629" indent="0">
              <a:buNone/>
              <a:defRPr sz="1505" b="1"/>
            </a:lvl8pPr>
            <a:lvl9pPr marL="3534433" indent="0">
              <a:buNone/>
              <a:defRPr sz="1505" b="1"/>
            </a:lvl9pPr>
          </a:lstStyle>
          <a:p>
            <a:pPr lvl="0"/>
            <a:r>
              <a:rPr lang="tr-TR"/>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302"/>
            </a:lvl1pPr>
            <a:lvl2pPr>
              <a:defRPr sz="1948"/>
            </a:lvl2pPr>
            <a:lvl3pPr>
              <a:defRPr sz="1771"/>
            </a:lvl3pPr>
            <a:lvl4pPr>
              <a:defRPr sz="1505"/>
            </a:lvl4pPr>
            <a:lvl5pPr>
              <a:defRPr sz="1505"/>
            </a:lvl5pPr>
            <a:lvl6pPr>
              <a:defRPr sz="1505"/>
            </a:lvl6pPr>
            <a:lvl7pPr>
              <a:defRPr sz="1505"/>
            </a:lvl7pPr>
            <a:lvl8pPr>
              <a:defRPr sz="1505"/>
            </a:lvl8pPr>
            <a:lvl9pPr>
              <a:defRPr sz="1505"/>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BE4DD34A-7E81-4FDD-B1F7-493E9B757BCD}" type="datetime1">
              <a:rPr lang="tr-TR" smtClean="0">
                <a:solidFill>
                  <a:prstClr val="black">
                    <a:tint val="75000"/>
                  </a:prstClr>
                </a:solidFill>
              </a:rPr>
              <a:t>13.01.2025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314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AC319129-653A-40DA-A222-503277CD4F2B}" type="datetime1">
              <a:rPr lang="tr-TR" smtClean="0">
                <a:solidFill>
                  <a:prstClr val="black">
                    <a:tint val="75000"/>
                  </a:prstClr>
                </a:solidFill>
              </a:rPr>
              <a:t>13.01.2025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228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8DF908-EF8D-4506-AA85-CED8DBCDEDB1}" type="datetime1">
              <a:rPr lang="tr-TR" smtClean="0">
                <a:solidFill>
                  <a:prstClr val="black">
                    <a:tint val="75000"/>
                  </a:prstClr>
                </a:solidFill>
              </a:rPr>
              <a:t>13.01.2025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125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948" b="1"/>
            </a:lvl1pPr>
          </a:lstStyle>
          <a:p>
            <a:r>
              <a:rPr lang="tr-TR"/>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099"/>
            </a:lvl1pPr>
            <a:lvl2pPr>
              <a:defRPr sz="2745"/>
            </a:lvl2pPr>
            <a:lvl3pPr>
              <a:defRPr sz="2302"/>
            </a:lvl3pPr>
            <a:lvl4pPr>
              <a:defRPr sz="1948"/>
            </a:lvl4pPr>
            <a:lvl5pPr>
              <a:defRPr sz="1948"/>
            </a:lvl5pPr>
            <a:lvl6pPr>
              <a:defRPr sz="1948"/>
            </a:lvl6pPr>
            <a:lvl7pPr>
              <a:defRPr sz="1948"/>
            </a:lvl7pPr>
            <a:lvl8pPr>
              <a:defRPr sz="1948"/>
            </a:lvl8pPr>
            <a:lvl9pPr>
              <a:defRPr sz="1948"/>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328"/>
            </a:lvl1pPr>
            <a:lvl2pPr marL="441804" indent="0">
              <a:buNone/>
              <a:defRPr sz="1151"/>
            </a:lvl2pPr>
            <a:lvl3pPr marL="883608" indent="0">
              <a:buNone/>
              <a:defRPr sz="974"/>
            </a:lvl3pPr>
            <a:lvl4pPr marL="1325412" indent="0">
              <a:buNone/>
              <a:defRPr sz="885"/>
            </a:lvl4pPr>
            <a:lvl5pPr marL="1767216" indent="0">
              <a:buNone/>
              <a:defRPr sz="885"/>
            </a:lvl5pPr>
            <a:lvl6pPr marL="2209020" indent="0">
              <a:buNone/>
              <a:defRPr sz="885"/>
            </a:lvl6pPr>
            <a:lvl7pPr marL="2650824" indent="0">
              <a:buNone/>
              <a:defRPr sz="885"/>
            </a:lvl7pPr>
            <a:lvl8pPr marL="3092629" indent="0">
              <a:buNone/>
              <a:defRPr sz="885"/>
            </a:lvl8pPr>
            <a:lvl9pPr marL="3534433" indent="0">
              <a:buNone/>
              <a:defRPr sz="885"/>
            </a:lvl9pPr>
          </a:lstStyle>
          <a:p>
            <a:pPr lvl="0"/>
            <a:r>
              <a:rPr lang="tr-TR"/>
              <a:t>Click to edit Master text styles</a:t>
            </a:r>
          </a:p>
        </p:txBody>
      </p:sp>
      <p:sp>
        <p:nvSpPr>
          <p:cNvPr id="5" name="Date Placeholder 4"/>
          <p:cNvSpPr>
            <a:spLocks noGrp="1"/>
          </p:cNvSpPr>
          <p:nvPr>
            <p:ph type="dt" sz="half" idx="10"/>
          </p:nvPr>
        </p:nvSpPr>
        <p:spPr/>
        <p:txBody>
          <a:bodyPr/>
          <a:lstStyle/>
          <a:p>
            <a:fld id="{41642950-6648-49E7-BBF6-9BE9D25A8EBA}" type="datetime1">
              <a:rPr lang="tr-TR" smtClean="0">
                <a:solidFill>
                  <a:prstClr val="black">
                    <a:tint val="75000"/>
                  </a:prstClr>
                </a:solidFill>
              </a:rPr>
              <a:t>13.01.2025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250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8"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099"/>
            </a:lvl1pPr>
            <a:lvl2pPr marL="441804" indent="0">
              <a:buNone/>
              <a:defRPr sz="2745"/>
            </a:lvl2pPr>
            <a:lvl3pPr marL="883608" indent="0">
              <a:buNone/>
              <a:defRPr sz="2302"/>
            </a:lvl3pPr>
            <a:lvl4pPr marL="1325412" indent="0">
              <a:buNone/>
              <a:defRPr sz="1948"/>
            </a:lvl4pPr>
            <a:lvl5pPr marL="1767216" indent="0">
              <a:buNone/>
              <a:defRPr sz="1948"/>
            </a:lvl5pPr>
            <a:lvl6pPr marL="2209020" indent="0">
              <a:buNone/>
              <a:defRPr sz="1948"/>
            </a:lvl6pPr>
            <a:lvl7pPr marL="2650824" indent="0">
              <a:buNone/>
              <a:defRPr sz="1948"/>
            </a:lvl7pPr>
            <a:lvl8pPr marL="3092629" indent="0">
              <a:buNone/>
              <a:defRPr sz="1948"/>
            </a:lvl8pPr>
            <a:lvl9pPr marL="3534433" indent="0">
              <a:buNone/>
              <a:defRPr sz="1948"/>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28"/>
            </a:lvl1pPr>
            <a:lvl2pPr marL="441804" indent="0">
              <a:buNone/>
              <a:defRPr sz="1151"/>
            </a:lvl2pPr>
            <a:lvl3pPr marL="883608" indent="0">
              <a:buNone/>
              <a:defRPr sz="974"/>
            </a:lvl3pPr>
            <a:lvl4pPr marL="1325412" indent="0">
              <a:buNone/>
              <a:defRPr sz="885"/>
            </a:lvl4pPr>
            <a:lvl5pPr marL="1767216" indent="0">
              <a:buNone/>
              <a:defRPr sz="885"/>
            </a:lvl5pPr>
            <a:lvl6pPr marL="2209020" indent="0">
              <a:buNone/>
              <a:defRPr sz="885"/>
            </a:lvl6pPr>
            <a:lvl7pPr marL="2650824" indent="0">
              <a:buNone/>
              <a:defRPr sz="885"/>
            </a:lvl7pPr>
            <a:lvl8pPr marL="3092629" indent="0">
              <a:buNone/>
              <a:defRPr sz="885"/>
            </a:lvl8pPr>
            <a:lvl9pPr marL="3534433" indent="0">
              <a:buNone/>
              <a:defRPr sz="885"/>
            </a:lvl9pPr>
          </a:lstStyle>
          <a:p>
            <a:pPr lvl="0"/>
            <a:r>
              <a:rPr lang="tr-TR"/>
              <a:t>Click to edit Master text styles</a:t>
            </a:r>
          </a:p>
        </p:txBody>
      </p:sp>
      <p:sp>
        <p:nvSpPr>
          <p:cNvPr id="5" name="Date Placeholder 4"/>
          <p:cNvSpPr>
            <a:spLocks noGrp="1"/>
          </p:cNvSpPr>
          <p:nvPr>
            <p:ph type="dt" sz="half" idx="10"/>
          </p:nvPr>
        </p:nvSpPr>
        <p:spPr/>
        <p:txBody>
          <a:bodyPr/>
          <a:lstStyle/>
          <a:p>
            <a:fld id="{1D8598CE-3B6F-403F-BD87-635ED6095A7C}" type="datetime1">
              <a:rPr lang="tr-TR" smtClean="0">
                <a:solidFill>
                  <a:prstClr val="black">
                    <a:tint val="75000"/>
                  </a:prstClr>
                </a:solidFill>
              </a:rPr>
              <a:t>13.01.2025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660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0167AE0C-278C-473E-8E1B-5EAF61481D7F}" type="datetime1">
              <a:rPr lang="tr-TR" smtClean="0">
                <a:solidFill>
                  <a:prstClr val="black">
                    <a:tint val="75000"/>
                  </a:prstClr>
                </a:solidFill>
              </a:rPr>
              <a:t>13.01.2025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059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1" y="309563"/>
            <a:ext cx="2185988" cy="6608762"/>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85776" y="309563"/>
            <a:ext cx="6410325" cy="6608762"/>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A5C48D1A-FFDB-4F73-8B4F-6E32495101B3}" type="datetime1">
              <a:rPr lang="tr-TR" smtClean="0">
                <a:solidFill>
                  <a:prstClr val="black">
                    <a:tint val="75000"/>
                  </a:prstClr>
                </a:solidFill>
              </a:rPr>
              <a:t>13.01.2025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8257D2-441B-5B41-A1BC-0F5C968A6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465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45F2CA2-7951-482B-88D0-1059DF4A1BD1}" type="datetime1">
              <a:rPr lang="tr-TR" smtClean="0"/>
              <a:t>13.01.2025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ECAEEC3-59B9-4E52-AE1F-C243BE96BDC8}" type="slidenum">
              <a:rPr lang="tr-TR" smtClean="0"/>
              <a:t>‹#›</a:t>
            </a:fld>
            <a:endParaRPr lang="tr-TR"/>
          </a:p>
        </p:txBody>
      </p:sp>
    </p:spTree>
    <p:extLst>
      <p:ext uri="{BB962C8B-B14F-4D97-AF65-F5344CB8AC3E}">
        <p14:creationId xmlns:p14="http://schemas.microsoft.com/office/powerpoint/2010/main" val="29946558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9ACC123A-EDFA-4BDE-9D02-07AA5833F6B6}" type="datetime1">
              <a:rPr lang="tr-TR" smtClean="0"/>
              <a:t>13.01.2025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ECAEEC3-59B9-4E52-AE1F-C243BE96BDC8}" type="slidenum">
              <a:rPr lang="tr-TR" smtClean="0"/>
              <a:t>‹#›</a:t>
            </a:fld>
            <a:endParaRPr lang="tr-TR"/>
          </a:p>
        </p:txBody>
      </p:sp>
    </p:spTree>
    <p:extLst>
      <p:ext uri="{BB962C8B-B14F-4D97-AF65-F5344CB8AC3E}">
        <p14:creationId xmlns:p14="http://schemas.microsoft.com/office/powerpoint/2010/main" val="17248728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404C3-FF94-4205-9D2D-F597D0BD52F2}" type="datetime1">
              <a:rPr lang="tr-TR" smtClean="0"/>
              <a:t>13.01.2025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ECAEEC3-59B9-4E52-AE1F-C243BE96BDC8}" type="slidenum">
              <a:rPr lang="tr-TR" smtClean="0"/>
              <a:t>‹#›</a:t>
            </a:fld>
            <a:endParaRPr lang="tr-TR"/>
          </a:p>
        </p:txBody>
      </p:sp>
    </p:spTree>
    <p:extLst>
      <p:ext uri="{BB962C8B-B14F-4D97-AF65-F5344CB8AC3E}">
        <p14:creationId xmlns:p14="http://schemas.microsoft.com/office/powerpoint/2010/main" val="9123806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7E9EE136-3024-4B01-9CA9-8B06103AC359}" type="datetime1">
              <a:rPr lang="tr-TR" smtClean="0"/>
              <a:t>13.01.2025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ECAEEC3-59B9-4E52-AE1F-C243BE96BDC8}" type="slidenum">
              <a:rPr lang="tr-TR" smtClean="0"/>
              <a:t>‹#›</a:t>
            </a:fld>
            <a:endParaRPr lang="tr-TR"/>
          </a:p>
        </p:txBody>
      </p:sp>
    </p:spTree>
    <p:extLst>
      <p:ext uri="{BB962C8B-B14F-4D97-AF65-F5344CB8AC3E}">
        <p14:creationId xmlns:p14="http://schemas.microsoft.com/office/powerpoint/2010/main" val="212922361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07552493-EFCB-451D-9055-7C3D53B4671E}" type="datetime1">
              <a:rPr lang="tr-TR" smtClean="0"/>
              <a:t>13.01.2025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ECAEEC3-59B9-4E52-AE1F-C243BE96BDC8}" type="slidenum">
              <a:rPr lang="tr-TR" smtClean="0"/>
              <a:t>‹#›</a:t>
            </a:fld>
            <a:endParaRPr lang="tr-TR"/>
          </a:p>
        </p:txBody>
      </p:sp>
    </p:spTree>
    <p:extLst>
      <p:ext uri="{BB962C8B-B14F-4D97-AF65-F5344CB8AC3E}">
        <p14:creationId xmlns:p14="http://schemas.microsoft.com/office/powerpoint/2010/main" val="189443198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7648E-2DF1-488D-BCB9-33FACE4989B7}" type="datetime1">
              <a:rPr lang="tr-TR" smtClean="0"/>
              <a:t>13.01.2025</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AEEC3-59B9-4E52-AE1F-C243BE96BDC8}" type="slidenum">
              <a:rPr lang="tr-TR" smtClean="0"/>
              <a:t>‹#›</a:t>
            </a:fld>
            <a:endParaRPr lang="tr-TR"/>
          </a:p>
        </p:txBody>
      </p:sp>
      <p:pic>
        <p:nvPicPr>
          <p:cNvPr id="7" name="İçerik Yer Tutucusu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928669"/>
          </a:xfrm>
          <a:prstGeom prst="rect">
            <a:avLst/>
          </a:prstGeom>
        </p:spPr>
      </p:pic>
      <p:pic>
        <p:nvPicPr>
          <p:cNvPr id="8" name="Picture 2" descr="C:\Users\saytemiz\Desktop\ortak 2.jpg"/>
          <p:cNvPicPr>
            <a:picLocks noChangeAspect="1" noChangeArrowheads="1"/>
          </p:cNvPicPr>
          <p:nvPr userDrawn="1"/>
        </p:nvPicPr>
        <p:blipFill>
          <a:blip r:embed="rId17" cstate="email">
            <a:extLst>
              <a:ext uri="{28A0092B-C50C-407E-A947-70E740481C1C}">
                <a14:useLocalDpi xmlns:a14="http://schemas.microsoft.com/office/drawing/2010/main" val="0"/>
              </a:ext>
            </a:extLst>
          </a:blip>
          <a:srcRect/>
          <a:stretch>
            <a:fillRect/>
          </a:stretch>
        </p:blipFill>
        <p:spPr bwMode="auto">
          <a:xfrm>
            <a:off x="1681297" y="6311899"/>
            <a:ext cx="5781405" cy="485995"/>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userDrawn="1"/>
        </p:nvSpPr>
        <p:spPr>
          <a:xfrm>
            <a:off x="97653" y="6366763"/>
            <a:ext cx="1491449" cy="400110"/>
          </a:xfrm>
          <a:prstGeom prst="rect">
            <a:avLst/>
          </a:prstGeom>
          <a:noFill/>
        </p:spPr>
        <p:txBody>
          <a:bodyPr wrap="square" rtlCol="0">
            <a:spAutoFit/>
          </a:bodyPr>
          <a:lstStyle/>
          <a:p>
            <a:r>
              <a:rPr lang="en-GB" sz="1000" dirty="0">
                <a:solidFill>
                  <a:schemeClr val="tx2">
                    <a:lumMod val="75000"/>
                  </a:schemeClr>
                </a:solidFill>
              </a:rPr>
              <a:t>21</a:t>
            </a:r>
            <a:r>
              <a:rPr lang="tr-TR" sz="1000" dirty="0">
                <a:solidFill>
                  <a:schemeClr val="tx2">
                    <a:lumMod val="75000"/>
                  </a:schemeClr>
                </a:solidFill>
              </a:rPr>
              <a:t>.</a:t>
            </a:r>
            <a:r>
              <a:rPr lang="en-GB" sz="1000" dirty="0">
                <a:solidFill>
                  <a:schemeClr val="tx2">
                    <a:lumMod val="75000"/>
                  </a:schemeClr>
                </a:solidFill>
              </a:rPr>
              <a:t>03</a:t>
            </a:r>
            <a:r>
              <a:rPr lang="tr-TR" sz="1000" dirty="0">
                <a:solidFill>
                  <a:schemeClr val="tx2">
                    <a:lumMod val="75000"/>
                  </a:schemeClr>
                </a:solidFill>
              </a:rPr>
              <a:t>.201</a:t>
            </a:r>
            <a:r>
              <a:rPr lang="en-GB" sz="1000" dirty="0">
                <a:solidFill>
                  <a:schemeClr val="tx2">
                    <a:lumMod val="75000"/>
                  </a:schemeClr>
                </a:solidFill>
              </a:rPr>
              <a:t>6</a:t>
            </a:r>
            <a:r>
              <a:rPr lang="tr-TR" sz="1000" dirty="0">
                <a:solidFill>
                  <a:schemeClr val="tx2">
                    <a:lumMod val="75000"/>
                  </a:schemeClr>
                </a:solidFill>
              </a:rPr>
              <a:t>/</a:t>
            </a:r>
            <a:r>
              <a:rPr lang="tr-TR" sz="1000" dirty="0" err="1">
                <a:solidFill>
                  <a:schemeClr val="tx2">
                    <a:lumMod val="75000"/>
                  </a:schemeClr>
                </a:solidFill>
              </a:rPr>
              <a:t>Rev</a:t>
            </a:r>
            <a:r>
              <a:rPr lang="tr-TR" sz="1000" dirty="0">
                <a:solidFill>
                  <a:schemeClr val="tx2">
                    <a:lumMod val="75000"/>
                  </a:schemeClr>
                </a:solidFill>
              </a:rPr>
              <a:t> 0</a:t>
            </a:r>
            <a:r>
              <a:rPr lang="en-GB" sz="1000" dirty="0">
                <a:solidFill>
                  <a:schemeClr val="tx2">
                    <a:lumMod val="75000"/>
                  </a:schemeClr>
                </a:solidFill>
              </a:rPr>
              <a:t>1</a:t>
            </a:r>
            <a:endParaRPr lang="tr-TR" sz="1000" dirty="0">
              <a:solidFill>
                <a:schemeClr val="tx2">
                  <a:lumMod val="75000"/>
                </a:schemeClr>
              </a:solidFill>
            </a:endParaRPr>
          </a:p>
          <a:p>
            <a:r>
              <a:rPr lang="tr-TR" sz="1000" dirty="0">
                <a:solidFill>
                  <a:schemeClr val="tx2">
                    <a:lumMod val="75000"/>
                  </a:schemeClr>
                </a:solidFill>
              </a:rPr>
              <a:t>Eğitim Dairesi Başkanlığı</a:t>
            </a:r>
            <a:endParaRPr lang="en-GB" sz="1000" dirty="0">
              <a:solidFill>
                <a:schemeClr val="tx2">
                  <a:lumMod val="75000"/>
                </a:schemeClr>
              </a:solidFill>
            </a:endParaRPr>
          </a:p>
        </p:txBody>
      </p:sp>
    </p:spTree>
    <p:extLst>
      <p:ext uri="{BB962C8B-B14F-4D97-AF65-F5344CB8AC3E}">
        <p14:creationId xmlns:p14="http://schemas.microsoft.com/office/powerpoint/2010/main" val="248929274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6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96483B-4CA4-48A9-8F09-5740C8BDE4A9}" type="datetime1">
              <a:rPr lang="tr-TR" smtClean="0"/>
              <a:t>13.01.2025</a:t>
            </a:fld>
            <a:endParaRPr lang="tr-T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426459-A9D7-426F-A06F-BA26CE44F0F3}" type="slidenum">
              <a:rPr lang="tr-TR" smtClean="0"/>
              <a:t>‹#›</a:t>
            </a:fld>
            <a:endParaRPr lang="tr-TR"/>
          </a:p>
        </p:txBody>
      </p:sp>
    </p:spTree>
    <p:extLst>
      <p:ext uri="{BB962C8B-B14F-4D97-AF65-F5344CB8AC3E}">
        <p14:creationId xmlns:p14="http://schemas.microsoft.com/office/powerpoint/2010/main" val="41964302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52C0F-C2D2-4822-ADFC-D381DF18F553}" type="datetimeFigureOut">
              <a:rPr lang="tr-TR" smtClean="0"/>
              <a:t>13.01.2025</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B4127-E786-4D8C-9865-BCECF7F386EF}" type="slidenum">
              <a:rPr lang="tr-TR" smtClean="0"/>
              <a:t>‹#›</a:t>
            </a:fld>
            <a:endParaRPr lang="tr-TR"/>
          </a:p>
        </p:txBody>
      </p:sp>
    </p:spTree>
    <p:extLst>
      <p:ext uri="{BB962C8B-B14F-4D97-AF65-F5344CB8AC3E}">
        <p14:creationId xmlns:p14="http://schemas.microsoft.com/office/powerpoint/2010/main" val="58682193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9798" tIns="49899" rIns="99798" bIns="49899" rtlCol="0" anchor="ctr">
            <a:normAutofit/>
          </a:bodyPr>
          <a:lstStyle/>
          <a:p>
            <a:r>
              <a:rPr lang="tr-TR"/>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9798" tIns="49899" rIns="99798" bIns="49899"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9798" tIns="49899" rIns="99798" bIns="49899" rtlCol="0" anchor="ctr"/>
          <a:lstStyle>
            <a:lvl1pPr algn="l">
              <a:defRPr sz="1151">
                <a:solidFill>
                  <a:schemeClr val="tx1">
                    <a:tint val="75000"/>
                  </a:schemeClr>
                </a:solidFill>
              </a:defRPr>
            </a:lvl1pPr>
          </a:lstStyle>
          <a:p>
            <a:pPr defTabSz="441804"/>
            <a:fld id="{19A82603-176F-42AC-9079-D41EAF0D2E08}" type="datetime1">
              <a:rPr lang="tr-TR" smtClean="0">
                <a:solidFill>
                  <a:prstClr val="black">
                    <a:tint val="75000"/>
                  </a:prstClr>
                </a:solidFill>
              </a:rPr>
              <a:t>13.01.2025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9798" tIns="49899" rIns="99798" bIns="49899" rtlCol="0" anchor="ctr"/>
          <a:lstStyle>
            <a:lvl1pPr algn="ctr">
              <a:defRPr sz="1151">
                <a:solidFill>
                  <a:schemeClr val="tx1">
                    <a:tint val="75000"/>
                  </a:schemeClr>
                </a:solidFill>
              </a:defRPr>
            </a:lvl1pPr>
          </a:lstStyle>
          <a:p>
            <a:pPr defTabSz="441804"/>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9798" tIns="49899" rIns="99798" bIns="49899" rtlCol="0" anchor="ctr"/>
          <a:lstStyle>
            <a:lvl1pPr algn="r">
              <a:defRPr sz="1151">
                <a:solidFill>
                  <a:schemeClr val="tx1">
                    <a:tint val="75000"/>
                  </a:schemeClr>
                </a:solidFill>
              </a:defRPr>
            </a:lvl1pPr>
          </a:lstStyle>
          <a:p>
            <a:pPr defTabSz="441804"/>
            <a:fld id="{1B8257D2-441B-5B41-A1BC-0F5C968A6251}" type="slidenum">
              <a:rPr lang="en-US" smtClean="0">
                <a:solidFill>
                  <a:prstClr val="black">
                    <a:tint val="75000"/>
                  </a:prstClr>
                </a:solidFill>
              </a:rPr>
              <a:pPr defTabSz="441804"/>
              <a:t>‹#›</a:t>
            </a:fld>
            <a:endParaRPr lang="en-US">
              <a:solidFill>
                <a:prstClr val="black">
                  <a:tint val="75000"/>
                </a:prstClr>
              </a:solidFill>
            </a:endParaRPr>
          </a:p>
        </p:txBody>
      </p:sp>
    </p:spTree>
    <p:extLst>
      <p:ext uri="{BB962C8B-B14F-4D97-AF65-F5344CB8AC3E}">
        <p14:creationId xmlns:p14="http://schemas.microsoft.com/office/powerpoint/2010/main" val="58378278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dt="0"/>
  <p:txStyles>
    <p:titleStyle>
      <a:lvl1pPr algn="ctr" defTabSz="441804" rtl="0" eaLnBrk="1" latinLnBrk="0" hangingPunct="1">
        <a:spcBef>
          <a:spcPct val="0"/>
        </a:spcBef>
        <a:buNone/>
        <a:defRPr sz="4250" kern="1200">
          <a:solidFill>
            <a:schemeClr val="tx1"/>
          </a:solidFill>
          <a:latin typeface="+mj-lt"/>
          <a:ea typeface="+mj-ea"/>
          <a:cs typeface="+mj-cs"/>
        </a:defRPr>
      </a:lvl1pPr>
    </p:titleStyle>
    <p:bodyStyle>
      <a:lvl1pPr marL="331353" indent="-331353" algn="l" defTabSz="441804" rtl="0" eaLnBrk="1" latinLnBrk="0" hangingPunct="1">
        <a:spcBef>
          <a:spcPct val="20000"/>
        </a:spcBef>
        <a:buFont typeface="Arial"/>
        <a:buChar char="•"/>
        <a:defRPr sz="3099" kern="1200">
          <a:solidFill>
            <a:schemeClr val="tx1"/>
          </a:solidFill>
          <a:latin typeface="+mn-lt"/>
          <a:ea typeface="+mn-ea"/>
          <a:cs typeface="+mn-cs"/>
        </a:defRPr>
      </a:lvl1pPr>
      <a:lvl2pPr marL="717932" indent="-276128" algn="l" defTabSz="441804" rtl="0" eaLnBrk="1" latinLnBrk="0" hangingPunct="1">
        <a:spcBef>
          <a:spcPct val="20000"/>
        </a:spcBef>
        <a:buFont typeface="Arial"/>
        <a:buChar char="–"/>
        <a:defRPr sz="2745" kern="1200">
          <a:solidFill>
            <a:schemeClr val="tx1"/>
          </a:solidFill>
          <a:latin typeface="+mn-lt"/>
          <a:ea typeface="+mn-ea"/>
          <a:cs typeface="+mn-cs"/>
        </a:defRPr>
      </a:lvl2pPr>
      <a:lvl3pPr marL="1104510" indent="-220902" algn="l" defTabSz="441804" rtl="0" eaLnBrk="1" latinLnBrk="0" hangingPunct="1">
        <a:spcBef>
          <a:spcPct val="20000"/>
        </a:spcBef>
        <a:buFont typeface="Arial"/>
        <a:buChar char="•"/>
        <a:defRPr sz="2302" kern="1200">
          <a:solidFill>
            <a:schemeClr val="tx1"/>
          </a:solidFill>
          <a:latin typeface="+mn-lt"/>
          <a:ea typeface="+mn-ea"/>
          <a:cs typeface="+mn-cs"/>
        </a:defRPr>
      </a:lvl3pPr>
      <a:lvl4pPr marL="1546314" indent="-220902" algn="l" defTabSz="441804" rtl="0" eaLnBrk="1" latinLnBrk="0" hangingPunct="1">
        <a:spcBef>
          <a:spcPct val="20000"/>
        </a:spcBef>
        <a:buFont typeface="Arial"/>
        <a:buChar char="–"/>
        <a:defRPr sz="1948" kern="1200">
          <a:solidFill>
            <a:schemeClr val="tx1"/>
          </a:solidFill>
          <a:latin typeface="+mn-lt"/>
          <a:ea typeface="+mn-ea"/>
          <a:cs typeface="+mn-cs"/>
        </a:defRPr>
      </a:lvl4pPr>
      <a:lvl5pPr marL="1988118" indent="-220902" algn="l" defTabSz="441804" rtl="0" eaLnBrk="1" latinLnBrk="0" hangingPunct="1">
        <a:spcBef>
          <a:spcPct val="20000"/>
        </a:spcBef>
        <a:buFont typeface="Arial"/>
        <a:buChar char="»"/>
        <a:defRPr sz="1948" kern="1200">
          <a:solidFill>
            <a:schemeClr val="tx1"/>
          </a:solidFill>
          <a:latin typeface="+mn-lt"/>
          <a:ea typeface="+mn-ea"/>
          <a:cs typeface="+mn-cs"/>
        </a:defRPr>
      </a:lvl5pPr>
      <a:lvl6pPr marL="2429922" indent="-220902" algn="l" defTabSz="441804" rtl="0" eaLnBrk="1" latinLnBrk="0" hangingPunct="1">
        <a:spcBef>
          <a:spcPct val="20000"/>
        </a:spcBef>
        <a:buFont typeface="Arial"/>
        <a:buChar char="•"/>
        <a:defRPr sz="1948" kern="1200">
          <a:solidFill>
            <a:schemeClr val="tx1"/>
          </a:solidFill>
          <a:latin typeface="+mn-lt"/>
          <a:ea typeface="+mn-ea"/>
          <a:cs typeface="+mn-cs"/>
        </a:defRPr>
      </a:lvl6pPr>
      <a:lvl7pPr marL="2871727" indent="-220902" algn="l" defTabSz="441804" rtl="0" eaLnBrk="1" latinLnBrk="0" hangingPunct="1">
        <a:spcBef>
          <a:spcPct val="20000"/>
        </a:spcBef>
        <a:buFont typeface="Arial"/>
        <a:buChar char="•"/>
        <a:defRPr sz="1948" kern="1200">
          <a:solidFill>
            <a:schemeClr val="tx1"/>
          </a:solidFill>
          <a:latin typeface="+mn-lt"/>
          <a:ea typeface="+mn-ea"/>
          <a:cs typeface="+mn-cs"/>
        </a:defRPr>
      </a:lvl7pPr>
      <a:lvl8pPr marL="3313531" indent="-220902" algn="l" defTabSz="441804" rtl="0" eaLnBrk="1" latinLnBrk="0" hangingPunct="1">
        <a:spcBef>
          <a:spcPct val="20000"/>
        </a:spcBef>
        <a:buFont typeface="Arial"/>
        <a:buChar char="•"/>
        <a:defRPr sz="1948" kern="1200">
          <a:solidFill>
            <a:schemeClr val="tx1"/>
          </a:solidFill>
          <a:latin typeface="+mn-lt"/>
          <a:ea typeface="+mn-ea"/>
          <a:cs typeface="+mn-cs"/>
        </a:defRPr>
      </a:lvl8pPr>
      <a:lvl9pPr marL="3755335" indent="-220902" algn="l" defTabSz="441804" rtl="0" eaLnBrk="1" latinLnBrk="0" hangingPunct="1">
        <a:spcBef>
          <a:spcPct val="20000"/>
        </a:spcBef>
        <a:buFont typeface="Arial"/>
        <a:buChar char="•"/>
        <a:defRPr sz="1948" kern="1200">
          <a:solidFill>
            <a:schemeClr val="tx1"/>
          </a:solidFill>
          <a:latin typeface="+mn-lt"/>
          <a:ea typeface="+mn-ea"/>
          <a:cs typeface="+mn-cs"/>
        </a:defRPr>
      </a:lvl9pPr>
    </p:bodyStyle>
    <p:otherStyle>
      <a:defPPr>
        <a:defRPr lang="en-US"/>
      </a:defPPr>
      <a:lvl1pPr marL="0" algn="l" defTabSz="441804" rtl="0" eaLnBrk="1" latinLnBrk="0" hangingPunct="1">
        <a:defRPr sz="1771" kern="1200">
          <a:solidFill>
            <a:schemeClr val="tx1"/>
          </a:solidFill>
          <a:latin typeface="+mn-lt"/>
          <a:ea typeface="+mn-ea"/>
          <a:cs typeface="+mn-cs"/>
        </a:defRPr>
      </a:lvl1pPr>
      <a:lvl2pPr marL="441804" algn="l" defTabSz="441804" rtl="0" eaLnBrk="1" latinLnBrk="0" hangingPunct="1">
        <a:defRPr sz="1771" kern="1200">
          <a:solidFill>
            <a:schemeClr val="tx1"/>
          </a:solidFill>
          <a:latin typeface="+mn-lt"/>
          <a:ea typeface="+mn-ea"/>
          <a:cs typeface="+mn-cs"/>
        </a:defRPr>
      </a:lvl2pPr>
      <a:lvl3pPr marL="883608" algn="l" defTabSz="441804" rtl="0" eaLnBrk="1" latinLnBrk="0" hangingPunct="1">
        <a:defRPr sz="1771" kern="1200">
          <a:solidFill>
            <a:schemeClr val="tx1"/>
          </a:solidFill>
          <a:latin typeface="+mn-lt"/>
          <a:ea typeface="+mn-ea"/>
          <a:cs typeface="+mn-cs"/>
        </a:defRPr>
      </a:lvl3pPr>
      <a:lvl4pPr marL="1325412" algn="l" defTabSz="441804" rtl="0" eaLnBrk="1" latinLnBrk="0" hangingPunct="1">
        <a:defRPr sz="1771" kern="1200">
          <a:solidFill>
            <a:schemeClr val="tx1"/>
          </a:solidFill>
          <a:latin typeface="+mn-lt"/>
          <a:ea typeface="+mn-ea"/>
          <a:cs typeface="+mn-cs"/>
        </a:defRPr>
      </a:lvl4pPr>
      <a:lvl5pPr marL="1767216" algn="l" defTabSz="441804" rtl="0" eaLnBrk="1" latinLnBrk="0" hangingPunct="1">
        <a:defRPr sz="1771" kern="1200">
          <a:solidFill>
            <a:schemeClr val="tx1"/>
          </a:solidFill>
          <a:latin typeface="+mn-lt"/>
          <a:ea typeface="+mn-ea"/>
          <a:cs typeface="+mn-cs"/>
        </a:defRPr>
      </a:lvl5pPr>
      <a:lvl6pPr marL="2209020" algn="l" defTabSz="441804" rtl="0" eaLnBrk="1" latinLnBrk="0" hangingPunct="1">
        <a:defRPr sz="1771" kern="1200">
          <a:solidFill>
            <a:schemeClr val="tx1"/>
          </a:solidFill>
          <a:latin typeface="+mn-lt"/>
          <a:ea typeface="+mn-ea"/>
          <a:cs typeface="+mn-cs"/>
        </a:defRPr>
      </a:lvl6pPr>
      <a:lvl7pPr marL="2650824" algn="l" defTabSz="441804" rtl="0" eaLnBrk="1" latinLnBrk="0" hangingPunct="1">
        <a:defRPr sz="1771" kern="1200">
          <a:solidFill>
            <a:schemeClr val="tx1"/>
          </a:solidFill>
          <a:latin typeface="+mn-lt"/>
          <a:ea typeface="+mn-ea"/>
          <a:cs typeface="+mn-cs"/>
        </a:defRPr>
      </a:lvl7pPr>
      <a:lvl8pPr marL="3092629" algn="l" defTabSz="441804" rtl="0" eaLnBrk="1" latinLnBrk="0" hangingPunct="1">
        <a:defRPr sz="1771" kern="1200">
          <a:solidFill>
            <a:schemeClr val="tx1"/>
          </a:solidFill>
          <a:latin typeface="+mn-lt"/>
          <a:ea typeface="+mn-ea"/>
          <a:cs typeface="+mn-cs"/>
        </a:defRPr>
      </a:lvl8pPr>
      <a:lvl9pPr marL="3534433" algn="l" defTabSz="441804" rtl="0" eaLnBrk="1" latinLnBrk="0" hangingPunct="1">
        <a:defRPr sz="177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26.xml"/><Relationship Id="rId4" Type="http://schemas.openxmlformats.org/officeDocument/2006/relationships/image" Target="../media/image65.png"/></Relationships>
</file>

<file path=ppt/slides/_rels/slide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7.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26.xml"/><Relationship Id="rId4" Type="http://schemas.openxmlformats.org/officeDocument/2006/relationships/image" Target="../media/image66.png"/></Relationships>
</file>

<file path=ppt/slides/_rels/slide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0.xml"/><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2.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6.xml"/><Relationship Id="rId1" Type="http://schemas.openxmlformats.org/officeDocument/2006/relationships/vmlDrawing" Target="../drawings/vmlDrawing1.vml"/><Relationship Id="rId5" Type="http://schemas.openxmlformats.org/officeDocument/2006/relationships/image" Target="../media/image68.png"/><Relationship Id="rId4" Type="http://schemas.openxmlformats.org/officeDocument/2006/relationships/oleObject" Target="../embeddings/oleObject1.bin"/></Relationships>
</file>

<file path=ppt/slides/_rels/slide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4.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5.xml"/><Relationship Id="rId1" Type="http://schemas.openxmlformats.org/officeDocument/2006/relationships/slideLayout" Target="../slideLayouts/slideLayout26.xml"/><Relationship Id="rId4" Type="http://schemas.openxmlformats.org/officeDocument/2006/relationships/image" Target="../media/image69.jpeg"/></Relationships>
</file>

<file path=ppt/slides/_rels/slide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6.xml"/><Relationship Id="rId1" Type="http://schemas.openxmlformats.org/officeDocument/2006/relationships/slideLayout" Target="../slideLayouts/slideLayout26.xml"/><Relationship Id="rId4" Type="http://schemas.openxmlformats.org/officeDocument/2006/relationships/image" Target="../media/image70.jpeg"/></Relationships>
</file>

<file path=ppt/slides/_rels/slide1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7.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1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8.xml"/><Relationship Id="rId1" Type="http://schemas.openxmlformats.org/officeDocument/2006/relationships/slideLayout" Target="../slideLayouts/slideLayout26.xml"/><Relationship Id="rId4" Type="http://schemas.openxmlformats.org/officeDocument/2006/relationships/image" Target="../media/image71.jpeg"/></Relationships>
</file>

<file path=ppt/slides/_rels/slide1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1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0.xml"/><Relationship Id="rId1" Type="http://schemas.openxmlformats.org/officeDocument/2006/relationships/slideLayout" Target="../slideLayouts/slideLayout26.xml"/><Relationship Id="rId4" Type="http://schemas.openxmlformats.org/officeDocument/2006/relationships/image" Target="../media/image72.jpeg"/></Relationships>
</file>

<file path=ppt/slides/_rels/slide1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1.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2.xml"/><Relationship Id="rId1" Type="http://schemas.openxmlformats.org/officeDocument/2006/relationships/slideLayout" Target="../slideLayouts/slideLayout26.xml"/><Relationship Id="rId4" Type="http://schemas.openxmlformats.org/officeDocument/2006/relationships/image" Target="../media/image77.jpeg"/></Relationships>
</file>

<file path=ppt/slides/_rels/slide1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3.xml"/><Relationship Id="rId1" Type="http://schemas.openxmlformats.org/officeDocument/2006/relationships/slideLayout" Target="../slideLayouts/slideLayout26.xml"/><Relationship Id="rId4" Type="http://schemas.openxmlformats.org/officeDocument/2006/relationships/image" Target="../media/image78.jpeg"/></Relationships>
</file>

<file path=ppt/slides/_rels/slide1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26.xml"/><Relationship Id="rId4" Type="http://schemas.openxmlformats.org/officeDocument/2006/relationships/image" Target="../media/image80.jpeg"/></Relationships>
</file>

<file path=ppt/slides/_rels/slide12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5.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6.xml"/><Relationship Id="rId1" Type="http://schemas.openxmlformats.org/officeDocument/2006/relationships/slideLayout" Target="../slideLayouts/slideLayout26.xml"/><Relationship Id="rId4" Type="http://schemas.openxmlformats.org/officeDocument/2006/relationships/image" Target="../media/image83.jpeg"/></Relationships>
</file>

<file path=ppt/slides/_rels/slide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7.xml"/><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8.xml"/><Relationship Id="rId1" Type="http://schemas.openxmlformats.org/officeDocument/2006/relationships/slideLayout" Target="../slideLayouts/slideLayout26.xml"/><Relationship Id="rId4" Type="http://schemas.openxmlformats.org/officeDocument/2006/relationships/image" Target="../media/image84.jpeg"/></Relationships>
</file>

<file path=ppt/slides/_rels/slide1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9.xml"/><Relationship Id="rId1" Type="http://schemas.openxmlformats.org/officeDocument/2006/relationships/slideLayout" Target="../slideLayouts/slideLayout26.xml"/><Relationship Id="rId4" Type="http://schemas.openxmlformats.org/officeDocument/2006/relationships/image" Target="../media/image85.jpeg"/></Relationships>
</file>

<file path=ppt/slides/_rels/slide1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0.xml"/><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1.xml"/><Relationship Id="rId1" Type="http://schemas.openxmlformats.org/officeDocument/2006/relationships/slideLayout" Target="../slideLayouts/slideLayout26.xml"/><Relationship Id="rId4" Type="http://schemas.openxmlformats.org/officeDocument/2006/relationships/image" Target="../media/image86.png"/></Relationships>
</file>

<file path=ppt/slides/_rels/slide1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2.xml"/><Relationship Id="rId1" Type="http://schemas.openxmlformats.org/officeDocument/2006/relationships/slideLayout" Target="../slideLayouts/slideLayout26.xml"/><Relationship Id="rId4" Type="http://schemas.openxmlformats.org/officeDocument/2006/relationships/image" Target="../media/image87.png"/></Relationships>
</file>

<file path=ppt/slides/_rels/slide1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3.xml"/><Relationship Id="rId1" Type="http://schemas.openxmlformats.org/officeDocument/2006/relationships/slideLayout" Target="../slideLayouts/slideLayout26.xml"/><Relationship Id="rId4" Type="http://schemas.openxmlformats.org/officeDocument/2006/relationships/image" Target="../media/image8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4.xml"/><Relationship Id="rId1" Type="http://schemas.openxmlformats.org/officeDocument/2006/relationships/slideLayout" Target="../slideLayouts/slideLayout26.xml"/><Relationship Id="rId4" Type="http://schemas.openxmlformats.org/officeDocument/2006/relationships/image" Target="../media/image90.png"/></Relationships>
</file>

<file path=ppt/slides/_rels/slide1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5.xml"/><Relationship Id="rId1" Type="http://schemas.openxmlformats.org/officeDocument/2006/relationships/slideLayout" Target="../slideLayouts/slideLayout26.xml"/><Relationship Id="rId4" Type="http://schemas.openxmlformats.org/officeDocument/2006/relationships/image" Target="../media/image91.jpeg"/></Relationships>
</file>

<file path=ppt/slides/_rels/slide1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6.xml"/><Relationship Id="rId1" Type="http://schemas.openxmlformats.org/officeDocument/2006/relationships/slideLayout" Target="../slideLayouts/slideLayout26.xml"/><Relationship Id="rId4" Type="http://schemas.openxmlformats.org/officeDocument/2006/relationships/image" Target="../media/image92.jpeg"/></Relationships>
</file>

<file path=ppt/slides/_rels/slide1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7.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8.xml"/><Relationship Id="rId1" Type="http://schemas.openxmlformats.org/officeDocument/2006/relationships/slideLayout" Target="../slideLayouts/slideLayout26.xml"/><Relationship Id="rId4" Type="http://schemas.openxmlformats.org/officeDocument/2006/relationships/image" Target="../media/image94.png"/></Relationships>
</file>

<file path=ppt/slides/_rels/slide1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9.xml"/><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0.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1.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1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2.xml"/><Relationship Id="rId1" Type="http://schemas.openxmlformats.org/officeDocument/2006/relationships/slideLayout" Target="../slideLayouts/slideLayout26.xml"/><Relationship Id="rId4" Type="http://schemas.openxmlformats.org/officeDocument/2006/relationships/image" Target="../media/image97.jpeg"/></Relationships>
</file>

<file path=ppt/slides/_rels/slide1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3.xml"/><Relationship Id="rId1" Type="http://schemas.openxmlformats.org/officeDocument/2006/relationships/slideLayout" Target="../slideLayouts/slideLayout26.xml"/><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4.xml"/><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5.xml"/><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6.xml"/><Relationship Id="rId1" Type="http://schemas.openxmlformats.org/officeDocument/2006/relationships/slideLayout" Target="../slideLayouts/slideLayout26.xml"/><Relationship Id="rId4" Type="http://schemas.openxmlformats.org/officeDocument/2006/relationships/image" Target="../media/image99.jpg"/></Relationships>
</file>

<file path=ppt/slides/_rels/slide1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7.xml"/><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8.xml"/><Relationship Id="rId1" Type="http://schemas.openxmlformats.org/officeDocument/2006/relationships/slideLayout" Target="../slideLayouts/slideLayout26.xml"/></Relationships>
</file>

<file path=ppt/slides/_rels/slide1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9.xml"/><Relationship Id="rId1" Type="http://schemas.openxmlformats.org/officeDocument/2006/relationships/slideLayout" Target="../slideLayouts/slideLayout26.xml"/><Relationship Id="rId4" Type="http://schemas.openxmlformats.org/officeDocument/2006/relationships/image" Target="../media/image100.jpe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0.xml"/><Relationship Id="rId1" Type="http://schemas.openxmlformats.org/officeDocument/2006/relationships/slideLayout" Target="../slideLayouts/slideLayout26.xml"/><Relationship Id="rId4" Type="http://schemas.openxmlformats.org/officeDocument/2006/relationships/image" Target="../media/image102.jpeg"/></Relationships>
</file>

<file path=ppt/slides/_rels/slide1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1.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2.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3.xml"/><Relationship Id="rId1" Type="http://schemas.openxmlformats.org/officeDocument/2006/relationships/slideLayout" Target="../slideLayouts/slideLayout26.xml"/><Relationship Id="rId4" Type="http://schemas.openxmlformats.org/officeDocument/2006/relationships/image" Target="../media/image104.png"/></Relationships>
</file>

<file path=ppt/slides/_rels/slide1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4.xml"/><Relationship Id="rId1" Type="http://schemas.openxmlformats.org/officeDocument/2006/relationships/slideLayout" Target="../slideLayouts/slideLayout26.xml"/><Relationship Id="rId4" Type="http://schemas.openxmlformats.org/officeDocument/2006/relationships/image" Target="../media/image105.png"/></Relationships>
</file>

<file path=ppt/slides/_rels/slide1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5.xml"/><Relationship Id="rId1" Type="http://schemas.openxmlformats.org/officeDocument/2006/relationships/slideLayout" Target="../slideLayouts/slideLayout26.xml"/><Relationship Id="rId4" Type="http://schemas.openxmlformats.org/officeDocument/2006/relationships/image" Target="../media/image107.jpeg"/></Relationships>
</file>

<file path=ppt/slides/_rels/slide1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6.xml"/><Relationship Id="rId1" Type="http://schemas.openxmlformats.org/officeDocument/2006/relationships/slideLayout" Target="../slideLayouts/slideLayout26.xml"/><Relationship Id="rId4" Type="http://schemas.openxmlformats.org/officeDocument/2006/relationships/image" Target="../media/image108.jpeg"/></Relationships>
</file>

<file path=ppt/slides/_rels/slide1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7.xml"/><Relationship Id="rId1" Type="http://schemas.openxmlformats.org/officeDocument/2006/relationships/slideLayout" Target="../slideLayouts/slideLayout26.xml"/><Relationship Id="rId4" Type="http://schemas.openxmlformats.org/officeDocument/2006/relationships/image" Target="../media/image109.jpeg"/></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8.xml"/><Relationship Id="rId1" Type="http://schemas.openxmlformats.org/officeDocument/2006/relationships/slideLayout" Target="../slideLayouts/slideLayout26.xml"/><Relationship Id="rId4" Type="http://schemas.openxmlformats.org/officeDocument/2006/relationships/image" Target="../media/image110.jpeg"/></Relationships>
</file>

<file path=ppt/slides/_rels/slide1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9.xml"/><Relationship Id="rId1" Type="http://schemas.openxmlformats.org/officeDocument/2006/relationships/slideLayout" Target="../slideLayouts/slideLayout26.xml"/><Relationship Id="rId4" Type="http://schemas.openxmlformats.org/officeDocument/2006/relationships/image" Target="../media/image112.png"/></Relationships>
</file>

<file path=ppt/slides/_rels/slide17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0.xml"/><Relationship Id="rId1" Type="http://schemas.openxmlformats.org/officeDocument/2006/relationships/slideLayout" Target="../slideLayouts/slideLayout26.xml"/><Relationship Id="rId4" Type="http://schemas.openxmlformats.org/officeDocument/2006/relationships/image" Target="../media/image113.jpeg"/></Relationships>
</file>

<file path=ppt/slides/_rels/slide1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1.xml"/><Relationship Id="rId1" Type="http://schemas.openxmlformats.org/officeDocument/2006/relationships/slideLayout" Target="../slideLayouts/slideLayout26.xml"/><Relationship Id="rId4" Type="http://schemas.openxmlformats.org/officeDocument/2006/relationships/image" Target="../media/image114.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2.xml"/><Relationship Id="rId1" Type="http://schemas.openxmlformats.org/officeDocument/2006/relationships/slideLayout" Target="../slideLayouts/slideLayout26.xml"/><Relationship Id="rId4" Type="http://schemas.openxmlformats.org/officeDocument/2006/relationships/image" Target="../media/image115.png"/></Relationships>
</file>

<file path=ppt/slides/_rels/slide1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3.xml"/><Relationship Id="rId1" Type="http://schemas.openxmlformats.org/officeDocument/2006/relationships/slideLayout" Target="../slideLayouts/slideLayout26.xml"/></Relationships>
</file>

<file path=ppt/slides/_rels/slide1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4.xml"/><Relationship Id="rId1" Type="http://schemas.openxmlformats.org/officeDocument/2006/relationships/slideLayout" Target="../slideLayouts/slideLayout26.xml"/><Relationship Id="rId4" Type="http://schemas.openxmlformats.org/officeDocument/2006/relationships/image" Target="../media/image116.png"/></Relationships>
</file>

<file path=ppt/slides/_rels/slide1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5.xml"/><Relationship Id="rId1" Type="http://schemas.openxmlformats.org/officeDocument/2006/relationships/slideLayout" Target="../slideLayouts/slideLayout26.xml"/><Relationship Id="rId4" Type="http://schemas.openxmlformats.org/officeDocument/2006/relationships/image" Target="../media/image117.jpeg"/></Relationships>
</file>

<file path=ppt/slides/_rels/slide1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6.xml"/><Relationship Id="rId1" Type="http://schemas.openxmlformats.org/officeDocument/2006/relationships/slideLayout" Target="../slideLayouts/slideLayout26.xml"/><Relationship Id="rId4" Type="http://schemas.openxmlformats.org/officeDocument/2006/relationships/image" Target="../media/image118.jpeg"/></Relationships>
</file>

<file path=ppt/slides/_rels/slide1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7.xml"/><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9.xml"/><Relationship Id="rId1" Type="http://schemas.openxmlformats.org/officeDocument/2006/relationships/slideLayout" Target="../slideLayouts/slideLayout26.xml"/><Relationship Id="rId4" Type="http://schemas.openxmlformats.org/officeDocument/2006/relationships/image" Target="../media/image122.jpeg"/></Relationships>
</file>

<file path=ppt/slides/_rels/slide19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0.xml"/><Relationship Id="rId1" Type="http://schemas.openxmlformats.org/officeDocument/2006/relationships/slideLayout" Target="../slideLayouts/slideLayout26.xml"/><Relationship Id="rId4" Type="http://schemas.openxmlformats.org/officeDocument/2006/relationships/image" Target="../media/image124.png"/></Relationships>
</file>

<file path=ppt/slides/_rels/slide1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37.xml"/><Relationship Id="rId1" Type="http://schemas.openxmlformats.org/officeDocument/2006/relationships/themeOverride" Target="../theme/themeOverride1.xml"/><Relationship Id="rId6" Type="http://schemas.openxmlformats.org/officeDocument/2006/relationships/hyperlink" Target="http://www.tse.org.tr/" TargetMode="External"/><Relationship Id="rId5" Type="http://schemas.openxmlformats.org/officeDocument/2006/relationships/image" Target="../media/image125.jpeg"/><Relationship Id="rId4" Type="http://schemas.openxmlformats.org/officeDocument/2006/relationships/image" Target="../media/image9.jpg"/></Relationships>
</file>

<file path=ppt/slides/_rels/slide1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37.xml"/><Relationship Id="rId1" Type="http://schemas.openxmlformats.org/officeDocument/2006/relationships/themeOverride" Target="../theme/themeOverride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6.xml"/><Relationship Id="rId4" Type="http://schemas.openxmlformats.org/officeDocument/2006/relationships/hyperlink" Target="../Patron%20ve%20Lider%20aras&#305;ndaki%20farklar_221020_224112%20(003).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hyperlink" Target="https://committee.iso.org/tc176sc2" TargetMode="External"/><Relationship Id="rId4" Type="http://schemas.openxmlformats.org/officeDocument/2006/relationships/hyperlink" Target="http://www.iso.org/tc176/ISO9001AuditingPracticesGrou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7.png"/><Relationship Id="rId7" Type="http://schemas.openxmlformats.org/officeDocument/2006/relationships/diagramColors" Target="../diagrams/colors4.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7.png"/><Relationship Id="rId7" Type="http://schemas.openxmlformats.org/officeDocument/2006/relationships/diagramColors" Target="../diagrams/colors5.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6.xml"/><Relationship Id="rId4" Type="http://schemas.openxmlformats.org/officeDocument/2006/relationships/image" Target="../media/image50.jpe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6.xml"/><Relationship Id="rId5" Type="http://schemas.openxmlformats.org/officeDocument/2006/relationships/image" Target="../media/image52.gif"/><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6.xml"/><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26.xml"/><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26.xml"/><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26.xml"/><Relationship Id="rId4" Type="http://schemas.openxmlformats.org/officeDocument/2006/relationships/image" Target="../media/image59.jpeg"/></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26.xml"/><Relationship Id="rId4" Type="http://schemas.openxmlformats.org/officeDocument/2006/relationships/image" Target="../media/image60.jpeg"/></Relationships>
</file>

<file path=ppt/slides/_rels/slide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1.png"/><Relationship Id="rId7" Type="http://schemas.openxmlformats.org/officeDocument/2006/relationships/diagramColors" Target="../diagrams/colors6.xml"/><Relationship Id="rId2" Type="http://schemas.openxmlformats.org/officeDocument/2006/relationships/notesSlide" Target="../notesSlides/notesSlide67.xml"/><Relationship Id="rId1" Type="http://schemas.openxmlformats.org/officeDocument/2006/relationships/slideLayout" Target="../slideLayouts/slideLayout2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26.xml"/><Relationship Id="rId4" Type="http://schemas.openxmlformats.org/officeDocument/2006/relationships/image" Target="../media/image61.jpeg"/></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26.xml"/><Relationship Id="rId4" Type="http://schemas.openxmlformats.org/officeDocument/2006/relationships/image" Target="../media/image62.pn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9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ctrTitle"/>
          </p:nvPr>
        </p:nvSpPr>
        <p:spPr>
          <a:xfrm>
            <a:off x="749808" y="1655327"/>
            <a:ext cx="7772400" cy="2387600"/>
          </a:xfrm>
        </p:spPr>
        <p:txBody>
          <a:bodyPr>
            <a:normAutofit fontScale="90000"/>
          </a:bodyPr>
          <a:lstStyle/>
          <a:p>
            <a:r>
              <a:rPr lang="tr-TR" b="1" dirty="0">
                <a:latin typeface="+mn-lt"/>
              </a:rPr>
              <a:t>KALİTE YÖNETİM SİSTEMİ </a:t>
            </a:r>
            <a:br>
              <a:rPr lang="tr-TR" b="1" dirty="0">
                <a:latin typeface="+mn-lt"/>
              </a:rPr>
            </a:br>
            <a:r>
              <a:rPr lang="tr-TR" b="1" dirty="0">
                <a:latin typeface="+mn-lt"/>
              </a:rPr>
              <a:t>TEMEL EĞİTİMİ</a:t>
            </a:r>
            <a:endParaRPr lang="en-GB" b="1" dirty="0">
              <a:latin typeface="+mn-lt"/>
            </a:endParaRPr>
          </a:p>
        </p:txBody>
      </p:sp>
      <p:sp>
        <p:nvSpPr>
          <p:cNvPr id="3" name="Alt Başlık 2"/>
          <p:cNvSpPr>
            <a:spLocks noGrp="1"/>
          </p:cNvSpPr>
          <p:nvPr>
            <p:ph type="subTitle" idx="1"/>
          </p:nvPr>
        </p:nvSpPr>
        <p:spPr>
          <a:xfrm>
            <a:off x="1143000" y="1577295"/>
            <a:ext cx="6858000" cy="506398"/>
          </a:xfrm>
        </p:spPr>
        <p:txBody>
          <a:bodyPr>
            <a:normAutofit lnSpcReduction="10000"/>
          </a:bodyPr>
          <a:lstStyle/>
          <a:p>
            <a:r>
              <a:rPr lang="tr-TR" sz="3200" b="1" dirty="0"/>
              <a:t>TS EN ISO 9001:2015</a:t>
            </a:r>
            <a:endParaRPr lang="en-GB" sz="3200" b="1" dirty="0"/>
          </a:p>
        </p:txBody>
      </p:sp>
      <p:pic>
        <p:nvPicPr>
          <p:cNvPr id="4" name="Resim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8800" y="4022781"/>
            <a:ext cx="5099853" cy="1747083"/>
          </a:xfrm>
          <a:prstGeom prst="roundRect">
            <a:avLst>
              <a:gd name="adj" fmla="val 2367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4"/>
          <a:stretch>
            <a:fillRect/>
          </a:stretch>
        </p:blipFill>
        <p:spPr>
          <a:xfrm>
            <a:off x="2228273" y="6233142"/>
            <a:ext cx="4950381" cy="408467"/>
          </a:xfrm>
          <a:prstGeom prst="rect">
            <a:avLst/>
          </a:prstGeom>
        </p:spPr>
      </p:pic>
      <p:pic>
        <p:nvPicPr>
          <p:cNvPr id="6" name="Resim 5"/>
          <p:cNvPicPr>
            <a:picLocks noChangeAspect="1"/>
          </p:cNvPicPr>
          <p:nvPr/>
        </p:nvPicPr>
        <p:blipFill>
          <a:blip r:embed="rId5"/>
          <a:stretch>
            <a:fillRect/>
          </a:stretch>
        </p:blipFill>
        <p:spPr>
          <a:xfrm>
            <a:off x="0" y="0"/>
            <a:ext cx="2615411" cy="1423688"/>
          </a:xfrm>
          <a:prstGeom prst="rect">
            <a:avLst/>
          </a:prstGeom>
        </p:spPr>
      </p:pic>
      <p:sp>
        <p:nvSpPr>
          <p:cNvPr id="7" name="Metin kutusu 6"/>
          <p:cNvSpPr txBox="1"/>
          <p:nvPr/>
        </p:nvSpPr>
        <p:spPr>
          <a:xfrm>
            <a:off x="226142" y="6252180"/>
            <a:ext cx="16419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smtClean="0">
                <a:ln>
                  <a:noFill/>
                </a:ln>
                <a:solidFill>
                  <a:prstClr val="black"/>
                </a:solidFill>
                <a:effectLst/>
                <a:uLnTx/>
                <a:uFillTx/>
                <a:latin typeface="Calibri"/>
                <a:ea typeface="+mn-ea"/>
                <a:cs typeface="+mn-cs"/>
              </a:rPr>
              <a:t>Eğitim </a:t>
            </a:r>
            <a:r>
              <a:rPr kumimoji="0" lang="tr-TR" sz="1100" b="0" i="0" u="none" strike="noStrike" kern="1200" cap="none" spc="0" normalizeH="0" baseline="0" noProof="0" dirty="0">
                <a:ln>
                  <a:noFill/>
                </a:ln>
                <a:solidFill>
                  <a:prstClr val="black"/>
                </a:solidFill>
                <a:effectLst/>
                <a:uLnTx/>
                <a:uFillTx/>
                <a:latin typeface="Calibri"/>
                <a:ea typeface="+mn-ea"/>
                <a:cs typeface="+mn-cs"/>
              </a:rPr>
              <a:t>Dairesi Başkanlığı</a:t>
            </a:r>
          </a:p>
        </p:txBody>
      </p:sp>
    </p:spTree>
    <p:extLst>
      <p:ext uri="{BB962C8B-B14F-4D97-AF65-F5344CB8AC3E}">
        <p14:creationId xmlns:p14="http://schemas.microsoft.com/office/powerpoint/2010/main" val="556069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165463" y="703098"/>
            <a:ext cx="8349887" cy="593796"/>
          </a:xfrm>
        </p:spPr>
        <p:txBody>
          <a:bodyPr>
            <a:normAutofit/>
          </a:bodyPr>
          <a:lstStyle/>
          <a:p>
            <a:r>
              <a:rPr lang="tr-TR" sz="2800" b="1" dirty="0">
                <a:latin typeface="+mn-lt"/>
              </a:rPr>
              <a:t>YÖNETİM SİSTEMİ  ?</a:t>
            </a:r>
          </a:p>
        </p:txBody>
      </p:sp>
      <p:sp>
        <p:nvSpPr>
          <p:cNvPr id="3" name="İçerik Yer Tutucusu 2"/>
          <p:cNvSpPr>
            <a:spLocks noGrp="1"/>
          </p:cNvSpPr>
          <p:nvPr>
            <p:ph idx="1"/>
          </p:nvPr>
        </p:nvSpPr>
        <p:spPr>
          <a:xfrm>
            <a:off x="243840" y="1288186"/>
            <a:ext cx="8525256" cy="854123"/>
          </a:xfrm>
          <a:ln w="12700">
            <a:solidFill>
              <a:schemeClr val="tx1"/>
            </a:solidFill>
          </a:ln>
        </p:spPr>
        <p:txBody>
          <a:bodyPr>
            <a:noAutofit/>
          </a:bodyPr>
          <a:lstStyle/>
          <a:p>
            <a:pPr marL="0" indent="0" algn="just">
              <a:buNone/>
            </a:pPr>
            <a:r>
              <a:rPr lang="tr-TR" sz="2000" i="1" dirty="0">
                <a:latin typeface="Calibri" panose="020F0502020204030204" pitchFamily="34" charset="0"/>
                <a:cs typeface="Calibri" panose="020F0502020204030204" pitchFamily="34" charset="0"/>
              </a:rPr>
              <a:t>Bir kuruluşun  politika, hedefler ile bu hedeflere ulaşmak için prosesler oluşturmaya yönelik birbiri ile ilgili veya birbiri ile etkileşimde olan unsurlar dizisi. (TS EN ISO 9000:2015 3.5.3)</a:t>
            </a:r>
          </a:p>
        </p:txBody>
      </p:sp>
      <p:sp>
        <p:nvSpPr>
          <p:cNvPr id="14" name="Unvan 1"/>
          <p:cNvSpPr txBox="1">
            <a:spLocks/>
          </p:cNvSpPr>
          <p:nvPr/>
        </p:nvSpPr>
        <p:spPr>
          <a:xfrm>
            <a:off x="165462" y="2298629"/>
            <a:ext cx="8349887" cy="593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mn-lt"/>
              </a:rPr>
              <a:t>KALİTE YÖNETİM SİSTEMİ ?</a:t>
            </a:r>
          </a:p>
        </p:txBody>
      </p:sp>
      <p:sp>
        <p:nvSpPr>
          <p:cNvPr id="15" name="İçerik Yer Tutucusu 2"/>
          <p:cNvSpPr txBox="1">
            <a:spLocks/>
          </p:cNvSpPr>
          <p:nvPr/>
        </p:nvSpPr>
        <p:spPr>
          <a:xfrm>
            <a:off x="243840" y="2892425"/>
            <a:ext cx="8525256" cy="3229701"/>
          </a:xfrm>
          <a:prstGeom prst="rect">
            <a:avLst/>
          </a:prstGeom>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000" i="1" dirty="0">
                <a:latin typeface="Calibri" panose="020F0502020204030204" pitchFamily="34" charset="0"/>
                <a:cs typeface="Calibri" panose="020F0502020204030204" pitchFamily="34" charset="0"/>
              </a:rPr>
              <a:t>Kuruluşun </a:t>
            </a:r>
            <a:r>
              <a:rPr lang="tr-TR" sz="2000" i="1" dirty="0">
                <a:solidFill>
                  <a:srgbClr val="FF0000"/>
                </a:solidFill>
                <a:latin typeface="Calibri" panose="020F0502020204030204" pitchFamily="34" charset="0"/>
                <a:cs typeface="Calibri" panose="020F0502020204030204" pitchFamily="34" charset="0"/>
              </a:rPr>
              <a:t>hedefler</a:t>
            </a:r>
            <a:r>
              <a:rPr lang="tr-TR" sz="2000" i="1" dirty="0">
                <a:latin typeface="Calibri" panose="020F0502020204030204" pitchFamily="34" charset="0"/>
                <a:cs typeface="Calibri" panose="020F0502020204030204" pitchFamily="34" charset="0"/>
              </a:rPr>
              <a:t>ini tanımladığı ve istenen sonuçları gerçekleştirmek için gerekli olan </a:t>
            </a:r>
            <a:r>
              <a:rPr lang="tr-TR" sz="2000" i="1" dirty="0">
                <a:solidFill>
                  <a:srgbClr val="FF0000"/>
                </a:solidFill>
                <a:latin typeface="Calibri" panose="020F0502020204030204" pitchFamily="34" charset="0"/>
                <a:cs typeface="Calibri" panose="020F0502020204030204" pitchFamily="34" charset="0"/>
              </a:rPr>
              <a:t>proses ve kaynaklar</a:t>
            </a:r>
            <a:r>
              <a:rPr lang="tr-TR" sz="2000" i="1" dirty="0">
                <a:latin typeface="Calibri" panose="020F0502020204030204" pitchFamily="34" charset="0"/>
                <a:cs typeface="Calibri" panose="020F0502020204030204" pitchFamily="34" charset="0"/>
              </a:rPr>
              <a:t>a karar verdiği faaliyetleri içerir.</a:t>
            </a:r>
          </a:p>
          <a:p>
            <a:pPr algn="just"/>
            <a:r>
              <a:rPr lang="tr-TR" sz="2000" i="1" dirty="0">
                <a:solidFill>
                  <a:srgbClr val="FF0000"/>
                </a:solidFill>
                <a:latin typeface="Calibri" panose="020F0502020204030204" pitchFamily="34" charset="0"/>
                <a:cs typeface="Calibri" panose="020F0502020204030204" pitchFamily="34" charset="0"/>
              </a:rPr>
              <a:t>İlgili taraflar </a:t>
            </a:r>
            <a:r>
              <a:rPr lang="tr-TR" sz="2000" i="1" dirty="0">
                <a:latin typeface="Calibri" panose="020F0502020204030204" pitchFamily="34" charset="0"/>
                <a:cs typeface="Calibri" panose="020F0502020204030204" pitchFamily="34" charset="0"/>
              </a:rPr>
              <a:t>için değer sağlama ve sonuçları gerçekleştirmede gerekli olan </a:t>
            </a:r>
            <a:r>
              <a:rPr lang="tr-TR" sz="2000" i="1" dirty="0">
                <a:solidFill>
                  <a:srgbClr val="FF0000"/>
                </a:solidFill>
                <a:latin typeface="Calibri" panose="020F0502020204030204" pitchFamily="34" charset="0"/>
                <a:cs typeface="Calibri" panose="020F0502020204030204" pitchFamily="34" charset="0"/>
              </a:rPr>
              <a:t>etkileşimli prosesler</a:t>
            </a:r>
            <a:r>
              <a:rPr lang="tr-TR" sz="2000" i="1" dirty="0">
                <a:latin typeface="Calibri" panose="020F0502020204030204" pitchFamily="34" charset="0"/>
                <a:cs typeface="Calibri" panose="020F0502020204030204" pitchFamily="34" charset="0"/>
              </a:rPr>
              <a:t>i ve kaynakları yönetir.</a:t>
            </a:r>
          </a:p>
          <a:p>
            <a:pPr algn="just"/>
            <a:r>
              <a:rPr lang="tr-TR" sz="2000" i="1" dirty="0">
                <a:solidFill>
                  <a:srgbClr val="FF0000"/>
                </a:solidFill>
                <a:latin typeface="Calibri" panose="020F0502020204030204" pitchFamily="34" charset="0"/>
                <a:cs typeface="Calibri" panose="020F0502020204030204" pitchFamily="34" charset="0"/>
              </a:rPr>
              <a:t>Üst yönetim</a:t>
            </a:r>
            <a:r>
              <a:rPr lang="tr-TR" sz="2000" i="1" dirty="0">
                <a:latin typeface="Calibri" panose="020F0502020204030204" pitchFamily="34" charset="0"/>
                <a:cs typeface="Calibri" panose="020F0502020204030204" pitchFamily="34" charset="0"/>
              </a:rPr>
              <a:t>e, kararlarının uzun ve kısa vadeli sonuçlarını dikkate alarak kaynakların kullanımını optimize etme imkânı sağlar.</a:t>
            </a:r>
          </a:p>
          <a:p>
            <a:pPr algn="just"/>
            <a:r>
              <a:rPr lang="tr-TR" sz="2000" i="1" dirty="0">
                <a:latin typeface="Calibri" panose="020F0502020204030204" pitchFamily="34" charset="0"/>
                <a:cs typeface="Calibri" panose="020F0502020204030204" pitchFamily="34" charset="0"/>
              </a:rPr>
              <a:t>Ürün ve hizmetlerin sağlanmasında istenen ve istenmeyen sonuçları ele almak için </a:t>
            </a:r>
            <a:r>
              <a:rPr lang="tr-TR" sz="2000" i="1" dirty="0">
                <a:solidFill>
                  <a:srgbClr val="FF0000"/>
                </a:solidFill>
                <a:latin typeface="Calibri" panose="020F0502020204030204" pitchFamily="34" charset="0"/>
                <a:cs typeface="Calibri" panose="020F0502020204030204" pitchFamily="34" charset="0"/>
              </a:rPr>
              <a:t>gerekli faaliyetler</a:t>
            </a:r>
            <a:r>
              <a:rPr lang="tr-TR" sz="2000" i="1" dirty="0">
                <a:latin typeface="Calibri" panose="020F0502020204030204" pitchFamily="34" charset="0"/>
                <a:cs typeface="Calibri" panose="020F0502020204030204" pitchFamily="34" charset="0"/>
              </a:rPr>
              <a:t>in belirlenmesine yönelik araçlar sağlar.(TS EN ISO 9000:2015 2.2.2 )</a:t>
            </a:r>
          </a:p>
        </p:txBody>
      </p:sp>
    </p:spTree>
    <p:extLst>
      <p:ext uri="{BB962C8B-B14F-4D97-AF65-F5344CB8AC3E}">
        <p14:creationId xmlns:p14="http://schemas.microsoft.com/office/powerpoint/2010/main" val="13068040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8321"/>
          </a:xfrm>
        </p:spPr>
        <p:txBody>
          <a:bodyPr>
            <a:normAutofit/>
          </a:bodyPr>
          <a:lstStyle/>
          <a:p>
            <a:r>
              <a:rPr lang="tr-TR" sz="2800" b="1" dirty="0">
                <a:latin typeface="Calibri" panose="020F0502020204030204" pitchFamily="34" charset="0"/>
                <a:cs typeface="Calibri" panose="020F0502020204030204" pitchFamily="34" charset="0"/>
              </a:rPr>
              <a:t>7.1.2 KİŞİLER</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628650" y="1416671"/>
            <a:ext cx="7886700" cy="4637847"/>
          </a:xfrm>
        </p:spPr>
        <p:txBody>
          <a:bodyPr>
            <a:normAutofit/>
          </a:bodyPr>
          <a:lstStyle/>
          <a:p>
            <a:r>
              <a:rPr lang="en-GB" sz="2000" dirty="0" err="1"/>
              <a:t>Kuruluş</a:t>
            </a:r>
            <a:r>
              <a:rPr lang="en-GB" sz="2000" dirty="0"/>
              <a:t>, </a:t>
            </a:r>
            <a:r>
              <a:rPr lang="en-GB" sz="2000" dirty="0" err="1"/>
              <a:t>KYSnin</a:t>
            </a:r>
            <a:r>
              <a:rPr lang="en-GB" sz="2000" dirty="0"/>
              <a:t> </a:t>
            </a:r>
            <a:r>
              <a:rPr lang="en-GB" sz="2000" dirty="0" err="1"/>
              <a:t>etkili</a:t>
            </a:r>
            <a:r>
              <a:rPr lang="en-GB" sz="2000" dirty="0"/>
              <a:t> </a:t>
            </a:r>
            <a:r>
              <a:rPr lang="en-GB" sz="2000" dirty="0" err="1"/>
              <a:t>şekilde</a:t>
            </a:r>
            <a:r>
              <a:rPr lang="en-GB" sz="2000" dirty="0"/>
              <a:t> </a:t>
            </a:r>
            <a:r>
              <a:rPr lang="en-GB" sz="2000" dirty="0" err="1"/>
              <a:t>uygulanması</a:t>
            </a:r>
            <a:r>
              <a:rPr lang="en-GB" sz="2000" dirty="0"/>
              <a:t> </a:t>
            </a:r>
            <a:r>
              <a:rPr lang="en-GB" sz="2000" dirty="0" err="1"/>
              <a:t>ile</a:t>
            </a:r>
            <a:r>
              <a:rPr lang="en-GB" sz="2000" dirty="0"/>
              <a:t> </a:t>
            </a:r>
            <a:r>
              <a:rPr lang="en-GB" sz="2000" dirty="0" err="1"/>
              <a:t>proseslerin</a:t>
            </a:r>
            <a:r>
              <a:rPr lang="en-GB" sz="2000" dirty="0"/>
              <a:t> </a:t>
            </a:r>
            <a:r>
              <a:rPr lang="en-GB" sz="2000" dirty="0" err="1"/>
              <a:t>işletilmesi</a:t>
            </a:r>
            <a:r>
              <a:rPr lang="en-GB" sz="2000" dirty="0"/>
              <a:t> </a:t>
            </a:r>
            <a:r>
              <a:rPr lang="en-GB" sz="2000" dirty="0" err="1"/>
              <a:t>ve</a:t>
            </a:r>
            <a:r>
              <a:rPr lang="en-GB" sz="2000" dirty="0"/>
              <a:t> </a:t>
            </a:r>
            <a:r>
              <a:rPr lang="en-GB" sz="2000" dirty="0" err="1"/>
              <a:t>kontrolü</a:t>
            </a:r>
            <a:r>
              <a:rPr lang="en-GB" sz="2000" dirty="0"/>
              <a:t> </a:t>
            </a:r>
            <a:r>
              <a:rPr lang="en-GB" sz="2000" dirty="0" err="1"/>
              <a:t>için</a:t>
            </a:r>
            <a:r>
              <a:rPr lang="en-GB" sz="2000" dirty="0"/>
              <a:t> </a:t>
            </a:r>
            <a:r>
              <a:rPr lang="en-GB" sz="2000" dirty="0" err="1"/>
              <a:t>gerekli</a:t>
            </a:r>
            <a:r>
              <a:rPr lang="en-GB" sz="2000" dirty="0"/>
              <a:t> </a:t>
            </a:r>
            <a:r>
              <a:rPr lang="en-GB" sz="2000" dirty="0" err="1"/>
              <a:t>kişileri</a:t>
            </a:r>
            <a:r>
              <a:rPr lang="en-GB" sz="2000" dirty="0"/>
              <a:t> </a:t>
            </a:r>
            <a:r>
              <a:rPr lang="en-GB" sz="2000" dirty="0" err="1"/>
              <a:t>tayin</a:t>
            </a:r>
            <a:r>
              <a:rPr lang="en-GB" sz="2000" dirty="0"/>
              <a:t> </a:t>
            </a:r>
            <a:r>
              <a:rPr lang="en-GB" sz="2000" dirty="0" err="1"/>
              <a:t>ve</a:t>
            </a:r>
            <a:r>
              <a:rPr lang="en-GB" sz="2000" dirty="0"/>
              <a:t> </a:t>
            </a:r>
            <a:r>
              <a:rPr lang="en-GB" sz="2000" dirty="0" err="1"/>
              <a:t>temin</a:t>
            </a:r>
            <a:r>
              <a:rPr lang="en-GB" sz="2000" dirty="0"/>
              <a:t> </a:t>
            </a:r>
            <a:r>
              <a:rPr lang="en-GB" sz="2000" dirty="0" err="1"/>
              <a:t>etmelidir</a:t>
            </a:r>
            <a:r>
              <a:rPr lang="en-GB" sz="2000" dirty="0"/>
              <a:t>.</a:t>
            </a:r>
            <a:endParaRPr lang="tr-TR" sz="2000" dirty="0"/>
          </a:p>
          <a:p>
            <a:endParaRPr lang="tr-TR" sz="2000" dirty="0"/>
          </a:p>
          <a:p>
            <a:pPr marL="0" indent="0" algn="just">
              <a:buNone/>
            </a:pPr>
            <a:r>
              <a:rPr lang="tr-TR" sz="2000" i="1" dirty="0"/>
              <a:t>Kuruluş, p</a:t>
            </a:r>
            <a:r>
              <a:rPr lang="en-GB" sz="2000" i="1" dirty="0" err="1"/>
              <a:t>roseslerinin</a:t>
            </a:r>
            <a:r>
              <a:rPr lang="en-GB" sz="2000" i="1" dirty="0"/>
              <a:t> </a:t>
            </a:r>
            <a:r>
              <a:rPr lang="en-GB" sz="2000" i="1" dirty="0" err="1"/>
              <a:t>işletilmesi</a:t>
            </a:r>
            <a:r>
              <a:rPr lang="en-GB" sz="2000" i="1" dirty="0"/>
              <a:t>, </a:t>
            </a:r>
            <a:r>
              <a:rPr lang="en-GB" sz="2000" i="1" dirty="0" err="1"/>
              <a:t>kontrolü</a:t>
            </a:r>
            <a:r>
              <a:rPr lang="en-GB" sz="2000" i="1" dirty="0"/>
              <a:t> </a:t>
            </a:r>
            <a:r>
              <a:rPr lang="en-GB" sz="2000" i="1" dirty="0" err="1"/>
              <a:t>ve</a:t>
            </a:r>
            <a:r>
              <a:rPr lang="en-GB" sz="2000" i="1" dirty="0"/>
              <a:t> </a:t>
            </a:r>
            <a:r>
              <a:rPr lang="tr-TR" sz="2000" i="1" dirty="0" err="1"/>
              <a:t>KYS’nin</a:t>
            </a:r>
            <a:r>
              <a:rPr lang="tr-TR" sz="2000" i="1" dirty="0"/>
              <a:t> </a:t>
            </a:r>
            <a:r>
              <a:rPr lang="en-GB" sz="2000" i="1" dirty="0" err="1"/>
              <a:t>etkili</a:t>
            </a:r>
            <a:r>
              <a:rPr lang="en-GB" sz="2000" i="1" dirty="0"/>
              <a:t> </a:t>
            </a:r>
            <a:r>
              <a:rPr lang="en-GB" sz="2000" i="1" dirty="0" err="1"/>
              <a:t>bir</a:t>
            </a:r>
            <a:r>
              <a:rPr lang="en-GB" sz="2000" i="1" dirty="0"/>
              <a:t> </a:t>
            </a:r>
            <a:r>
              <a:rPr lang="en-GB" sz="2000" i="1" dirty="0" err="1"/>
              <a:t>şekilde</a:t>
            </a:r>
            <a:r>
              <a:rPr lang="en-GB" sz="2000" i="1" dirty="0"/>
              <a:t> </a:t>
            </a:r>
            <a:r>
              <a:rPr lang="en-GB" sz="2000" i="1" dirty="0" err="1"/>
              <a:t>uygulanması</a:t>
            </a:r>
            <a:r>
              <a:rPr lang="en-GB" sz="2000" i="1" dirty="0"/>
              <a:t> </a:t>
            </a:r>
            <a:r>
              <a:rPr lang="en-GB" sz="2000" i="1" dirty="0" err="1"/>
              <a:t>için</a:t>
            </a:r>
            <a:r>
              <a:rPr lang="en-GB" sz="2000" i="1" dirty="0"/>
              <a:t> </a:t>
            </a:r>
            <a:r>
              <a:rPr lang="en-GB" sz="2000" i="1" dirty="0" err="1"/>
              <a:t>gerekli</a:t>
            </a:r>
            <a:r>
              <a:rPr lang="en-GB" sz="2000" i="1" dirty="0"/>
              <a:t> </a:t>
            </a:r>
            <a:r>
              <a:rPr lang="en-GB" sz="2000" i="1" dirty="0" err="1"/>
              <a:t>olan</a:t>
            </a:r>
            <a:r>
              <a:rPr lang="en-GB" sz="2000" i="1" dirty="0"/>
              <a:t> </a:t>
            </a:r>
            <a:r>
              <a:rPr lang="en-GB" sz="2000" i="1" dirty="0" err="1"/>
              <a:t>doğru</a:t>
            </a:r>
            <a:r>
              <a:rPr lang="en-GB" sz="2000" i="1" dirty="0"/>
              <a:t> </a:t>
            </a:r>
            <a:r>
              <a:rPr lang="en-GB" sz="2000" i="1" dirty="0" err="1"/>
              <a:t>insan</a:t>
            </a:r>
            <a:r>
              <a:rPr lang="en-GB" sz="2000" i="1" dirty="0"/>
              <a:t> </a:t>
            </a:r>
            <a:r>
              <a:rPr lang="en-GB" sz="2000" i="1" dirty="0" err="1"/>
              <a:t>kaynağına</a:t>
            </a:r>
            <a:r>
              <a:rPr lang="en-GB" sz="2000" i="1" dirty="0"/>
              <a:t> </a:t>
            </a:r>
            <a:r>
              <a:rPr lang="en-GB" sz="2000" i="1" dirty="0" err="1"/>
              <a:t>sahip</a:t>
            </a:r>
            <a:r>
              <a:rPr lang="en-GB" sz="2000" i="1" dirty="0"/>
              <a:t> </a:t>
            </a:r>
            <a:r>
              <a:rPr lang="en-GB" sz="2000" i="1" dirty="0" err="1"/>
              <a:t>olma</a:t>
            </a:r>
            <a:r>
              <a:rPr lang="tr-TR" sz="2000" i="1" dirty="0" err="1"/>
              <a:t>lıdı</a:t>
            </a:r>
            <a:r>
              <a:rPr lang="en-GB" sz="2000" i="1" dirty="0"/>
              <a:t>r. </a:t>
            </a:r>
            <a:endParaRPr lang="tr-TR" sz="2000" i="1" dirty="0"/>
          </a:p>
          <a:p>
            <a:pPr marL="0" indent="0" algn="just">
              <a:buNone/>
            </a:pPr>
            <a:r>
              <a:rPr lang="en-GB" sz="2000" i="1" dirty="0" err="1"/>
              <a:t>Mevcut</a:t>
            </a:r>
            <a:r>
              <a:rPr lang="en-GB" sz="2000" i="1" dirty="0"/>
              <a:t> </a:t>
            </a:r>
            <a:r>
              <a:rPr lang="en-GB" sz="2000" i="1" dirty="0" err="1"/>
              <a:t>iş</a:t>
            </a:r>
            <a:r>
              <a:rPr lang="en-GB" sz="2000" i="1" dirty="0"/>
              <a:t> </a:t>
            </a:r>
            <a:r>
              <a:rPr lang="en-GB" sz="2000" i="1" dirty="0" err="1"/>
              <a:t>yüküne</a:t>
            </a:r>
            <a:r>
              <a:rPr lang="en-GB" sz="2000" i="1" dirty="0"/>
              <a:t> </a:t>
            </a:r>
            <a:r>
              <a:rPr lang="en-GB" sz="2000" i="1" dirty="0" err="1"/>
              <a:t>ve</a:t>
            </a:r>
            <a:r>
              <a:rPr lang="en-GB" sz="2000" i="1" dirty="0"/>
              <a:t> </a:t>
            </a:r>
            <a:r>
              <a:rPr lang="en-GB" sz="2000" i="1" dirty="0" err="1"/>
              <a:t>kalite</a:t>
            </a:r>
            <a:r>
              <a:rPr lang="en-GB" sz="2000" i="1" dirty="0"/>
              <a:t> </a:t>
            </a:r>
            <a:r>
              <a:rPr lang="en-GB" sz="2000" i="1" dirty="0" err="1"/>
              <a:t>yönetim</a:t>
            </a:r>
            <a:r>
              <a:rPr lang="en-GB" sz="2000" i="1" dirty="0"/>
              <a:t> </a:t>
            </a:r>
            <a:r>
              <a:rPr lang="en-GB" sz="2000" i="1" dirty="0" err="1"/>
              <a:t>sistemindeki</a:t>
            </a:r>
            <a:r>
              <a:rPr lang="en-GB" sz="2000" i="1" dirty="0"/>
              <a:t> </a:t>
            </a:r>
            <a:r>
              <a:rPr lang="en-GB" sz="2000" i="1" dirty="0" err="1"/>
              <a:t>işlevleri</a:t>
            </a:r>
            <a:r>
              <a:rPr lang="en-GB" sz="2000" i="1" dirty="0"/>
              <a:t> </a:t>
            </a:r>
            <a:r>
              <a:rPr lang="en-GB" sz="2000" i="1" dirty="0" err="1"/>
              <a:t>ve</a:t>
            </a:r>
            <a:r>
              <a:rPr lang="en-GB" sz="2000" i="1" dirty="0"/>
              <a:t> </a:t>
            </a:r>
            <a:r>
              <a:rPr lang="en-GB" sz="2000" i="1" dirty="0" err="1"/>
              <a:t>görevleri</a:t>
            </a:r>
            <a:r>
              <a:rPr lang="en-GB" sz="2000" i="1" dirty="0"/>
              <a:t> </a:t>
            </a:r>
            <a:r>
              <a:rPr lang="en-GB" sz="2000" i="1" dirty="0" err="1"/>
              <a:t>yürütmek</a:t>
            </a:r>
            <a:r>
              <a:rPr lang="en-GB" sz="2000" i="1" dirty="0"/>
              <a:t> </a:t>
            </a:r>
            <a:r>
              <a:rPr lang="en-GB" sz="2000" i="1" dirty="0" err="1"/>
              <a:t>için</a:t>
            </a:r>
            <a:r>
              <a:rPr lang="en-GB" sz="2000" i="1" dirty="0"/>
              <a:t> </a:t>
            </a:r>
            <a:r>
              <a:rPr lang="en-GB" sz="2000" i="1" dirty="0" err="1"/>
              <a:t>ilgili</a:t>
            </a:r>
            <a:r>
              <a:rPr lang="en-GB" sz="2000" i="1" dirty="0"/>
              <a:t> </a:t>
            </a:r>
            <a:r>
              <a:rPr lang="en-GB" sz="2000" i="1" dirty="0" err="1"/>
              <a:t>kişilerin</a:t>
            </a:r>
            <a:r>
              <a:rPr lang="en-GB" sz="2000" i="1" dirty="0"/>
              <a:t> </a:t>
            </a:r>
            <a:r>
              <a:rPr lang="en-GB" sz="2000" i="1" dirty="0" err="1"/>
              <a:t>yetkinliğine</a:t>
            </a:r>
            <a:r>
              <a:rPr lang="en-GB" sz="2000" i="1" dirty="0"/>
              <a:t> </a:t>
            </a:r>
            <a:r>
              <a:rPr lang="en-GB" sz="2000" i="1" dirty="0" err="1"/>
              <a:t>dikkat</a:t>
            </a:r>
            <a:r>
              <a:rPr lang="en-GB" sz="2000" i="1" dirty="0"/>
              <a:t> </a:t>
            </a:r>
            <a:r>
              <a:rPr lang="en-GB" sz="2000" i="1" dirty="0" err="1"/>
              <a:t>edilmesi</a:t>
            </a:r>
            <a:r>
              <a:rPr lang="en-GB" sz="2000" i="1" dirty="0"/>
              <a:t> </a:t>
            </a:r>
            <a:r>
              <a:rPr lang="en-GB" sz="2000" i="1" dirty="0" err="1"/>
              <a:t>tavsiye</a:t>
            </a:r>
            <a:r>
              <a:rPr lang="en-GB" sz="2000" i="1" dirty="0"/>
              <a:t> </a:t>
            </a:r>
            <a:r>
              <a:rPr lang="en-GB" sz="2000" i="1" dirty="0" err="1"/>
              <a:t>edilir</a:t>
            </a:r>
            <a:r>
              <a:rPr lang="tr-TR" sz="2000" i="1" dirty="0"/>
              <a:t>.</a:t>
            </a:r>
          </a:p>
          <a:p>
            <a:pPr marL="0" indent="0" algn="just">
              <a:buNone/>
            </a:pPr>
            <a:r>
              <a:rPr lang="en-GB" sz="2000" i="1" dirty="0"/>
              <a:t> (</a:t>
            </a:r>
            <a:r>
              <a:rPr lang="tr-TR" sz="2000" i="1" dirty="0"/>
              <a:t>Ö</a:t>
            </a:r>
            <a:r>
              <a:rPr lang="en-GB" sz="2000" i="1" dirty="0"/>
              <a:t>r</a:t>
            </a:r>
            <a:r>
              <a:rPr lang="tr-TR" sz="2000" i="1" dirty="0"/>
              <a:t>n</a:t>
            </a:r>
            <a:r>
              <a:rPr lang="en-GB" sz="2000" i="1" dirty="0"/>
              <a:t>. </a:t>
            </a:r>
            <a:r>
              <a:rPr lang="tr-TR" sz="2000" i="1" dirty="0" err="1"/>
              <a:t>O</a:t>
            </a:r>
            <a:r>
              <a:rPr lang="en-GB" sz="2000" i="1" dirty="0" err="1"/>
              <a:t>perasyonel</a:t>
            </a:r>
            <a:r>
              <a:rPr lang="en-GB" sz="2000" i="1" dirty="0"/>
              <a:t> </a:t>
            </a:r>
            <a:r>
              <a:rPr lang="en-GB" sz="2000" i="1" dirty="0" err="1"/>
              <a:t>faaliyetler</a:t>
            </a:r>
            <a:r>
              <a:rPr lang="en-GB" sz="2000" i="1" dirty="0"/>
              <a:t>, </a:t>
            </a:r>
            <a:r>
              <a:rPr lang="en-GB" sz="2000" i="1" dirty="0" err="1"/>
              <a:t>denetimler</a:t>
            </a:r>
            <a:r>
              <a:rPr lang="en-GB" sz="2000" i="1" dirty="0"/>
              <a:t>, </a:t>
            </a:r>
            <a:r>
              <a:rPr lang="en-GB" sz="2000" i="1" dirty="0" err="1"/>
              <a:t>muayene</a:t>
            </a:r>
            <a:r>
              <a:rPr lang="tr-TR" sz="2000" i="1" dirty="0"/>
              <a:t>-</a:t>
            </a:r>
            <a:r>
              <a:rPr lang="en-GB" sz="2000" i="1" dirty="0"/>
              <a:t> </a:t>
            </a:r>
            <a:r>
              <a:rPr lang="en-GB" sz="2000" i="1" dirty="0" err="1"/>
              <a:t>deney</a:t>
            </a:r>
            <a:r>
              <a:rPr lang="en-GB" sz="2000" i="1" dirty="0"/>
              <a:t>, </a:t>
            </a:r>
            <a:r>
              <a:rPr lang="en-GB" sz="2000" i="1" dirty="0" err="1"/>
              <a:t>şikâyet</a:t>
            </a:r>
            <a:r>
              <a:rPr lang="en-GB" sz="2000" i="1" dirty="0"/>
              <a:t> </a:t>
            </a:r>
            <a:r>
              <a:rPr lang="en-GB" sz="2000" i="1" dirty="0" err="1"/>
              <a:t>incelemeleri</a:t>
            </a:r>
            <a:r>
              <a:rPr lang="en-GB" sz="2000" i="1" dirty="0"/>
              <a:t>).</a:t>
            </a:r>
            <a:endParaRPr lang="tr-TR" sz="2000" i="1" dirty="0"/>
          </a:p>
          <a:p>
            <a:pPr marL="0" indent="0" algn="just">
              <a:buNone/>
            </a:pPr>
            <a:endParaRPr lang="tr-TR" sz="2000" i="1" dirty="0"/>
          </a:p>
          <a:p>
            <a:pPr marL="0" indent="0" algn="ctr">
              <a:buNone/>
            </a:pPr>
            <a:r>
              <a:rPr lang="tr-TR" sz="2000" b="1" i="1" dirty="0">
                <a:solidFill>
                  <a:srgbClr val="FF0000"/>
                </a:solidFill>
              </a:rPr>
              <a:t>YETERLİ SAYIDA VE YETKİNLİKTE ÇALIŞAN </a:t>
            </a:r>
            <a:endParaRPr lang="en-GB" sz="2000" b="1" i="1" dirty="0">
              <a:solidFill>
                <a:srgbClr val="FF0000"/>
              </a:solidFill>
            </a:endParaRPr>
          </a:p>
        </p:txBody>
      </p:sp>
    </p:spTree>
    <p:extLst>
      <p:ext uri="{BB962C8B-B14F-4D97-AF65-F5344CB8AC3E}">
        <p14:creationId xmlns:p14="http://schemas.microsoft.com/office/powerpoint/2010/main" val="9181857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8321"/>
          </a:xfrm>
        </p:spPr>
        <p:txBody>
          <a:bodyPr>
            <a:normAutofit/>
          </a:bodyPr>
          <a:lstStyle/>
          <a:p>
            <a:r>
              <a:rPr lang="tr-TR" sz="2800" b="1" dirty="0">
                <a:latin typeface="Calibri" panose="020F0502020204030204" pitchFamily="34" charset="0"/>
                <a:cs typeface="Calibri" panose="020F0502020204030204" pitchFamily="34" charset="0"/>
              </a:rPr>
              <a:t>7.1.3 ALTYAPI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628650" y="1416671"/>
            <a:ext cx="7886700" cy="4637847"/>
          </a:xfrm>
        </p:spPr>
        <p:txBody>
          <a:bodyPr>
            <a:normAutofit/>
          </a:bodyPr>
          <a:lstStyle/>
          <a:p>
            <a:pPr algn="just"/>
            <a:r>
              <a:rPr lang="tr-TR" sz="2000" dirty="0"/>
              <a:t>Kuruluş, proseslerin işletilmesi, ürün ve hizmetlerin uygunluğunun elde edilmesi için gerekli altyapıyı, </a:t>
            </a:r>
            <a:r>
              <a:rPr lang="tr-TR" sz="2000" u="sng" dirty="0"/>
              <a:t>belirlemeli, temin etmeli ve sürekliliğini sağlamalıdır.</a:t>
            </a:r>
          </a:p>
          <a:p>
            <a:endParaRPr lang="tr-TR" sz="2000" i="1" dirty="0"/>
          </a:p>
          <a:p>
            <a:r>
              <a:rPr lang="tr-TR" sz="2000" b="1" i="1" dirty="0"/>
              <a:t>Not </a:t>
            </a:r>
            <a:r>
              <a:rPr lang="tr-TR" sz="2000" i="1" dirty="0"/>
              <a:t>– Altyapı aşağıdakileri içerebilir:</a:t>
            </a:r>
          </a:p>
          <a:p>
            <a:r>
              <a:rPr lang="tr-TR" sz="2000" i="1" dirty="0"/>
              <a:t>Binalar ve ilgili müştemilatı,</a:t>
            </a:r>
          </a:p>
          <a:p>
            <a:r>
              <a:rPr lang="tr-TR" sz="2000" i="1" dirty="0"/>
              <a:t>Donanım ve yazılım dahil makine teçhizatı,</a:t>
            </a:r>
          </a:p>
          <a:p>
            <a:r>
              <a:rPr lang="tr-TR" sz="2000" i="1" dirty="0"/>
              <a:t>Taşıma kaynakları,</a:t>
            </a:r>
          </a:p>
          <a:p>
            <a:r>
              <a:rPr lang="tr-TR" sz="2000" i="1" dirty="0"/>
              <a:t>Bilgi ve iletişim teknolojisi.</a:t>
            </a:r>
          </a:p>
          <a:p>
            <a:pPr marL="0" indent="0">
              <a:buNone/>
            </a:pPr>
            <a:endParaRPr lang="tr-TR" sz="2000" i="1" dirty="0"/>
          </a:p>
          <a:p>
            <a:endParaRPr lang="tr-TR" sz="2000" i="1" dirty="0"/>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2992" y="2554356"/>
            <a:ext cx="2463356" cy="2315818"/>
          </a:xfrm>
          <a:prstGeom prst="rect">
            <a:avLst/>
          </a:prstGeom>
        </p:spPr>
      </p:pic>
    </p:spTree>
    <p:extLst>
      <p:ext uri="{BB962C8B-B14F-4D97-AF65-F5344CB8AC3E}">
        <p14:creationId xmlns:p14="http://schemas.microsoft.com/office/powerpoint/2010/main" val="21853342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8321"/>
          </a:xfrm>
        </p:spPr>
        <p:txBody>
          <a:bodyPr>
            <a:normAutofit/>
          </a:bodyPr>
          <a:lstStyle/>
          <a:p>
            <a:r>
              <a:rPr lang="tr-TR" sz="2800" b="1" dirty="0">
                <a:latin typeface="Calibri" panose="020F0502020204030204" pitchFamily="34" charset="0"/>
                <a:cs typeface="Calibri" panose="020F0502020204030204" pitchFamily="34" charset="0"/>
              </a:rPr>
              <a:t>7.1.3 ALTYAPI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628650" y="1416671"/>
            <a:ext cx="7886700" cy="4637847"/>
          </a:xfrm>
        </p:spPr>
        <p:txBody>
          <a:bodyPr>
            <a:normAutofit/>
          </a:bodyPr>
          <a:lstStyle/>
          <a:p>
            <a:pPr marL="0" indent="0" algn="just">
              <a:buNone/>
            </a:pPr>
            <a:r>
              <a:rPr lang="tr-TR" sz="2000" i="1" dirty="0"/>
              <a:t>“Belirleme”, “temin etme” ve “sürdürme” faaliyetleri, bir kuruluşun farklı prosesleri veya işlevleri tarafından yerine getirilebilecek üç farklı faaliyetle ilgilidir.  </a:t>
            </a:r>
            <a:r>
              <a:rPr lang="tr-TR" sz="2000" i="1" dirty="0">
                <a:solidFill>
                  <a:srgbClr val="FF0000"/>
                </a:solidFill>
              </a:rPr>
              <a:t>Örneğin</a:t>
            </a:r>
          </a:p>
          <a:p>
            <a:pPr marL="0" indent="0">
              <a:buNone/>
            </a:pPr>
            <a:endParaRPr lang="tr-TR" sz="2000" i="1" dirty="0"/>
          </a:p>
          <a:p>
            <a:pPr marL="0" indent="0">
              <a:buNone/>
            </a:pPr>
            <a:r>
              <a:rPr lang="tr-TR" sz="2000" i="1" dirty="0"/>
              <a:t>“</a:t>
            </a:r>
            <a:r>
              <a:rPr lang="tr-TR" sz="2000" b="1" i="1" dirty="0"/>
              <a:t>Belirleme</a:t>
            </a:r>
            <a:r>
              <a:rPr lang="tr-TR" sz="2000" i="1" dirty="0"/>
              <a:t>”                             Paketleme  Prosesi</a:t>
            </a:r>
          </a:p>
          <a:p>
            <a:pPr marL="0" indent="0">
              <a:buNone/>
            </a:pPr>
            <a:endParaRPr lang="tr-TR" sz="2000" i="1" dirty="0"/>
          </a:p>
          <a:p>
            <a:pPr marL="0" indent="0">
              <a:buNone/>
            </a:pPr>
            <a:r>
              <a:rPr lang="tr-TR" sz="2000" i="1" dirty="0"/>
              <a:t>“</a:t>
            </a:r>
            <a:r>
              <a:rPr lang="tr-TR" sz="2000" b="1" i="1" dirty="0"/>
              <a:t>Temin Etme </a:t>
            </a:r>
            <a:r>
              <a:rPr lang="tr-TR" sz="2000" i="1" dirty="0"/>
              <a:t>”                         </a:t>
            </a:r>
            <a:r>
              <a:rPr lang="tr-TR" sz="2000" i="1" dirty="0" err="1"/>
              <a:t>Satınalma</a:t>
            </a:r>
            <a:r>
              <a:rPr lang="tr-TR" sz="2000" i="1" dirty="0"/>
              <a:t> Prosesi </a:t>
            </a:r>
          </a:p>
          <a:p>
            <a:pPr marL="0" indent="0">
              <a:buNone/>
            </a:pPr>
            <a:endParaRPr lang="tr-TR" sz="2000" i="1" dirty="0"/>
          </a:p>
          <a:p>
            <a:pPr marL="0" indent="0">
              <a:buNone/>
            </a:pPr>
            <a:r>
              <a:rPr lang="tr-TR" sz="2000" i="1" dirty="0"/>
              <a:t> </a:t>
            </a:r>
            <a:r>
              <a:rPr lang="tr-TR" sz="2000" b="1" i="1" dirty="0"/>
              <a:t>“Sürdürme</a:t>
            </a:r>
            <a:r>
              <a:rPr lang="tr-TR" sz="2000" i="1" dirty="0"/>
              <a:t>”                            Bakım Prosesi / Bilgi Teknolojileri Prosesi </a:t>
            </a:r>
          </a:p>
          <a:p>
            <a:pPr marL="0" indent="0">
              <a:buNone/>
            </a:pPr>
            <a:endParaRPr lang="tr-TR" sz="2000" i="1" dirty="0"/>
          </a:p>
          <a:p>
            <a:pPr marL="0" indent="0">
              <a:buNone/>
            </a:pPr>
            <a:r>
              <a:rPr lang="tr-TR" sz="2000" i="1" dirty="0" err="1"/>
              <a:t>Üretim,Paketleme,Dağıtım,Taşıma</a:t>
            </a:r>
            <a:r>
              <a:rPr lang="tr-TR" sz="2000" i="1" dirty="0"/>
              <a:t>, IT Sistemleri , Yardımcı Tesisler, Ofisler, ….</a:t>
            </a:r>
          </a:p>
          <a:p>
            <a:endParaRPr lang="tr-TR" sz="2000" i="1" dirty="0"/>
          </a:p>
        </p:txBody>
      </p:sp>
      <p:sp>
        <p:nvSpPr>
          <p:cNvPr id="2" name="Sağ Ok 1"/>
          <p:cNvSpPr/>
          <p:nvPr/>
        </p:nvSpPr>
        <p:spPr>
          <a:xfrm>
            <a:off x="2337880" y="2814818"/>
            <a:ext cx="978408" cy="392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Sağ Ok 6"/>
          <p:cNvSpPr/>
          <p:nvPr/>
        </p:nvSpPr>
        <p:spPr>
          <a:xfrm>
            <a:off x="2337880" y="3551465"/>
            <a:ext cx="978408" cy="3516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Sağ Ok 7"/>
          <p:cNvSpPr/>
          <p:nvPr/>
        </p:nvSpPr>
        <p:spPr>
          <a:xfrm>
            <a:off x="2337880" y="4365344"/>
            <a:ext cx="978408" cy="372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432179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466920" y="1455309"/>
            <a:ext cx="8054275" cy="3277820"/>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Mevcut donanım ve tesis bakım planlarının oluşturulması</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Arıza-bakım kayıtlarının tutulması (Süre, kullanılan malzeme ,</a:t>
            </a:r>
            <a:r>
              <a:rPr lang="tr-TR" b="1" i="1" dirty="0" err="1">
                <a:latin typeface="Georgia" panose="02040502050405020303" pitchFamily="18" charset="0"/>
                <a:cs typeface="Arial" pitchFamily="34" charset="0"/>
              </a:rPr>
              <a:t>v.s</a:t>
            </a:r>
            <a:r>
              <a:rPr lang="tr-TR" b="1" i="1" dirty="0">
                <a:latin typeface="Georgia" panose="02040502050405020303" pitchFamily="18" charset="0"/>
                <a:cs typeface="Arial" pitchFamily="34" charset="0"/>
              </a:rPr>
              <a:t>)</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Tesis ve donanımın periyodik muayenelerinin yapılması</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Bilgi sistemlerinin test </a:t>
            </a:r>
            <a:r>
              <a:rPr lang="tr-TR" b="1" i="1" dirty="0" err="1">
                <a:latin typeface="Georgia" panose="02040502050405020303" pitchFamily="18" charset="0"/>
                <a:cs typeface="Arial" pitchFamily="34" charset="0"/>
              </a:rPr>
              <a:t>edilmesi,güncellenmesi</a:t>
            </a:r>
            <a:r>
              <a:rPr lang="tr-TR" b="1" i="1" dirty="0">
                <a:latin typeface="Georgia" panose="02040502050405020303" pitchFamily="18" charset="0"/>
                <a:cs typeface="Arial" pitchFamily="34" charset="0"/>
              </a:rPr>
              <a:t> </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Yeni ekipman satın alınmasına yönelik değerlendirmeler</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Temizlik kayıtlarının tutulması </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Dışarıdan alınan bakım hizmetleri </a:t>
            </a:r>
          </a:p>
          <a:p>
            <a:pPr algn="just"/>
            <a:endParaRPr lang="tr-TR" b="1" i="1" dirty="0">
              <a:latin typeface="Georgia" panose="02040502050405020303" pitchFamily="18" charset="0"/>
              <a:cs typeface="Arial" pitchFamily="34" charset="0"/>
            </a:endParaRPr>
          </a:p>
          <a:p>
            <a:pPr algn="just"/>
            <a:endParaRPr lang="tr-TR" b="1" i="1" dirty="0">
              <a:latin typeface="Georgia" panose="02040502050405020303" pitchFamily="18" charset="0"/>
              <a:cs typeface="Arial" pitchFamily="34" charset="0"/>
            </a:endParaRPr>
          </a:p>
        </p:txBody>
      </p:sp>
      <p:pic>
        <p:nvPicPr>
          <p:cNvPr id="10" name="Resim 9"/>
          <p:cNvPicPr>
            <a:picLocks noChangeAspect="1"/>
          </p:cNvPicPr>
          <p:nvPr/>
        </p:nvPicPr>
        <p:blipFill>
          <a:blip r:embed="rId4"/>
          <a:stretch>
            <a:fillRect/>
          </a:stretch>
        </p:blipFill>
        <p:spPr>
          <a:xfrm>
            <a:off x="7359519" y="184918"/>
            <a:ext cx="1363855" cy="1166489"/>
          </a:xfrm>
          <a:prstGeom prst="rect">
            <a:avLst/>
          </a:prstGeom>
        </p:spPr>
      </p:pic>
    </p:spTree>
    <p:extLst>
      <p:ext uri="{BB962C8B-B14F-4D97-AF65-F5344CB8AC3E}">
        <p14:creationId xmlns:p14="http://schemas.microsoft.com/office/powerpoint/2010/main" val="26706690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8321"/>
          </a:xfrm>
        </p:spPr>
        <p:txBody>
          <a:bodyPr>
            <a:normAutofit/>
          </a:bodyPr>
          <a:lstStyle/>
          <a:p>
            <a:r>
              <a:rPr lang="tr-TR" sz="2800" b="1" dirty="0">
                <a:latin typeface="Calibri" panose="020F0502020204030204" pitchFamily="34" charset="0"/>
                <a:cs typeface="Calibri" panose="020F0502020204030204" pitchFamily="34" charset="0"/>
              </a:rPr>
              <a:t>7.1.4 PROSESLERİN İŞLETİMİ İÇİN ORTAM</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628650" y="1416671"/>
            <a:ext cx="7886700" cy="1008477"/>
          </a:xfrm>
        </p:spPr>
        <p:txBody>
          <a:bodyPr>
            <a:normAutofit/>
          </a:bodyPr>
          <a:lstStyle/>
          <a:p>
            <a:pPr algn="just"/>
            <a:r>
              <a:rPr lang="tr-TR" sz="2000" dirty="0">
                <a:latin typeface="Calibri" panose="020F0502020204030204" pitchFamily="34" charset="0"/>
                <a:cs typeface="Calibri" panose="020F0502020204030204" pitchFamily="34" charset="0"/>
              </a:rPr>
              <a:t>Kuruluş, proseslerin işletilmesi ile ürün ve hizmetlerin uygunluğunu sağlamak için gerekli ortamı tayin etmeli, temin etmeli ve sürekliliğini sağlamalıdır.</a:t>
            </a:r>
          </a:p>
          <a:p>
            <a:pPr algn="just"/>
            <a:endParaRPr lang="tr-TR" sz="2000" dirty="0">
              <a:latin typeface="Calibri" panose="020F0502020204030204" pitchFamily="34" charset="0"/>
              <a:cs typeface="Calibri" panose="020F0502020204030204" pitchFamily="34" charset="0"/>
            </a:endParaRPr>
          </a:p>
          <a:p>
            <a:pPr marL="0" indent="0">
              <a:buNone/>
            </a:pPr>
            <a:endParaRPr lang="tr-TR" sz="2000" i="1" dirty="0"/>
          </a:p>
          <a:p>
            <a:endParaRPr lang="tr-TR" sz="2000" i="1" dirty="0"/>
          </a:p>
        </p:txBody>
      </p:sp>
      <p:sp>
        <p:nvSpPr>
          <p:cNvPr id="2" name="Dikdörtgen 1"/>
          <p:cNvSpPr/>
          <p:nvPr/>
        </p:nvSpPr>
        <p:spPr>
          <a:xfrm>
            <a:off x="628650" y="2665058"/>
            <a:ext cx="5019262" cy="3139321"/>
          </a:xfrm>
          <a:prstGeom prst="rect">
            <a:avLst/>
          </a:prstGeom>
        </p:spPr>
        <p:txBody>
          <a:bodyPr wrap="square">
            <a:spAutoFit/>
          </a:bodyPr>
          <a:lstStyle/>
          <a:p>
            <a:pPr algn="just"/>
            <a:r>
              <a:rPr lang="tr-TR" b="1" dirty="0">
                <a:latin typeface="Calibri" panose="020F0502020204030204" pitchFamily="34" charset="0"/>
                <a:cs typeface="Calibri" panose="020F0502020204030204" pitchFamily="34" charset="0"/>
              </a:rPr>
              <a:t>Not </a:t>
            </a:r>
            <a:r>
              <a:rPr lang="tr-TR" dirty="0">
                <a:latin typeface="Calibri" panose="020F0502020204030204" pitchFamily="34" charset="0"/>
                <a:cs typeface="Calibri" panose="020F0502020204030204" pitchFamily="34" charset="0"/>
              </a:rPr>
              <a:t>– Uygun bir ortam, aşağıdakiler gibi beşeri ve fiziki unsurların bir birleşimi olabilir:</a:t>
            </a:r>
          </a:p>
          <a:p>
            <a:pPr marL="457200" indent="-457200" algn="just">
              <a:buFont typeface="+mj-lt"/>
              <a:buAutoNum type="alphaLcParenR"/>
            </a:pPr>
            <a:r>
              <a:rPr lang="tr-TR" b="1" dirty="0">
                <a:latin typeface="Calibri" panose="020F0502020204030204" pitchFamily="34" charset="0"/>
                <a:cs typeface="Calibri" panose="020F0502020204030204" pitchFamily="34" charset="0"/>
              </a:rPr>
              <a:t>Sosyal</a:t>
            </a:r>
            <a:r>
              <a:rPr lang="tr-TR" dirty="0">
                <a:latin typeface="Calibri" panose="020F0502020204030204" pitchFamily="34" charset="0"/>
                <a:cs typeface="Calibri" panose="020F0502020204030204" pitchFamily="34" charset="0"/>
              </a:rPr>
              <a:t> (örneğin, ayrımcılık yapmayan, sakin, çatışmadan kaçınan),</a:t>
            </a:r>
          </a:p>
          <a:p>
            <a:pPr marL="457200" indent="-457200" algn="just">
              <a:buFont typeface="+mj-lt"/>
              <a:buAutoNum type="alphaLcParenR"/>
            </a:pPr>
            <a:r>
              <a:rPr lang="tr-TR" b="1" dirty="0">
                <a:latin typeface="Calibri" panose="020F0502020204030204" pitchFamily="34" charset="0"/>
                <a:cs typeface="Calibri" panose="020F0502020204030204" pitchFamily="34" charset="0"/>
              </a:rPr>
              <a:t>Psikolojik</a:t>
            </a:r>
            <a:r>
              <a:rPr lang="tr-TR" dirty="0">
                <a:latin typeface="Calibri" panose="020F0502020204030204" pitchFamily="34" charset="0"/>
                <a:cs typeface="Calibri" panose="020F0502020204030204" pitchFamily="34" charset="0"/>
              </a:rPr>
              <a:t> (örneğin, stresi azaltan, tükenmişliği önleyen, duygusal olarak koruyucu),</a:t>
            </a:r>
          </a:p>
          <a:p>
            <a:pPr marL="457200" indent="-457200" algn="just">
              <a:buFont typeface="+mj-lt"/>
              <a:buAutoNum type="alphaLcParenR"/>
            </a:pPr>
            <a:r>
              <a:rPr lang="tr-TR" b="1" dirty="0">
                <a:latin typeface="Calibri" panose="020F0502020204030204" pitchFamily="34" charset="0"/>
                <a:cs typeface="Calibri" panose="020F0502020204030204" pitchFamily="34" charset="0"/>
              </a:rPr>
              <a:t>Fiziksel</a:t>
            </a:r>
            <a:r>
              <a:rPr lang="tr-TR" dirty="0">
                <a:latin typeface="Calibri" panose="020F0502020204030204" pitchFamily="34" charset="0"/>
                <a:cs typeface="Calibri" panose="020F0502020204030204" pitchFamily="34" charset="0"/>
              </a:rPr>
              <a:t> (örneğin, sıcaklık, ısı, nem, ışık, ortamın havası, hijyen, gürültü).</a:t>
            </a:r>
          </a:p>
          <a:p>
            <a:pPr algn="just"/>
            <a:endParaRPr lang="tr-TR" dirty="0">
              <a:latin typeface="Calibri" panose="020F0502020204030204" pitchFamily="34" charset="0"/>
              <a:cs typeface="Calibri" panose="020F0502020204030204" pitchFamily="34" charset="0"/>
            </a:endParaRPr>
          </a:p>
          <a:p>
            <a:pPr algn="just"/>
            <a:r>
              <a:rPr lang="tr-TR" dirty="0">
                <a:latin typeface="Calibri" panose="020F0502020204030204" pitchFamily="34" charset="0"/>
                <a:cs typeface="Calibri" panose="020F0502020204030204" pitchFamily="34" charset="0"/>
              </a:rPr>
              <a:t>Bu unsurlar, sunulan ürün ve hizmetlere göre farklılık gösterebilir.</a:t>
            </a: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682" y="2773018"/>
            <a:ext cx="3114306" cy="1997766"/>
          </a:xfrm>
          <a:prstGeom prst="rect">
            <a:avLst/>
          </a:prstGeom>
        </p:spPr>
      </p:pic>
    </p:spTree>
    <p:extLst>
      <p:ext uri="{BB962C8B-B14F-4D97-AF65-F5344CB8AC3E}">
        <p14:creationId xmlns:p14="http://schemas.microsoft.com/office/powerpoint/2010/main" val="2455517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8321"/>
          </a:xfrm>
        </p:spPr>
        <p:txBody>
          <a:bodyPr>
            <a:normAutofit/>
          </a:bodyPr>
          <a:lstStyle/>
          <a:p>
            <a:r>
              <a:rPr lang="tr-TR" sz="2800" b="1" i="1" dirty="0">
                <a:latin typeface="Calibri" panose="020F0502020204030204" pitchFamily="34" charset="0"/>
                <a:cs typeface="Calibri" panose="020F0502020204030204" pitchFamily="34" charset="0"/>
              </a:rPr>
              <a:t>PROSESLERİN İŞLETİMİ İÇİN ORTAM ÖRNEKLERİ</a:t>
            </a:r>
            <a:endParaRPr lang="en-GB" sz="2800" b="1" i="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628650" y="1416671"/>
            <a:ext cx="7886700" cy="4637847"/>
          </a:xfrm>
        </p:spPr>
        <p:txBody>
          <a:bodyPr>
            <a:normAutofit/>
          </a:bodyPr>
          <a:lstStyle/>
          <a:p>
            <a:pPr marL="342900" indent="-342900">
              <a:buFontTx/>
              <a:buChar char="-"/>
            </a:pPr>
            <a:r>
              <a:rPr lang="en-GB" sz="2000" i="1" dirty="0" err="1"/>
              <a:t>Bilgisayar</a:t>
            </a:r>
            <a:r>
              <a:rPr lang="en-GB" sz="2000" i="1" dirty="0"/>
              <a:t> </a:t>
            </a:r>
            <a:r>
              <a:rPr lang="en-GB" sz="2000" i="1" dirty="0" err="1"/>
              <a:t>cipi</a:t>
            </a:r>
            <a:r>
              <a:rPr lang="en-GB" sz="2000" i="1" dirty="0"/>
              <a:t> </a:t>
            </a:r>
            <a:r>
              <a:rPr lang="en-GB" sz="2000" i="1" dirty="0" err="1"/>
              <a:t>üreten</a:t>
            </a:r>
            <a:r>
              <a:rPr lang="en-GB" sz="2000" i="1" dirty="0"/>
              <a:t> </a:t>
            </a:r>
            <a:r>
              <a:rPr lang="en-GB" sz="2000" i="1" dirty="0" err="1"/>
              <a:t>bir</a:t>
            </a:r>
            <a:r>
              <a:rPr lang="en-GB" sz="2000" i="1" dirty="0"/>
              <a:t> firma </a:t>
            </a:r>
            <a:r>
              <a:rPr lang="en-GB" sz="2000" i="1" dirty="0" err="1"/>
              <a:t>için</a:t>
            </a:r>
            <a:r>
              <a:rPr lang="en-GB" sz="2000" i="1" dirty="0"/>
              <a:t> </a:t>
            </a:r>
            <a:r>
              <a:rPr lang="en-GB" sz="2000" i="1" dirty="0" err="1"/>
              <a:t>temiz</a:t>
            </a:r>
            <a:r>
              <a:rPr lang="en-GB" sz="2000" i="1" dirty="0"/>
              <a:t> </a:t>
            </a:r>
            <a:r>
              <a:rPr lang="en-GB" sz="2000" i="1" dirty="0" err="1"/>
              <a:t>oda</a:t>
            </a:r>
            <a:r>
              <a:rPr lang="en-GB" sz="2000" i="1" dirty="0"/>
              <a:t>,</a:t>
            </a:r>
            <a:r>
              <a:rPr lang="tr-TR" sz="2000" i="1" dirty="0"/>
              <a:t>Gıda üreten tesisin temizlik kriterleri </a:t>
            </a:r>
          </a:p>
          <a:p>
            <a:pPr marL="0" indent="0">
              <a:buNone/>
            </a:pPr>
            <a:r>
              <a:rPr lang="tr-TR" sz="2000" i="1" dirty="0"/>
              <a:t>(Yasal gereklilik , standart gereği ) </a:t>
            </a:r>
            <a:endParaRPr lang="en-GB" sz="2000" i="1" dirty="0"/>
          </a:p>
          <a:p>
            <a:pPr marL="342900" indent="-342900">
              <a:buFontTx/>
              <a:buChar char="-"/>
            </a:pPr>
            <a:r>
              <a:rPr lang="en-GB" sz="2000" i="1" dirty="0" err="1"/>
              <a:t>Sürekli</a:t>
            </a:r>
            <a:r>
              <a:rPr lang="en-GB" sz="2000" i="1" dirty="0"/>
              <a:t> </a:t>
            </a:r>
            <a:r>
              <a:rPr lang="en-GB" sz="2000" i="1" dirty="0" err="1"/>
              <a:t>uçuş</a:t>
            </a:r>
            <a:r>
              <a:rPr lang="en-GB" sz="2000" i="1" dirty="0"/>
              <a:t> </a:t>
            </a:r>
            <a:r>
              <a:rPr lang="en-GB" sz="2000" i="1" dirty="0" err="1"/>
              <a:t>yapan</a:t>
            </a:r>
            <a:r>
              <a:rPr lang="en-GB" sz="2000" i="1" dirty="0"/>
              <a:t> </a:t>
            </a:r>
            <a:r>
              <a:rPr lang="en-GB" sz="2000" i="1" dirty="0" err="1"/>
              <a:t>pilotlar</a:t>
            </a:r>
            <a:r>
              <a:rPr lang="en-GB" sz="2000" i="1" dirty="0"/>
              <a:t> </a:t>
            </a:r>
            <a:r>
              <a:rPr lang="en-GB" sz="2000" i="1" dirty="0" err="1"/>
              <a:t>ve</a:t>
            </a:r>
            <a:r>
              <a:rPr lang="en-GB" sz="2000" i="1" dirty="0"/>
              <a:t> </a:t>
            </a:r>
            <a:r>
              <a:rPr lang="en-GB" sz="2000" i="1" dirty="0" err="1"/>
              <a:t>taşımacılık</a:t>
            </a:r>
            <a:r>
              <a:rPr lang="en-GB" sz="2000" i="1" dirty="0"/>
              <a:t> </a:t>
            </a:r>
            <a:r>
              <a:rPr lang="en-GB" sz="2000" i="1" dirty="0" err="1"/>
              <a:t>sektöründe</a:t>
            </a:r>
            <a:r>
              <a:rPr lang="en-GB" sz="2000" i="1" dirty="0"/>
              <a:t> </a:t>
            </a:r>
            <a:r>
              <a:rPr lang="en-GB" sz="2000" i="1" dirty="0" err="1"/>
              <a:t>çalışan</a:t>
            </a:r>
            <a:r>
              <a:rPr lang="en-GB" sz="2000" i="1" dirty="0"/>
              <a:t> ş</a:t>
            </a:r>
            <a:r>
              <a:rPr lang="tr-TR" sz="2000" i="1" dirty="0"/>
              <a:t>o</a:t>
            </a:r>
            <a:r>
              <a:rPr lang="en-GB" sz="2000" i="1" dirty="0" err="1"/>
              <a:t>förler</a:t>
            </a:r>
            <a:r>
              <a:rPr lang="en-GB" sz="2000" i="1" dirty="0"/>
              <a:t> </a:t>
            </a:r>
            <a:r>
              <a:rPr lang="en-GB" sz="2000" i="1" dirty="0" err="1"/>
              <a:t>için</a:t>
            </a:r>
            <a:r>
              <a:rPr lang="en-GB" sz="2000" i="1" dirty="0"/>
              <a:t> </a:t>
            </a:r>
            <a:r>
              <a:rPr lang="en-GB" sz="2000" i="1" dirty="0" err="1"/>
              <a:t>hizmet</a:t>
            </a:r>
            <a:r>
              <a:rPr lang="en-GB" sz="2000" i="1" dirty="0"/>
              <a:t> </a:t>
            </a:r>
            <a:r>
              <a:rPr lang="en-GB" sz="2000" i="1" dirty="0" err="1"/>
              <a:t>saati</a:t>
            </a:r>
            <a:r>
              <a:rPr lang="en-GB" sz="2000" i="1" dirty="0"/>
              <a:t> </a:t>
            </a:r>
            <a:r>
              <a:rPr lang="en-GB" sz="2000" i="1" dirty="0" err="1"/>
              <a:t>ayarlanması</a:t>
            </a:r>
            <a:r>
              <a:rPr lang="en-GB" sz="2000" i="1" dirty="0"/>
              <a:t>, </a:t>
            </a:r>
            <a:r>
              <a:rPr lang="en-GB" sz="2000" i="1" dirty="0" err="1"/>
              <a:t>dinlenme</a:t>
            </a:r>
            <a:r>
              <a:rPr lang="en-GB" sz="2000" i="1" dirty="0"/>
              <a:t> </a:t>
            </a:r>
            <a:r>
              <a:rPr lang="en-GB" sz="2000" i="1" dirty="0" err="1"/>
              <a:t>için</a:t>
            </a:r>
            <a:r>
              <a:rPr lang="en-GB" sz="2000" i="1" dirty="0"/>
              <a:t> </a:t>
            </a:r>
            <a:r>
              <a:rPr lang="en-GB" sz="2000" i="1" dirty="0" err="1"/>
              <a:t>fırsat</a:t>
            </a:r>
            <a:r>
              <a:rPr lang="en-GB" sz="2000" i="1" dirty="0"/>
              <a:t> </a:t>
            </a:r>
            <a:r>
              <a:rPr lang="en-GB" sz="2000" i="1" dirty="0" err="1"/>
              <a:t>tanınması</a:t>
            </a:r>
            <a:endParaRPr lang="tr-TR" sz="2000" i="1" dirty="0"/>
          </a:p>
          <a:p>
            <a:pPr marL="0" indent="0">
              <a:buNone/>
            </a:pPr>
            <a:r>
              <a:rPr lang="tr-TR" sz="2000" i="1" dirty="0"/>
              <a:t>(İnsan öğesinin kritik olduğu prosesler )</a:t>
            </a:r>
          </a:p>
          <a:p>
            <a:pPr marL="342900" indent="-342900">
              <a:buFontTx/>
              <a:buChar char="-"/>
            </a:pPr>
            <a:endParaRPr lang="en-GB" sz="2000" i="1" dirty="0"/>
          </a:p>
          <a:p>
            <a:pPr marL="342900" indent="-342900">
              <a:buFontTx/>
              <a:buChar char="-"/>
            </a:pPr>
            <a:r>
              <a:rPr lang="tr-TR" sz="2000" i="1" dirty="0"/>
              <a:t>Çatışmayı önlemek için h</a:t>
            </a:r>
            <a:r>
              <a:rPr lang="en-GB" sz="2000" i="1" dirty="0" err="1"/>
              <a:t>izmet</a:t>
            </a:r>
            <a:r>
              <a:rPr lang="en-GB" sz="2000" i="1" dirty="0"/>
              <a:t> </a:t>
            </a:r>
            <a:r>
              <a:rPr lang="en-GB" sz="2000" i="1" dirty="0" err="1"/>
              <a:t>alanlarındaki</a:t>
            </a:r>
            <a:r>
              <a:rPr lang="en-GB" sz="2000" i="1" dirty="0"/>
              <a:t> </a:t>
            </a:r>
            <a:r>
              <a:rPr lang="en-GB" sz="2000" i="1" dirty="0" err="1"/>
              <a:t>bekleme</a:t>
            </a:r>
            <a:r>
              <a:rPr lang="en-GB" sz="2000" i="1" dirty="0"/>
              <a:t> </a:t>
            </a:r>
            <a:r>
              <a:rPr lang="en-GB" sz="2000" i="1" dirty="0" err="1"/>
              <a:t>süreleri</a:t>
            </a:r>
            <a:r>
              <a:rPr lang="tr-TR" sz="2000" i="1" dirty="0" err="1"/>
              <a:t>nin</a:t>
            </a:r>
            <a:r>
              <a:rPr lang="tr-TR" sz="2000" i="1" dirty="0"/>
              <a:t> müşteriye bildirilmesi </a:t>
            </a:r>
          </a:p>
          <a:p>
            <a:pPr marL="0" indent="0">
              <a:buNone/>
            </a:pPr>
            <a:r>
              <a:rPr lang="tr-TR" sz="2000" i="1" dirty="0"/>
              <a:t>(Çalışan stresini azaltmak için tedbirler)</a:t>
            </a:r>
          </a:p>
          <a:p>
            <a:pPr marL="0" indent="0">
              <a:buNone/>
            </a:pPr>
            <a:endParaRPr lang="tr-TR" sz="2000" i="1" dirty="0"/>
          </a:p>
        </p:txBody>
      </p:sp>
    </p:spTree>
    <p:extLst>
      <p:ext uri="{BB962C8B-B14F-4D97-AF65-F5344CB8AC3E}">
        <p14:creationId xmlns:p14="http://schemas.microsoft.com/office/powerpoint/2010/main" val="2726456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8321"/>
          </a:xfrm>
        </p:spPr>
        <p:txBody>
          <a:bodyPr>
            <a:normAutofit fontScale="90000"/>
          </a:bodyPr>
          <a:lstStyle/>
          <a:p>
            <a:r>
              <a:rPr lang="tr-TR" sz="2800" b="1" dirty="0">
                <a:latin typeface="Calibri" panose="020F0502020204030204" pitchFamily="34" charset="0"/>
                <a:cs typeface="Calibri" panose="020F0502020204030204" pitchFamily="34" charset="0"/>
              </a:rPr>
              <a:t>7.1.5 İZLEME VE ÖLÇME KAYNAKLARI</a:t>
            </a:r>
            <a:br>
              <a:rPr lang="tr-TR" sz="2800" b="1" dirty="0">
                <a:latin typeface="Calibri" panose="020F0502020204030204" pitchFamily="34" charset="0"/>
                <a:cs typeface="Calibri" panose="020F0502020204030204" pitchFamily="34" charset="0"/>
              </a:rPr>
            </a:br>
            <a:r>
              <a:rPr lang="tr-TR" sz="2800" b="1" dirty="0">
                <a:latin typeface="Calibri" panose="020F0502020204030204" pitchFamily="34" charset="0"/>
                <a:cs typeface="Calibri" panose="020F0502020204030204" pitchFamily="34" charset="0"/>
              </a:rPr>
              <a:t>7.1.5.1 GENEL</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628650" y="1516062"/>
            <a:ext cx="7886700" cy="4637847"/>
          </a:xfrm>
        </p:spPr>
        <p:txBody>
          <a:bodyPr>
            <a:normAutofit/>
          </a:bodyPr>
          <a:lstStyle/>
          <a:p>
            <a:pPr algn="just"/>
            <a:r>
              <a:rPr lang="tr-TR" sz="2000" dirty="0">
                <a:latin typeface="Calibri" panose="020F0502020204030204" pitchFamily="34" charset="0"/>
                <a:cs typeface="Calibri" panose="020F0502020204030204" pitchFamily="34" charset="0"/>
              </a:rPr>
              <a:t>Ürün ve hizmetlerin şartlara uygunluğunu doğrulamak amacıyla izleme ve ölçme kullandığında kuruluş, geçerli ve güvenilir sonuçları güvence altına almak için ihtiyaç duyulan kaynakları </a:t>
            </a:r>
            <a:r>
              <a:rPr lang="tr-TR" sz="2000" u="sng" dirty="0">
                <a:latin typeface="Calibri" panose="020F0502020204030204" pitchFamily="34" charset="0"/>
                <a:cs typeface="Calibri" panose="020F0502020204030204" pitchFamily="34" charset="0"/>
              </a:rPr>
              <a:t>tayin ve temin etmelidir</a:t>
            </a:r>
            <a:r>
              <a:rPr lang="tr-TR" sz="2000" dirty="0">
                <a:latin typeface="Calibri" panose="020F0502020204030204" pitchFamily="34" charset="0"/>
                <a:cs typeface="Calibri" panose="020F0502020204030204" pitchFamily="34" charset="0"/>
              </a:rPr>
              <a:t>.</a:t>
            </a:r>
          </a:p>
          <a:p>
            <a:pPr algn="just"/>
            <a:r>
              <a:rPr lang="tr-TR" sz="2000" dirty="0">
                <a:latin typeface="Calibri" panose="020F0502020204030204" pitchFamily="34" charset="0"/>
                <a:cs typeface="Calibri" panose="020F0502020204030204" pitchFamily="34" charset="0"/>
              </a:rPr>
              <a:t>Kuruluş, sağlanan kaynaklarla ilgili aşağıdakileri güvence altına almalıdır:</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Gerçekleştirilen belirli izleme ve ölçme faaliyet tipleri için uygun olduğunu,</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Amaçlarına uygunluğun devamlılığını güvence altına almak için muhafaza edildiğini.</a:t>
            </a:r>
          </a:p>
          <a:p>
            <a:pPr algn="just"/>
            <a:r>
              <a:rPr lang="tr-TR" sz="2000" dirty="0">
                <a:latin typeface="Calibri" panose="020F0502020204030204" pitchFamily="34" charset="0"/>
                <a:cs typeface="Calibri" panose="020F0502020204030204" pitchFamily="34" charset="0"/>
              </a:rPr>
              <a:t>Kuruluş, uygun </a:t>
            </a:r>
            <a:r>
              <a:rPr lang="tr-TR" sz="2000" b="1" u="sng" dirty="0" err="1">
                <a:latin typeface="Calibri" panose="020F0502020204030204" pitchFamily="34" charset="0"/>
                <a:cs typeface="Calibri" panose="020F0502020204030204" pitchFamily="34" charset="0"/>
              </a:rPr>
              <a:t>dokümante</a:t>
            </a:r>
            <a:r>
              <a:rPr lang="tr-TR" sz="2000" b="1" u="sng" dirty="0">
                <a:latin typeface="Calibri" panose="020F0502020204030204" pitchFamily="34" charset="0"/>
                <a:cs typeface="Calibri" panose="020F0502020204030204" pitchFamily="34" charset="0"/>
              </a:rPr>
              <a:t> edilmiş bilgiyi</a:t>
            </a:r>
            <a:r>
              <a:rPr lang="tr-TR" sz="2000" dirty="0">
                <a:latin typeface="Calibri" panose="020F0502020204030204" pitchFamily="34" charset="0"/>
                <a:cs typeface="Calibri" panose="020F0502020204030204" pitchFamily="34" charset="0"/>
              </a:rPr>
              <a:t>, izleme ve ölçüm kaynaklarının amaca uygunluğunun kanıtı olarak muhafaza etmelidir.</a:t>
            </a:r>
          </a:p>
          <a:p>
            <a:endParaRPr lang="tr-TR" sz="2000" i="1" dirty="0"/>
          </a:p>
          <a:p>
            <a:pPr marL="0" indent="0">
              <a:buNone/>
            </a:pPr>
            <a:endParaRPr lang="tr-TR" sz="2000" i="1" dirty="0"/>
          </a:p>
          <a:p>
            <a:endParaRPr lang="tr-TR" sz="2000" i="1" dirty="0"/>
          </a:p>
        </p:txBody>
      </p:sp>
    </p:spTree>
    <p:extLst>
      <p:ext uri="{BB962C8B-B14F-4D97-AF65-F5344CB8AC3E}">
        <p14:creationId xmlns:p14="http://schemas.microsoft.com/office/powerpoint/2010/main" val="6547149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2" name="Unvan 1"/>
          <p:cNvSpPr>
            <a:spLocks noGrp="1"/>
          </p:cNvSpPr>
          <p:nvPr>
            <p:ph type="title"/>
          </p:nvPr>
        </p:nvSpPr>
        <p:spPr>
          <a:xfrm>
            <a:off x="628650" y="1272210"/>
            <a:ext cx="7886700" cy="553416"/>
          </a:xfrm>
        </p:spPr>
        <p:txBody>
          <a:bodyPr>
            <a:normAutofit/>
          </a:bodyPr>
          <a:lstStyle/>
          <a:p>
            <a:r>
              <a:rPr lang="tr-TR" sz="2400" b="1" i="1" dirty="0">
                <a:latin typeface="Calibri" panose="020F0502020204030204" pitchFamily="34" charset="0"/>
                <a:cs typeface="Calibri" panose="020F0502020204030204" pitchFamily="34" charset="0"/>
              </a:rPr>
              <a:t>İZLEME ÖLÇME KAYNAKLARI</a:t>
            </a:r>
          </a:p>
        </p:txBody>
      </p:sp>
      <p:sp>
        <p:nvSpPr>
          <p:cNvPr id="3" name="İçerik Yer Tutucusu 2"/>
          <p:cNvSpPr>
            <a:spLocks noGrp="1"/>
          </p:cNvSpPr>
          <p:nvPr>
            <p:ph idx="1"/>
          </p:nvPr>
        </p:nvSpPr>
        <p:spPr/>
        <p:txBody>
          <a:bodyPr>
            <a:normAutofit lnSpcReduction="10000"/>
          </a:bodyPr>
          <a:lstStyle/>
          <a:p>
            <a:pPr marL="342900" indent="-342900">
              <a:buFontTx/>
              <a:buChar char="-"/>
            </a:pPr>
            <a:r>
              <a:rPr lang="en-GB" sz="2000" i="1" dirty="0" err="1">
                <a:latin typeface="Calibri" panose="020F0502020204030204" pitchFamily="34" charset="0"/>
                <a:cs typeface="Calibri" panose="020F0502020204030204" pitchFamily="34" charset="0"/>
              </a:rPr>
              <a:t>Sayım</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yapan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sensörlü</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cihazlar</a:t>
            </a:r>
            <a:r>
              <a:rPr lang="en-GB" sz="2000" i="1" dirty="0">
                <a:latin typeface="Calibri" panose="020F0502020204030204" pitchFamily="34" charset="0"/>
                <a:cs typeface="Calibri" panose="020F0502020204030204" pitchFamily="34" charset="0"/>
              </a:rPr>
              <a:t>,</a:t>
            </a:r>
          </a:p>
          <a:p>
            <a:pPr marL="342900" indent="-342900">
              <a:buFontTx/>
              <a:buChar char="-"/>
            </a:pPr>
            <a:r>
              <a:rPr lang="en-GB" sz="2000" i="1" dirty="0" err="1">
                <a:latin typeface="Calibri" panose="020F0502020204030204" pitchFamily="34" charset="0"/>
                <a:cs typeface="Calibri" panose="020F0502020204030204" pitchFamily="34" charset="0"/>
              </a:rPr>
              <a:t>Basınç</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ölçerler</a:t>
            </a:r>
            <a:r>
              <a:rPr lang="en-GB" sz="2000" i="1" dirty="0">
                <a:latin typeface="Calibri" panose="020F0502020204030204" pitchFamily="34" charset="0"/>
                <a:cs typeface="Calibri" panose="020F0502020204030204" pitchFamily="34" charset="0"/>
              </a:rPr>
              <a:t>,</a:t>
            </a:r>
            <a:endParaRPr lang="tr-TR" sz="2000" i="1" dirty="0">
              <a:latin typeface="Calibri" panose="020F0502020204030204" pitchFamily="34" charset="0"/>
              <a:cs typeface="Calibri" panose="020F0502020204030204" pitchFamily="34" charset="0"/>
            </a:endParaRPr>
          </a:p>
          <a:p>
            <a:pPr marL="342900" indent="-342900">
              <a:buFontTx/>
              <a:buChar char="-"/>
            </a:pPr>
            <a:r>
              <a:rPr lang="tr-TR" sz="2000" i="1" dirty="0" err="1">
                <a:latin typeface="Calibri" panose="020F0502020204030204" pitchFamily="34" charset="0"/>
                <a:cs typeface="Calibri" panose="020F0502020204030204" pitchFamily="34" charset="0"/>
              </a:rPr>
              <a:t>M</a:t>
            </a:r>
            <a:r>
              <a:rPr lang="en-GB" sz="2000" i="1" dirty="0" err="1">
                <a:latin typeface="Calibri" panose="020F0502020204030204" pitchFamily="34" charset="0"/>
                <a:cs typeface="Calibri" panose="020F0502020204030204" pitchFamily="34" charset="0"/>
              </a:rPr>
              <a:t>üşteri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ile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çağrı</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merkezi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arasındaki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bir</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görüşmenin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dinlenmesi</a:t>
            </a:r>
            <a:endParaRPr lang="en-GB" sz="2000" i="1" dirty="0">
              <a:latin typeface="Calibri" panose="020F0502020204030204" pitchFamily="34" charset="0"/>
              <a:cs typeface="Calibri" panose="020F0502020204030204" pitchFamily="34" charset="0"/>
            </a:endParaRPr>
          </a:p>
          <a:p>
            <a:pPr marL="342900" indent="-342900">
              <a:buFontTx/>
              <a:buChar char="-"/>
            </a:pPr>
            <a:r>
              <a:rPr lang="en-GB" sz="2000" i="1" dirty="0" err="1">
                <a:latin typeface="Calibri" panose="020F0502020204030204" pitchFamily="34" charset="0"/>
                <a:cs typeface="Calibri" panose="020F0502020204030204" pitchFamily="34" charset="0"/>
              </a:rPr>
              <a:t>Servis</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hizmeti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sırasındaki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basit</a:t>
            </a:r>
            <a:r>
              <a:rPr lang="en-GB" sz="2000" i="1" dirty="0">
                <a:latin typeface="Calibri" panose="020F0502020204030204" pitchFamily="34" charset="0"/>
                <a:cs typeface="Calibri" panose="020F0502020204030204" pitchFamily="34" charset="0"/>
              </a:rPr>
              <a:t> </a:t>
            </a:r>
            <a:r>
              <a:rPr lang="tr-TR" sz="2000" i="1" dirty="0">
                <a:latin typeface="Calibri" panose="020F0502020204030204" pitchFamily="34" charset="0"/>
                <a:cs typeface="Calibri" panose="020F0502020204030204" pitchFamily="34" charset="0"/>
              </a:rPr>
              <a:t>kontroller</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Garsonun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müşteriye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başka</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bir</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ihtiyacı</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olup</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olmadığını</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sorması</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gibi</a:t>
            </a:r>
            <a:r>
              <a:rPr lang="en-GB" sz="2000" i="1" dirty="0">
                <a:latin typeface="Calibri" panose="020F0502020204030204" pitchFamily="34" charset="0"/>
                <a:cs typeface="Calibri" panose="020F0502020204030204" pitchFamily="34" charset="0"/>
              </a:rPr>
              <a:t>)</a:t>
            </a:r>
          </a:p>
          <a:p>
            <a:pPr marL="342900" indent="-342900">
              <a:buFontTx/>
              <a:buChar char="-"/>
            </a:pPr>
            <a:r>
              <a:rPr lang="en-GB" sz="2000" i="1" dirty="0" err="1">
                <a:latin typeface="Calibri" panose="020F0502020204030204" pitchFamily="34" charset="0"/>
                <a:cs typeface="Calibri" panose="020F0502020204030204" pitchFamily="34" charset="0"/>
              </a:rPr>
              <a:t>Sosyal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güvelik</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uzmanının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evlat</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edinilmiş</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bir</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çocuğun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durumunu</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gidip</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incelemesi</a:t>
            </a:r>
            <a:r>
              <a:rPr lang="en-GB" sz="2000" i="1" dirty="0">
                <a:latin typeface="Calibri" panose="020F0502020204030204" pitchFamily="34" charset="0"/>
                <a:cs typeface="Calibri" panose="020F0502020204030204" pitchFamily="34" charset="0"/>
              </a:rPr>
              <a:t>,</a:t>
            </a:r>
          </a:p>
          <a:p>
            <a:pPr marL="342900" indent="-342900">
              <a:buFontTx/>
              <a:buChar char="-"/>
            </a:pPr>
            <a:r>
              <a:rPr lang="en-GB" sz="2000" i="1" dirty="0" err="1">
                <a:latin typeface="Calibri" panose="020F0502020204030204" pitchFamily="34" charset="0"/>
                <a:cs typeface="Calibri" panose="020F0502020204030204" pitchFamily="34" charset="0"/>
              </a:rPr>
              <a:t>Doktorun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hastasına</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sorduğu</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sorular</a:t>
            </a:r>
            <a:endParaRPr lang="tr-TR" sz="2000" i="1" dirty="0">
              <a:latin typeface="Calibri" panose="020F0502020204030204" pitchFamily="34" charset="0"/>
              <a:cs typeface="Calibri" panose="020F0502020204030204" pitchFamily="34" charset="0"/>
            </a:endParaRPr>
          </a:p>
          <a:p>
            <a:pPr marL="342900" indent="-342900">
              <a:buFontTx/>
              <a:buChar char="-"/>
            </a:pPr>
            <a:endParaRPr lang="tr-TR" sz="2000" i="1" dirty="0">
              <a:latin typeface="Calibri" panose="020F0502020204030204" pitchFamily="34" charset="0"/>
              <a:cs typeface="Calibri" panose="020F0502020204030204" pitchFamily="34" charset="0"/>
            </a:endParaRPr>
          </a:p>
          <a:p>
            <a:pPr marL="0" indent="0" algn="just">
              <a:buNone/>
            </a:pPr>
            <a:r>
              <a:rPr lang="en-GB" sz="2000" i="1" dirty="0" err="1">
                <a:solidFill>
                  <a:srgbClr val="FF0000"/>
                </a:solidFill>
                <a:latin typeface="Calibri" panose="020F0502020204030204" pitchFamily="34" charset="0"/>
                <a:cs typeface="Calibri" panose="020F0502020204030204" pitchFamily="34" charset="0"/>
              </a:rPr>
              <a:t>Bazı</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durumlarda</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durumu</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belirlemek</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için</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basit</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bir</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kontrol</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veya</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izleme</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yeterli</a:t>
            </a:r>
            <a:r>
              <a:rPr lang="tr-TR" sz="2000" i="1" dirty="0" err="1">
                <a:solidFill>
                  <a:srgbClr val="FF0000"/>
                </a:solidFill>
                <a:latin typeface="Calibri" panose="020F0502020204030204" pitchFamily="34" charset="0"/>
                <a:cs typeface="Calibri" panose="020F0502020204030204" pitchFamily="34" charset="0"/>
              </a:rPr>
              <a:t>dir</a:t>
            </a:r>
            <a:r>
              <a:rPr lang="tr-TR" sz="2000" i="1" dirty="0">
                <a:solidFill>
                  <a:srgbClr val="FF0000"/>
                </a:solidFill>
                <a:latin typeface="Calibri" panose="020F0502020204030204" pitchFamily="34" charset="0"/>
                <a:cs typeface="Calibri" panose="020F0502020204030204" pitchFamily="34" charset="0"/>
              </a:rPr>
              <a:t>.</a:t>
            </a:r>
            <a:endParaRPr lang="en-GB" sz="2000" i="1" dirty="0">
              <a:solidFill>
                <a:srgbClr val="FF0000"/>
              </a:solidFill>
              <a:latin typeface="Calibri" panose="020F0502020204030204" pitchFamily="34" charset="0"/>
              <a:cs typeface="Calibri" panose="020F0502020204030204" pitchFamily="34" charset="0"/>
            </a:endParaRPr>
          </a:p>
          <a:p>
            <a:pPr marL="0" indent="0" algn="just">
              <a:buNone/>
            </a:pPr>
            <a:r>
              <a:rPr lang="en-GB" sz="2000" i="1" dirty="0" err="1">
                <a:solidFill>
                  <a:srgbClr val="FF0000"/>
                </a:solidFill>
                <a:latin typeface="Calibri" panose="020F0502020204030204" pitchFamily="34" charset="0"/>
                <a:cs typeface="Calibri" panose="020F0502020204030204" pitchFamily="34" charset="0"/>
              </a:rPr>
              <a:t>Diğer</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durumlarda</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bir</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ölçüm</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ve</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bu</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ölçüm</a:t>
            </a:r>
            <a:r>
              <a:rPr lang="en-GB" sz="2000" i="1" dirty="0">
                <a:solidFill>
                  <a:srgbClr val="FF0000"/>
                </a:solidFill>
                <a:latin typeface="Calibri" panose="020F0502020204030204" pitchFamily="34" charset="0"/>
                <a:cs typeface="Calibri" panose="020F0502020204030204" pitchFamily="34" charset="0"/>
              </a:rPr>
              <a:t> de </a:t>
            </a:r>
            <a:r>
              <a:rPr lang="en-GB" sz="2000" i="1" dirty="0" err="1">
                <a:solidFill>
                  <a:srgbClr val="FF0000"/>
                </a:solidFill>
                <a:latin typeface="Calibri" panose="020F0502020204030204" pitchFamily="34" charset="0"/>
                <a:cs typeface="Calibri" panose="020F0502020204030204" pitchFamily="34" charset="0"/>
              </a:rPr>
              <a:t>doğrulanması</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ve</a:t>
            </a:r>
            <a:r>
              <a:rPr lang="en-GB" sz="2000" i="1" dirty="0">
                <a:solidFill>
                  <a:srgbClr val="FF0000"/>
                </a:solidFill>
                <a:latin typeface="Calibri" panose="020F0502020204030204" pitchFamily="34" charset="0"/>
                <a:cs typeface="Calibri" panose="020F0502020204030204" pitchFamily="34" charset="0"/>
              </a:rPr>
              <a:t>/</a:t>
            </a:r>
            <a:r>
              <a:rPr lang="en-GB" sz="2000" i="1" dirty="0" err="1">
                <a:solidFill>
                  <a:srgbClr val="FF0000"/>
                </a:solidFill>
                <a:latin typeface="Calibri" panose="020F0502020204030204" pitchFamily="34" charset="0"/>
                <a:cs typeface="Calibri" panose="020F0502020204030204" pitchFamily="34" charset="0"/>
              </a:rPr>
              <a:t>veya</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kalibre</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edilmesi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gereken</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ölçüm</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ekipmanı</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gerektirebil</a:t>
            </a:r>
            <a:r>
              <a:rPr lang="tr-TR" sz="2000" i="1" dirty="0">
                <a:solidFill>
                  <a:srgbClr val="FF0000"/>
                </a:solidFill>
                <a:latin typeface="Calibri" panose="020F0502020204030204" pitchFamily="34" charset="0"/>
                <a:cs typeface="Calibri" panose="020F0502020204030204" pitchFamily="34" charset="0"/>
              </a:rPr>
              <a:t>ir.</a:t>
            </a:r>
            <a:endParaRPr lang="en-GB" sz="2000" i="1" dirty="0">
              <a:solidFill>
                <a:srgbClr val="FF0000"/>
              </a:solidFill>
              <a:latin typeface="Calibri" panose="020F0502020204030204" pitchFamily="34" charset="0"/>
              <a:cs typeface="Calibri" panose="020F0502020204030204" pitchFamily="34" charset="0"/>
            </a:endParaRPr>
          </a:p>
          <a:p>
            <a:pPr marL="0" indent="0">
              <a:buNone/>
            </a:pPr>
            <a:endParaRPr lang="en-GB" sz="2000" i="1" dirty="0">
              <a:latin typeface="Calibri" panose="020F0502020204030204" pitchFamily="34" charset="0"/>
              <a:cs typeface="Calibri" panose="020F0502020204030204" pitchFamily="34" charset="0"/>
            </a:endParaRPr>
          </a:p>
        </p:txBody>
      </p:sp>
      <p:sp>
        <p:nvSpPr>
          <p:cNvPr id="5" name="Unvan 5"/>
          <p:cNvSpPr txBox="1">
            <a:spLocks/>
          </p:cNvSpPr>
          <p:nvPr/>
        </p:nvSpPr>
        <p:spPr>
          <a:xfrm>
            <a:off x="628650" y="732626"/>
            <a:ext cx="7886700" cy="575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pic>
        <p:nvPicPr>
          <p:cNvPr id="16386" name="Picture 2" descr="meter PNG images, icon, cliparts - Page 2 - Download Clip Art, P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687" y="732625"/>
            <a:ext cx="1651829" cy="161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401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8321"/>
          </a:xfrm>
        </p:spPr>
        <p:txBody>
          <a:bodyPr>
            <a:normAutofit/>
          </a:bodyPr>
          <a:lstStyle/>
          <a:p>
            <a:r>
              <a:rPr lang="tr-TR" sz="2800" b="1" dirty="0">
                <a:latin typeface="Calibri" panose="020F0502020204030204" pitchFamily="34" charset="0"/>
                <a:cs typeface="Calibri" panose="020F0502020204030204" pitchFamily="34" charset="0"/>
              </a:rPr>
              <a:t>7.1.5.2 ÖLÇÜM İZLENEBİLİRLİĞİ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559076" y="1516062"/>
            <a:ext cx="7886700" cy="4637847"/>
          </a:xfrm>
        </p:spPr>
        <p:txBody>
          <a:bodyPr>
            <a:normAutofit/>
          </a:bodyPr>
          <a:lstStyle/>
          <a:p>
            <a:pPr algn="just"/>
            <a:r>
              <a:rPr lang="tr-TR" sz="2000" u="sng" dirty="0">
                <a:latin typeface="Calibri" panose="020F0502020204030204" pitchFamily="34" charset="0"/>
                <a:cs typeface="Calibri" panose="020F0502020204030204" pitchFamily="34" charset="0"/>
              </a:rPr>
              <a:t>Ölçüm izlenebilirliği </a:t>
            </a:r>
            <a:r>
              <a:rPr lang="tr-TR" sz="2000" dirty="0">
                <a:latin typeface="Calibri" panose="020F0502020204030204" pitchFamily="34" charset="0"/>
                <a:cs typeface="Calibri" panose="020F0502020204030204" pitchFamily="34" charset="0"/>
              </a:rPr>
              <a:t>bir </a:t>
            </a:r>
            <a:r>
              <a:rPr lang="tr-TR" sz="2000" u="sng" dirty="0">
                <a:latin typeface="Calibri" panose="020F0502020204030204" pitchFamily="34" charset="0"/>
                <a:cs typeface="Calibri" panose="020F0502020204030204" pitchFamily="34" charset="0"/>
              </a:rPr>
              <a:t>şart</a:t>
            </a:r>
            <a:r>
              <a:rPr lang="tr-TR" sz="2000" dirty="0">
                <a:latin typeface="Calibri" panose="020F0502020204030204" pitchFamily="34" charset="0"/>
                <a:cs typeface="Calibri" panose="020F0502020204030204" pitchFamily="34" charset="0"/>
              </a:rPr>
              <a:t> olduğunda veya kuruluş tarafından ölçüm sonuçlarının geçerliliği açısından uygunluk sağlamanın önemli bir parçası olarak değerlendirildiğinde, </a:t>
            </a:r>
          </a:p>
          <a:p>
            <a:pPr algn="just"/>
            <a:r>
              <a:rPr lang="tr-TR" sz="2000" dirty="0">
                <a:latin typeface="Calibri" panose="020F0502020204030204" pitchFamily="34" charset="0"/>
                <a:cs typeface="Calibri" panose="020F0502020204030204" pitchFamily="34" charset="0"/>
              </a:rPr>
              <a:t>Ölçüm teçhizatı:</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Belirli aralıklarla veya kullanımdan önce uluslararası ve ulusal ölçüm </a:t>
            </a:r>
            <a:r>
              <a:rPr lang="tr-TR" sz="2000" dirty="0" err="1">
                <a:latin typeface="Calibri" panose="020F0502020204030204" pitchFamily="34" charset="0"/>
                <a:cs typeface="Calibri" panose="020F0502020204030204" pitchFamily="34" charset="0"/>
              </a:rPr>
              <a:t>standardlarına</a:t>
            </a:r>
            <a:r>
              <a:rPr lang="tr-TR" sz="2000" dirty="0">
                <a:latin typeface="Calibri" panose="020F0502020204030204" pitchFamily="34" charset="0"/>
                <a:cs typeface="Calibri" panose="020F0502020204030204" pitchFamily="34" charset="0"/>
              </a:rPr>
              <a:t> izlenebilir ölçüm </a:t>
            </a:r>
            <a:r>
              <a:rPr lang="tr-TR" sz="2000" dirty="0" err="1">
                <a:latin typeface="Calibri" panose="020F0502020204030204" pitchFamily="34" charset="0"/>
                <a:cs typeface="Calibri" panose="020F0502020204030204" pitchFamily="34" charset="0"/>
              </a:rPr>
              <a:t>standardları</a:t>
            </a:r>
            <a:r>
              <a:rPr lang="tr-TR" sz="2000" dirty="0">
                <a:latin typeface="Calibri" panose="020F0502020204030204" pitchFamily="34" charset="0"/>
                <a:cs typeface="Calibri" panose="020F0502020204030204" pitchFamily="34" charset="0"/>
              </a:rPr>
              <a:t> ile kalibre edilmeli veya doğrulanmalı ya da her ikisi birden yapılmalı ;böyle bir </a:t>
            </a:r>
            <a:r>
              <a:rPr lang="tr-TR" sz="2000" dirty="0" err="1">
                <a:latin typeface="Calibri" panose="020F0502020204030204" pitchFamily="34" charset="0"/>
                <a:cs typeface="Calibri" panose="020F0502020204030204" pitchFamily="34" charset="0"/>
              </a:rPr>
              <a:t>standard</a:t>
            </a:r>
            <a:r>
              <a:rPr lang="tr-TR" sz="2000" dirty="0">
                <a:latin typeface="Calibri" panose="020F0502020204030204" pitchFamily="34" charset="0"/>
                <a:cs typeface="Calibri" panose="020F0502020204030204" pitchFamily="34" charset="0"/>
              </a:rPr>
              <a:t> bulunmadığında, kalibrasyon veya doğrulama için esas alınan hususlar </a:t>
            </a:r>
            <a:r>
              <a:rPr lang="tr-TR" sz="2000" b="1" u="sng" dirty="0" err="1">
                <a:latin typeface="Calibri" panose="020F0502020204030204" pitchFamily="34" charset="0"/>
                <a:cs typeface="Calibri" panose="020F0502020204030204" pitchFamily="34" charset="0"/>
              </a:rPr>
              <a:t>dokümante</a:t>
            </a:r>
            <a:r>
              <a:rPr lang="tr-TR" sz="2000" b="1" u="sng" dirty="0">
                <a:latin typeface="Calibri" panose="020F0502020204030204" pitchFamily="34" charset="0"/>
                <a:cs typeface="Calibri" panose="020F0502020204030204" pitchFamily="34" charset="0"/>
              </a:rPr>
              <a:t> edilmiş bilgi </a:t>
            </a:r>
            <a:r>
              <a:rPr lang="tr-TR" sz="2000" dirty="0">
                <a:latin typeface="Calibri" panose="020F0502020204030204" pitchFamily="34" charset="0"/>
                <a:cs typeface="Calibri" panose="020F0502020204030204" pitchFamily="34" charset="0"/>
              </a:rPr>
              <a:t>şeklinde muhafaza edilmeli</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Durumlarını tayin etmek için tanımlanmalı,</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Kalibrasyon durumu ve sonraki ölçüm sonuçlarını geçersiz kılacak ayarlama, hasar veya bozulmadan korunmalıdır.</a:t>
            </a:r>
          </a:p>
          <a:p>
            <a:pPr algn="just"/>
            <a:endParaRPr lang="tr-TR" sz="2000" dirty="0">
              <a:latin typeface="Calibri" panose="020F0502020204030204" pitchFamily="34" charset="0"/>
              <a:cs typeface="Calibri" panose="020F0502020204030204" pitchFamily="34" charset="0"/>
            </a:endParaRPr>
          </a:p>
          <a:p>
            <a:endParaRPr lang="tr-TR" sz="2000" i="1" dirty="0"/>
          </a:p>
          <a:p>
            <a:pPr marL="0" indent="0">
              <a:buNone/>
            </a:pPr>
            <a:endParaRPr lang="tr-TR" sz="2000" i="1" dirty="0"/>
          </a:p>
          <a:p>
            <a:endParaRPr lang="tr-TR" sz="2000" i="1" dirty="0"/>
          </a:p>
        </p:txBody>
      </p:sp>
    </p:spTree>
    <p:extLst>
      <p:ext uri="{BB962C8B-B14F-4D97-AF65-F5344CB8AC3E}">
        <p14:creationId xmlns:p14="http://schemas.microsoft.com/office/powerpoint/2010/main" val="16072765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8321"/>
          </a:xfrm>
        </p:spPr>
        <p:txBody>
          <a:bodyPr>
            <a:normAutofit/>
          </a:bodyPr>
          <a:lstStyle/>
          <a:p>
            <a:r>
              <a:rPr lang="tr-TR" sz="2800" b="1" dirty="0">
                <a:latin typeface="Calibri" panose="020F0502020204030204" pitchFamily="34" charset="0"/>
                <a:cs typeface="Calibri" panose="020F0502020204030204" pitchFamily="34" charset="0"/>
              </a:rPr>
              <a:t>7.1.5.2 ÖLÇÜM İZLENEBİLİRLİĞİ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559076" y="1516062"/>
            <a:ext cx="7886700" cy="4637847"/>
          </a:xfrm>
        </p:spPr>
        <p:txBody>
          <a:bodyPr>
            <a:normAutofit/>
          </a:bodyPr>
          <a:lstStyle/>
          <a:p>
            <a:pPr algn="just"/>
            <a:r>
              <a:rPr lang="tr-TR" sz="2000" dirty="0">
                <a:latin typeface="Calibri" panose="020F0502020204030204" pitchFamily="34" charset="0"/>
                <a:cs typeface="Calibri" panose="020F0502020204030204" pitchFamily="34" charset="0"/>
              </a:rPr>
              <a:t>Ölçüm teçhizatının istenen amaç için uygun olmadığı tespit edildiğinde kuruluş, önceki ölçüm sonuçlarının geçerliliğinin olumsuz şekilde etkilenip etkilenmediğini belirlemeli ve gerekli uygun faaliyetleri gerçekleştirmelidir.</a:t>
            </a:r>
          </a:p>
          <a:p>
            <a:pPr marL="0" indent="0" algn="just">
              <a:buNone/>
            </a:pPr>
            <a:endParaRPr lang="tr-TR" sz="2000" dirty="0">
              <a:latin typeface="Calibri" panose="020F0502020204030204" pitchFamily="34" charset="0"/>
              <a:cs typeface="Calibri" panose="020F0502020204030204" pitchFamily="34" charset="0"/>
            </a:endParaRPr>
          </a:p>
          <a:p>
            <a:pPr marL="0" indent="0" algn="just">
              <a:buNone/>
            </a:pPr>
            <a:endParaRPr lang="tr-TR" sz="2000" dirty="0">
              <a:latin typeface="Calibri" panose="020F0502020204030204" pitchFamily="34" charset="0"/>
              <a:cs typeface="Calibri" panose="020F0502020204030204" pitchFamily="34" charset="0"/>
            </a:endParaRPr>
          </a:p>
          <a:p>
            <a:pPr marL="0" indent="0" algn="just">
              <a:buNone/>
            </a:pPr>
            <a:endParaRPr lang="tr-TR" sz="2000" dirty="0">
              <a:latin typeface="Calibri" panose="020F0502020204030204" pitchFamily="34" charset="0"/>
              <a:cs typeface="Calibri" panose="020F0502020204030204" pitchFamily="34" charset="0"/>
            </a:endParaRPr>
          </a:p>
          <a:p>
            <a:pPr algn="just"/>
            <a:r>
              <a:rPr lang="tr-TR" sz="1900" i="1" dirty="0">
                <a:solidFill>
                  <a:srgbClr val="FF0000"/>
                </a:solidFill>
                <a:latin typeface="Calibri" panose="020F0502020204030204" pitchFamily="34" charset="0"/>
                <a:cs typeface="Calibri" panose="020F0502020204030204" pitchFamily="34" charset="0"/>
              </a:rPr>
              <a:t>Ölçüm sistemleri, proses parametrelerinin kontrolü için yazılım ile yakıt pompaları veya sinyalleri gibi diğer aygıtların bir kombinasyonunu da içerebilir. Bu durumlarda kuruluşun, tam ölçüm sisteminin amacına uygunluğunun göz önünde bulundurması tavsiye edilir.</a:t>
            </a:r>
          </a:p>
          <a:p>
            <a:pPr algn="just"/>
            <a:r>
              <a:rPr lang="tr-TR" sz="1900" i="1" dirty="0">
                <a:solidFill>
                  <a:srgbClr val="FF0000"/>
                </a:solidFill>
                <a:latin typeface="Calibri" panose="020F0502020204030204" pitchFamily="34" charset="0"/>
                <a:cs typeface="Calibri" panose="020F0502020204030204" pitchFamily="34" charset="0"/>
              </a:rPr>
              <a:t>Ölçüm donanımı için kalibrasyon takvimleri ve bakım kontrollerinin oluşturulmasının, ürünlerin ve hizmetlerin uygunluğunun belirlenmesinde ölçümün riskleri ve kritikliğine bağlı olarak değerlendirilmesi tavsiye edilir.</a:t>
            </a:r>
          </a:p>
          <a:p>
            <a:pPr marL="0" indent="0">
              <a:buNone/>
            </a:pPr>
            <a:endParaRPr lang="tr-TR" sz="2000" i="1" dirty="0">
              <a:solidFill>
                <a:srgbClr val="FF0000"/>
              </a:solidFill>
            </a:endParaRPr>
          </a:p>
          <a:p>
            <a:pPr marL="0" indent="0">
              <a:buNone/>
            </a:pPr>
            <a:endParaRPr lang="tr-TR" sz="2000" i="1" dirty="0">
              <a:solidFill>
                <a:srgbClr val="FF0000"/>
              </a:solidFill>
            </a:endParaRPr>
          </a:p>
          <a:p>
            <a:endParaRPr lang="tr-TR" sz="2000" i="1" dirty="0"/>
          </a:p>
        </p:txBody>
      </p:sp>
    </p:spTree>
    <p:extLst>
      <p:ext uri="{BB962C8B-B14F-4D97-AF65-F5344CB8AC3E}">
        <p14:creationId xmlns:p14="http://schemas.microsoft.com/office/powerpoint/2010/main" val="319651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165463" y="703098"/>
            <a:ext cx="8349887" cy="593796"/>
          </a:xfrm>
        </p:spPr>
        <p:txBody>
          <a:bodyPr>
            <a:normAutofit/>
          </a:bodyPr>
          <a:lstStyle/>
          <a:p>
            <a:r>
              <a:rPr lang="tr-TR" sz="2800" b="1" dirty="0">
                <a:latin typeface="+mn-lt"/>
              </a:rPr>
              <a:t>YÖNETİM SİSTEMİ  ?</a:t>
            </a:r>
          </a:p>
        </p:txBody>
      </p:sp>
      <p:sp>
        <p:nvSpPr>
          <p:cNvPr id="3" name="İçerik Yer Tutucusu 2"/>
          <p:cNvSpPr>
            <a:spLocks noGrp="1"/>
          </p:cNvSpPr>
          <p:nvPr>
            <p:ph idx="1"/>
          </p:nvPr>
        </p:nvSpPr>
        <p:spPr>
          <a:xfrm>
            <a:off x="243840" y="1288186"/>
            <a:ext cx="8525256" cy="854123"/>
          </a:xfrm>
          <a:ln w="12700">
            <a:solidFill>
              <a:schemeClr val="tx1"/>
            </a:solidFill>
          </a:ln>
        </p:spPr>
        <p:txBody>
          <a:bodyPr>
            <a:noAutofit/>
          </a:bodyPr>
          <a:lstStyle/>
          <a:p>
            <a:pPr marL="0" indent="0" algn="just">
              <a:buNone/>
            </a:pPr>
            <a:r>
              <a:rPr lang="tr-TR" sz="2000" i="1" dirty="0">
                <a:latin typeface="Calibri" panose="020F0502020204030204" pitchFamily="34" charset="0"/>
                <a:cs typeface="Calibri" panose="020F0502020204030204" pitchFamily="34" charset="0"/>
              </a:rPr>
              <a:t>Bir kuruluşun  politika, hedefler ile bu hedeflere ulaşmak için prosesler oluşturmaya yönelik birbiri ile ilgili veya birbiri ile etkileşimde olan unsurlar dizisi. (TS EN ISO 9000:2015 3.5.3)</a:t>
            </a:r>
          </a:p>
        </p:txBody>
      </p:sp>
      <p:sp>
        <p:nvSpPr>
          <p:cNvPr id="14" name="Unvan 1"/>
          <p:cNvSpPr txBox="1">
            <a:spLocks/>
          </p:cNvSpPr>
          <p:nvPr/>
        </p:nvSpPr>
        <p:spPr>
          <a:xfrm>
            <a:off x="165462" y="2298629"/>
            <a:ext cx="8349887" cy="593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mn-lt"/>
              </a:rPr>
              <a:t>KALİTE YÖNETİM SİSTEMİ ?</a:t>
            </a:r>
          </a:p>
        </p:txBody>
      </p:sp>
      <p:sp>
        <p:nvSpPr>
          <p:cNvPr id="15" name="İçerik Yer Tutucusu 2"/>
          <p:cNvSpPr txBox="1">
            <a:spLocks/>
          </p:cNvSpPr>
          <p:nvPr/>
        </p:nvSpPr>
        <p:spPr>
          <a:xfrm>
            <a:off x="243840" y="2892425"/>
            <a:ext cx="8525256" cy="3229701"/>
          </a:xfrm>
          <a:prstGeom prst="rect">
            <a:avLst/>
          </a:prstGeom>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000" i="1" dirty="0">
                <a:latin typeface="Calibri" panose="020F0502020204030204" pitchFamily="34" charset="0"/>
                <a:cs typeface="Calibri" panose="020F0502020204030204" pitchFamily="34" charset="0"/>
              </a:rPr>
              <a:t>Kuruluşun hedeflerini tanımladığı ve istenen sonuçları gerçekleştirmek için gerekli olan proses ve kaynaklara karar verdiği faaliyetleri içerir.</a:t>
            </a:r>
          </a:p>
          <a:p>
            <a:pPr algn="just"/>
            <a:r>
              <a:rPr lang="tr-TR" sz="2000" i="1" dirty="0">
                <a:solidFill>
                  <a:srgbClr val="FF0000"/>
                </a:solidFill>
                <a:latin typeface="Calibri" panose="020F0502020204030204" pitchFamily="34" charset="0"/>
                <a:cs typeface="Calibri" panose="020F0502020204030204" pitchFamily="34" charset="0"/>
              </a:rPr>
              <a:t>İlgili taraflar </a:t>
            </a:r>
            <a:r>
              <a:rPr lang="tr-TR" sz="2000" i="1" dirty="0">
                <a:latin typeface="Calibri" panose="020F0502020204030204" pitchFamily="34" charset="0"/>
                <a:cs typeface="Calibri" panose="020F0502020204030204" pitchFamily="34" charset="0"/>
              </a:rPr>
              <a:t>için değer sağlama ve sonuçları gerçekleştirmede gerekli olan </a:t>
            </a:r>
            <a:r>
              <a:rPr lang="tr-TR" sz="2000" i="1" dirty="0">
                <a:solidFill>
                  <a:srgbClr val="FF0000"/>
                </a:solidFill>
                <a:latin typeface="Calibri" panose="020F0502020204030204" pitchFamily="34" charset="0"/>
                <a:cs typeface="Calibri" panose="020F0502020204030204" pitchFamily="34" charset="0"/>
              </a:rPr>
              <a:t>etkileşimli prosesler</a:t>
            </a:r>
            <a:r>
              <a:rPr lang="tr-TR" sz="2000" i="1" dirty="0">
                <a:latin typeface="Calibri" panose="020F0502020204030204" pitchFamily="34" charset="0"/>
                <a:cs typeface="Calibri" panose="020F0502020204030204" pitchFamily="34" charset="0"/>
              </a:rPr>
              <a:t>i ve kaynakları yönetir.</a:t>
            </a:r>
          </a:p>
          <a:p>
            <a:pPr algn="just"/>
            <a:r>
              <a:rPr lang="tr-TR" sz="2000" i="1" dirty="0">
                <a:solidFill>
                  <a:srgbClr val="FF0000"/>
                </a:solidFill>
                <a:latin typeface="Calibri" panose="020F0502020204030204" pitchFamily="34" charset="0"/>
                <a:cs typeface="Calibri" panose="020F0502020204030204" pitchFamily="34" charset="0"/>
              </a:rPr>
              <a:t>Üst yönetim</a:t>
            </a:r>
            <a:r>
              <a:rPr lang="tr-TR" sz="2000" i="1" dirty="0">
                <a:latin typeface="Calibri" panose="020F0502020204030204" pitchFamily="34" charset="0"/>
                <a:cs typeface="Calibri" panose="020F0502020204030204" pitchFamily="34" charset="0"/>
              </a:rPr>
              <a:t>e, kararlarının uzun ve kısa vadeli sonuçlarını dikkate alarak kaynakların kullanımını optimize etme imkânı sağlar.</a:t>
            </a:r>
          </a:p>
          <a:p>
            <a:pPr algn="just"/>
            <a:r>
              <a:rPr lang="tr-TR" sz="2000" i="1" dirty="0">
                <a:latin typeface="Calibri" panose="020F0502020204030204" pitchFamily="34" charset="0"/>
                <a:cs typeface="Calibri" panose="020F0502020204030204" pitchFamily="34" charset="0"/>
              </a:rPr>
              <a:t>Ürün ve hizmetlerin sağlanmasında istenen ve istenmeyen sonuçları ele almak için </a:t>
            </a:r>
            <a:r>
              <a:rPr lang="tr-TR" sz="2000" i="1" dirty="0">
                <a:solidFill>
                  <a:srgbClr val="FF0000"/>
                </a:solidFill>
                <a:latin typeface="Calibri" panose="020F0502020204030204" pitchFamily="34" charset="0"/>
                <a:cs typeface="Calibri" panose="020F0502020204030204" pitchFamily="34" charset="0"/>
              </a:rPr>
              <a:t>gerekli faaliyetler</a:t>
            </a:r>
            <a:r>
              <a:rPr lang="tr-TR" sz="2000" i="1" dirty="0">
                <a:latin typeface="Calibri" panose="020F0502020204030204" pitchFamily="34" charset="0"/>
                <a:cs typeface="Calibri" panose="020F0502020204030204" pitchFamily="34" charset="0"/>
              </a:rPr>
              <a:t>in belirlenmesine yönelik araçlar sağlar.(TS EN ISO 9000:2015 2.2.2 )</a:t>
            </a:r>
          </a:p>
        </p:txBody>
      </p:sp>
    </p:spTree>
    <p:extLst>
      <p:ext uri="{BB962C8B-B14F-4D97-AF65-F5344CB8AC3E}">
        <p14:creationId xmlns:p14="http://schemas.microsoft.com/office/powerpoint/2010/main" val="1607037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392032208"/>
              </p:ext>
            </p:extLst>
          </p:nvPr>
        </p:nvGraphicFramePr>
        <p:xfrm>
          <a:off x="318053" y="99391"/>
          <a:ext cx="5824330" cy="6490253"/>
        </p:xfrm>
        <a:graphic>
          <a:graphicData uri="http://schemas.openxmlformats.org/presentationml/2006/ole">
            <mc:AlternateContent xmlns:mc="http://schemas.openxmlformats.org/markup-compatibility/2006">
              <mc:Choice xmlns:v="urn:schemas-microsoft-com:vml" Requires="v">
                <p:oleObj spid="_x0000_s17594" name="Bit Eşlem Resmi" r:id="rId4" imgW="5028571" imgH="6771429" progId="PBrush">
                  <p:embed/>
                </p:oleObj>
              </mc:Choice>
              <mc:Fallback>
                <p:oleObj name="Bit Eşlem Resmi" r:id="rId4" imgW="5028571" imgH="6771429" progId="PBrush">
                  <p:embed/>
                  <p:pic>
                    <p:nvPicPr>
                      <p:cNvPr id="205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53" y="99391"/>
                        <a:ext cx="5824330" cy="6490253"/>
                      </a:xfrm>
                      <a:prstGeom prst="rect">
                        <a:avLst/>
                      </a:prstGeom>
                      <a:noFill/>
                      <a:ln>
                        <a:solidFill>
                          <a:schemeClr val="tx1"/>
                        </a:solidFill>
                      </a:ln>
                      <a:effectLst/>
                      <a:extLst/>
                    </p:spPr>
                  </p:pic>
                </p:oleObj>
              </mc:Fallback>
            </mc:AlternateContent>
          </a:graphicData>
        </a:graphic>
      </p:graphicFrame>
      <p:sp>
        <p:nvSpPr>
          <p:cNvPr id="6" name="Text Box 10"/>
          <p:cNvSpPr txBox="1">
            <a:spLocks noChangeArrowheads="1"/>
          </p:cNvSpPr>
          <p:nvPr/>
        </p:nvSpPr>
        <p:spPr bwMode="auto">
          <a:xfrm>
            <a:off x="5754755" y="999124"/>
            <a:ext cx="32898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tr-TR" altLang="en-US" sz="2400" b="1" dirty="0">
                <a:solidFill>
                  <a:srgbClr val="FF0000"/>
                </a:solidFill>
              </a:rPr>
              <a:t>CİHAZ BİLGİLERİ</a:t>
            </a:r>
          </a:p>
        </p:txBody>
      </p:sp>
      <p:sp>
        <p:nvSpPr>
          <p:cNvPr id="7" name="Text Box 11"/>
          <p:cNvSpPr txBox="1">
            <a:spLocks noChangeArrowheads="1"/>
          </p:cNvSpPr>
          <p:nvPr/>
        </p:nvSpPr>
        <p:spPr bwMode="auto">
          <a:xfrm>
            <a:off x="6142383" y="2177428"/>
            <a:ext cx="24947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tr-TR" altLang="en-US" sz="2400" b="1" dirty="0">
                <a:solidFill>
                  <a:srgbClr val="FF0000"/>
                </a:solidFill>
              </a:rPr>
              <a:t>PROSEDÜR</a:t>
            </a:r>
            <a:endParaRPr lang="tr-TR" altLang="en-US" sz="2800" b="1" dirty="0">
              <a:solidFill>
                <a:srgbClr val="FF0000"/>
              </a:solidFill>
            </a:endParaRPr>
          </a:p>
        </p:txBody>
      </p:sp>
      <p:sp>
        <p:nvSpPr>
          <p:cNvPr id="8" name="Text Box 12"/>
          <p:cNvSpPr txBox="1">
            <a:spLocks noChangeArrowheads="1"/>
          </p:cNvSpPr>
          <p:nvPr/>
        </p:nvSpPr>
        <p:spPr bwMode="auto">
          <a:xfrm>
            <a:off x="5754756" y="3171206"/>
            <a:ext cx="32898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tr-TR" altLang="en-US" sz="2400" b="1" dirty="0">
                <a:solidFill>
                  <a:srgbClr val="FF0000"/>
                </a:solidFill>
              </a:rPr>
              <a:t>ÇEVRE ŞARTLARI</a:t>
            </a:r>
          </a:p>
        </p:txBody>
      </p:sp>
      <p:sp>
        <p:nvSpPr>
          <p:cNvPr id="9" name="Text Box 13"/>
          <p:cNvSpPr txBox="1">
            <a:spLocks noChangeArrowheads="1"/>
          </p:cNvSpPr>
          <p:nvPr/>
        </p:nvSpPr>
        <p:spPr bwMode="auto">
          <a:xfrm>
            <a:off x="5933661" y="4164984"/>
            <a:ext cx="33196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tr-TR" altLang="en-US" sz="2400" b="1" dirty="0">
                <a:solidFill>
                  <a:srgbClr val="FF0000"/>
                </a:solidFill>
              </a:rPr>
              <a:t>ÖLÇÜM BELİRSİZLİĞİ</a:t>
            </a:r>
          </a:p>
        </p:txBody>
      </p:sp>
      <p:sp>
        <p:nvSpPr>
          <p:cNvPr id="10" name="Text Box 14"/>
          <p:cNvSpPr txBox="1">
            <a:spLocks noChangeArrowheads="1"/>
          </p:cNvSpPr>
          <p:nvPr/>
        </p:nvSpPr>
        <p:spPr bwMode="auto">
          <a:xfrm>
            <a:off x="5546033" y="4903508"/>
            <a:ext cx="37490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tr-TR" altLang="en-US" sz="2400" b="1" dirty="0">
                <a:solidFill>
                  <a:srgbClr val="FF0000"/>
                </a:solidFill>
              </a:rPr>
              <a:t>KULLANILAN </a:t>
            </a:r>
          </a:p>
          <a:p>
            <a:pPr algn="ctr"/>
            <a:r>
              <a:rPr lang="tr-TR" altLang="en-US" sz="2400" b="1" dirty="0">
                <a:solidFill>
                  <a:srgbClr val="FF0000"/>
                </a:solidFill>
              </a:rPr>
              <a:t>REFERANSLAR</a:t>
            </a:r>
          </a:p>
        </p:txBody>
      </p:sp>
    </p:spTree>
    <p:extLst>
      <p:ext uri="{BB962C8B-B14F-4D97-AF65-F5344CB8AC3E}">
        <p14:creationId xmlns:p14="http://schemas.microsoft.com/office/powerpoint/2010/main" val="227656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fade">
                                      <p:cBhvr>
                                        <p:cTn id="3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466920" y="1455309"/>
            <a:ext cx="8054275" cy="3277820"/>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Ölçüm ekipmanları listelerinin oluşturulması </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Mevcut ölçme donanımının kalibrasyon/doğrulma ve bakım planlarının oluşturulması</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İzleme ve ölçme sıklıkları ve kontrolleri için yöntem ve kayıtların oluşturulması </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Ölçme donanımının arıza-bakım kayıtlarının tutulması</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İzleme ve ölçme amacıyla kullanılan bilgi sistemlerinin test edilmesi, güncellenmesi </a:t>
            </a:r>
          </a:p>
          <a:p>
            <a:pPr algn="just"/>
            <a:endParaRPr lang="tr-TR" b="1" i="1" dirty="0">
              <a:latin typeface="Georgia" panose="02040502050405020303" pitchFamily="18" charset="0"/>
              <a:cs typeface="Arial" pitchFamily="34" charset="0"/>
            </a:endParaRPr>
          </a:p>
          <a:p>
            <a:pPr algn="just"/>
            <a:endParaRPr lang="tr-TR" b="1" i="1" dirty="0">
              <a:latin typeface="Georgia" panose="02040502050405020303" pitchFamily="18" charset="0"/>
              <a:cs typeface="Arial" pitchFamily="34" charset="0"/>
            </a:endParaRPr>
          </a:p>
        </p:txBody>
      </p:sp>
      <p:pic>
        <p:nvPicPr>
          <p:cNvPr id="10" name="Resim 9"/>
          <p:cNvPicPr>
            <a:picLocks noChangeAspect="1"/>
          </p:cNvPicPr>
          <p:nvPr/>
        </p:nvPicPr>
        <p:blipFill>
          <a:blip r:embed="rId4"/>
          <a:stretch>
            <a:fillRect/>
          </a:stretch>
        </p:blipFill>
        <p:spPr>
          <a:xfrm>
            <a:off x="7359519" y="184918"/>
            <a:ext cx="1363855" cy="1166489"/>
          </a:xfrm>
          <a:prstGeom prst="rect">
            <a:avLst/>
          </a:prstGeom>
        </p:spPr>
      </p:pic>
    </p:spTree>
    <p:extLst>
      <p:ext uri="{BB962C8B-B14F-4D97-AF65-F5344CB8AC3E}">
        <p14:creationId xmlns:p14="http://schemas.microsoft.com/office/powerpoint/2010/main" val="10273500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8321"/>
          </a:xfrm>
        </p:spPr>
        <p:txBody>
          <a:bodyPr>
            <a:normAutofit/>
          </a:bodyPr>
          <a:lstStyle/>
          <a:p>
            <a:r>
              <a:rPr lang="tr-TR" sz="2800" b="1" dirty="0">
                <a:latin typeface="Calibri" panose="020F0502020204030204" pitchFamily="34" charset="0"/>
                <a:cs typeface="Calibri" panose="020F0502020204030204" pitchFamily="34" charset="0"/>
              </a:rPr>
              <a:t>7.1.6 KURUMSAL BİLGİ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70232" y="1397832"/>
            <a:ext cx="7886700" cy="4637847"/>
          </a:xfrm>
        </p:spPr>
        <p:txBody>
          <a:bodyPr>
            <a:normAutofit/>
          </a:bodyPr>
          <a:lstStyle/>
          <a:p>
            <a:pPr algn="just"/>
            <a:r>
              <a:rPr lang="tr-TR" sz="2000" dirty="0">
                <a:solidFill>
                  <a:srgbClr val="FF0000"/>
                </a:solidFill>
                <a:latin typeface="Calibri" panose="020F0502020204030204" pitchFamily="34" charset="0"/>
                <a:cs typeface="Calibri" panose="020F0502020204030204" pitchFamily="34" charset="0"/>
              </a:rPr>
              <a:t>Kurumsal bilgi, </a:t>
            </a:r>
            <a:r>
              <a:rPr lang="tr-TR" sz="2000" u="sng" dirty="0">
                <a:solidFill>
                  <a:srgbClr val="FF0000"/>
                </a:solidFill>
                <a:latin typeface="Calibri" panose="020F0502020204030204" pitchFamily="34" charset="0"/>
                <a:cs typeface="Calibri" panose="020F0502020204030204" pitchFamily="34" charset="0"/>
              </a:rPr>
              <a:t>kuruluşa özel bilgi</a:t>
            </a:r>
            <a:r>
              <a:rPr lang="tr-TR" sz="2000" dirty="0">
                <a:solidFill>
                  <a:srgbClr val="FF0000"/>
                </a:solidFill>
                <a:latin typeface="Calibri" panose="020F0502020204030204" pitchFamily="34" charset="0"/>
                <a:cs typeface="Calibri" panose="020F0502020204030204" pitchFamily="34" charset="0"/>
              </a:rPr>
              <a:t> olup genellikle tecrübe ile kazanılmıştır. Bu, kuruluşun amaçlarına erişmek için kullandığı ve paylaştığı bilgidir.</a:t>
            </a:r>
          </a:p>
          <a:p>
            <a:pPr algn="just"/>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Kuruluş, proseslerinin işletilmesi, ürün ve hizmetlerinin uygunluğa erişmesi için </a:t>
            </a:r>
            <a:r>
              <a:rPr lang="tr-TR" sz="2000" u="sng" dirty="0">
                <a:latin typeface="Calibri" panose="020F0502020204030204" pitchFamily="34" charset="0"/>
                <a:cs typeface="Calibri" panose="020F0502020204030204" pitchFamily="34" charset="0"/>
              </a:rPr>
              <a:t>ihtiyaç duyulan bilgiyi </a:t>
            </a:r>
            <a:r>
              <a:rPr lang="tr-TR" sz="2000" dirty="0">
                <a:latin typeface="Calibri" panose="020F0502020204030204" pitchFamily="34" charset="0"/>
                <a:cs typeface="Calibri" panose="020F0502020204030204" pitchFamily="34" charset="0"/>
              </a:rPr>
              <a:t>tayin etmelidir.</a:t>
            </a:r>
          </a:p>
          <a:p>
            <a:pPr algn="just"/>
            <a:r>
              <a:rPr lang="tr-TR" sz="2000" dirty="0">
                <a:latin typeface="Calibri" panose="020F0502020204030204" pitchFamily="34" charset="0"/>
                <a:cs typeface="Calibri" panose="020F0502020204030204" pitchFamily="34" charset="0"/>
              </a:rPr>
              <a:t>Bu bilgi sürdürülebilir  ve gerekli şekilde ulaşılabilir olmalıdır.</a:t>
            </a:r>
          </a:p>
          <a:p>
            <a:pPr algn="just">
              <a:spcBef>
                <a:spcPts val="600"/>
              </a:spcBef>
            </a:pPr>
            <a:r>
              <a:rPr lang="tr-TR" sz="2000" dirty="0">
                <a:latin typeface="Calibri" panose="020F0502020204030204" pitchFamily="34" charset="0"/>
                <a:cs typeface="Calibri" panose="020F0502020204030204" pitchFamily="34" charset="0"/>
              </a:rPr>
              <a:t>Kuruluş, değişen ihtiyaçlar ve eğilimleri ele alırken;</a:t>
            </a:r>
          </a:p>
          <a:p>
            <a:pPr marL="265113" indent="0" algn="just">
              <a:spcBef>
                <a:spcPts val="600"/>
              </a:spcBef>
              <a:buNone/>
            </a:pPr>
            <a:r>
              <a:rPr lang="tr-TR" sz="2000" dirty="0">
                <a:latin typeface="Calibri" panose="020F0502020204030204" pitchFamily="34" charset="0"/>
                <a:cs typeface="Calibri" panose="020F0502020204030204" pitchFamily="34" charset="0"/>
              </a:rPr>
              <a:t> mevcut bilgi birikimini dikkate almalı ve ihtiyaç duyulan</a:t>
            </a:r>
          </a:p>
          <a:p>
            <a:pPr marL="265113" indent="0" algn="just">
              <a:spcBef>
                <a:spcPts val="600"/>
              </a:spcBef>
              <a:buNone/>
            </a:pPr>
            <a:r>
              <a:rPr lang="tr-TR" sz="2000" dirty="0">
                <a:latin typeface="Calibri" panose="020F0502020204030204" pitchFamily="34" charset="0"/>
                <a:cs typeface="Calibri" panose="020F0502020204030204" pitchFamily="34" charset="0"/>
              </a:rPr>
              <a:t> ilave bilgileri ve gerekli güncellemeleri nasıl edineceğini                          </a:t>
            </a:r>
          </a:p>
          <a:p>
            <a:pPr marL="265113" indent="0" algn="just">
              <a:spcBef>
                <a:spcPts val="600"/>
              </a:spcBef>
              <a:buNone/>
            </a:pPr>
            <a:r>
              <a:rPr lang="tr-TR" sz="2000" dirty="0">
                <a:latin typeface="Calibri" panose="020F0502020204030204" pitchFamily="34" charset="0"/>
                <a:cs typeface="Calibri" panose="020F0502020204030204" pitchFamily="34" charset="0"/>
              </a:rPr>
              <a:t> veya bunlara nasıl erişebileceğini tayin etmelidir.</a:t>
            </a:r>
          </a:p>
          <a:p>
            <a:pPr algn="just"/>
            <a:endParaRPr lang="tr-TR" sz="2000" dirty="0">
              <a:latin typeface="Calibri" panose="020F0502020204030204" pitchFamily="34" charset="0"/>
              <a:cs typeface="Calibri" panose="020F0502020204030204" pitchFamily="34" charset="0"/>
            </a:endParaRPr>
          </a:p>
          <a:p>
            <a:pPr algn="just"/>
            <a:endParaRPr lang="tr-TR" sz="2000" dirty="0">
              <a:latin typeface="Calibri" panose="020F0502020204030204" pitchFamily="34" charset="0"/>
              <a:cs typeface="Calibri" panose="020F0502020204030204" pitchFamily="34" charset="0"/>
            </a:endParaRPr>
          </a:p>
          <a:p>
            <a:endParaRPr lang="tr-TR" sz="2000" i="1" dirty="0"/>
          </a:p>
          <a:p>
            <a:pPr marL="0" indent="0">
              <a:buNone/>
            </a:pPr>
            <a:endParaRPr lang="tr-TR" sz="2000" i="1" dirty="0"/>
          </a:p>
          <a:p>
            <a:endParaRPr lang="tr-TR" sz="2000" i="1" dirty="0"/>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0838" y="3875157"/>
            <a:ext cx="1766414" cy="2160522"/>
          </a:xfrm>
          <a:prstGeom prst="rect">
            <a:avLst/>
          </a:prstGeom>
        </p:spPr>
      </p:pic>
    </p:spTree>
    <p:extLst>
      <p:ext uri="{BB962C8B-B14F-4D97-AF65-F5344CB8AC3E}">
        <p14:creationId xmlns:p14="http://schemas.microsoft.com/office/powerpoint/2010/main" val="42694667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8321"/>
          </a:xfrm>
        </p:spPr>
        <p:txBody>
          <a:bodyPr>
            <a:normAutofit/>
          </a:bodyPr>
          <a:lstStyle/>
          <a:p>
            <a:r>
              <a:rPr lang="en-GB" sz="2800" b="1" dirty="0"/>
              <a:t> </a:t>
            </a:r>
            <a:r>
              <a:rPr lang="en-GB" sz="2000" dirty="0" err="1">
                <a:latin typeface="+mn-lt"/>
              </a:rPr>
              <a:t>Kurumsal</a:t>
            </a:r>
            <a:r>
              <a:rPr lang="en-GB" sz="2000" dirty="0">
                <a:latin typeface="+mn-lt"/>
              </a:rPr>
              <a:t> </a:t>
            </a:r>
            <a:r>
              <a:rPr lang="en-GB" sz="2000" dirty="0" err="1">
                <a:latin typeface="+mn-lt"/>
              </a:rPr>
              <a:t>bilgi</a:t>
            </a:r>
            <a:r>
              <a:rPr lang="en-GB" sz="2000" dirty="0">
                <a:latin typeface="+mn-lt"/>
              </a:rPr>
              <a:t> </a:t>
            </a:r>
            <a:r>
              <a:rPr lang="en-GB" sz="2000" dirty="0" err="1">
                <a:latin typeface="+mn-lt"/>
              </a:rPr>
              <a:t>aşağıdakileri</a:t>
            </a:r>
            <a:r>
              <a:rPr lang="en-GB" sz="2000" dirty="0">
                <a:latin typeface="+mn-lt"/>
              </a:rPr>
              <a:t> </a:t>
            </a:r>
            <a:r>
              <a:rPr lang="en-GB" sz="2000" dirty="0" err="1">
                <a:latin typeface="+mn-lt"/>
              </a:rPr>
              <a:t>temel</a:t>
            </a:r>
            <a:r>
              <a:rPr lang="en-GB" sz="2000" dirty="0">
                <a:latin typeface="+mn-lt"/>
              </a:rPr>
              <a:t> </a:t>
            </a:r>
            <a:r>
              <a:rPr lang="en-GB" sz="2000" dirty="0" err="1">
                <a:latin typeface="+mn-lt"/>
              </a:rPr>
              <a:t>alabilir</a:t>
            </a:r>
            <a:r>
              <a:rPr lang="en-GB" sz="2000" dirty="0">
                <a:latin typeface="+mn-lt"/>
              </a:rPr>
              <a:t>:</a:t>
            </a:r>
            <a:endParaRPr lang="en-GB" sz="2000" b="1" dirty="0">
              <a:latin typeface="+mn-lt"/>
              <a:cs typeface="Calibri" panose="020F0502020204030204" pitchFamily="34" charset="0"/>
            </a:endParaRPr>
          </a:p>
        </p:txBody>
      </p:sp>
      <p:graphicFrame>
        <p:nvGraphicFramePr>
          <p:cNvPr id="9" name="İçerik Yer Tutucusu 1"/>
          <p:cNvGraphicFramePr>
            <a:graphicFrameLocks noGrp="1"/>
          </p:cNvGraphicFramePr>
          <p:nvPr>
            <p:ph idx="1"/>
            <p:extLst>
              <p:ext uri="{D42A27DB-BD31-4B8C-83A1-F6EECF244321}">
                <p14:modId xmlns:p14="http://schemas.microsoft.com/office/powerpoint/2010/main" val="3990371738"/>
              </p:ext>
            </p:extLst>
          </p:nvPr>
        </p:nvGraphicFramePr>
        <p:xfrm>
          <a:off x="363202" y="1416671"/>
          <a:ext cx="8417596" cy="4244553"/>
        </p:xfrm>
        <a:graphic>
          <a:graphicData uri="http://schemas.openxmlformats.org/drawingml/2006/table">
            <a:tbl>
              <a:tblPr firstRow="1" bandRow="1">
                <a:tableStyleId>{5C22544A-7EE6-4342-B048-85BDC9FD1C3A}</a:tableStyleId>
              </a:tblPr>
              <a:tblGrid>
                <a:gridCol w="4208798">
                  <a:extLst>
                    <a:ext uri="{9D8B030D-6E8A-4147-A177-3AD203B41FA5}">
                      <a16:colId xmlns:a16="http://schemas.microsoft.com/office/drawing/2014/main" val="20000"/>
                    </a:ext>
                  </a:extLst>
                </a:gridCol>
                <a:gridCol w="4208798">
                  <a:extLst>
                    <a:ext uri="{9D8B030D-6E8A-4147-A177-3AD203B41FA5}">
                      <a16:colId xmlns:a16="http://schemas.microsoft.com/office/drawing/2014/main" val="20001"/>
                    </a:ext>
                  </a:extLst>
                </a:gridCol>
              </a:tblGrid>
              <a:tr h="501581">
                <a:tc>
                  <a:txBody>
                    <a:bodyPr/>
                    <a:lstStyle/>
                    <a:p>
                      <a:r>
                        <a:rPr lang="tr-TR" sz="2400" dirty="0">
                          <a:solidFill>
                            <a:schemeClr val="accent1"/>
                          </a:solidFill>
                        </a:rPr>
                        <a:t>İÇ KAYNAKLAR</a:t>
                      </a:r>
                    </a:p>
                  </a:txBody>
                  <a:tcPr>
                    <a:solidFill>
                      <a:schemeClr val="bg1">
                        <a:alpha val="20000"/>
                      </a:schemeClr>
                    </a:solidFill>
                  </a:tcPr>
                </a:tc>
                <a:tc>
                  <a:txBody>
                    <a:bodyPr/>
                    <a:lstStyle/>
                    <a:p>
                      <a:r>
                        <a:rPr lang="tr-TR" sz="2400" dirty="0">
                          <a:solidFill>
                            <a:schemeClr val="accent1"/>
                          </a:solidFill>
                        </a:rPr>
                        <a:t>DIŞ KAYNAKLAR</a:t>
                      </a:r>
                    </a:p>
                  </a:txBody>
                  <a:tcPr>
                    <a:solidFill>
                      <a:schemeClr val="bg1">
                        <a:alpha val="20000"/>
                      </a:schemeClr>
                    </a:solidFill>
                  </a:tcPr>
                </a:tc>
                <a:extLst>
                  <a:ext uri="{0D108BD9-81ED-4DB2-BD59-A6C34878D82A}">
                    <a16:rowId xmlns:a16="http://schemas.microsoft.com/office/drawing/2014/main" val="10000"/>
                  </a:ext>
                </a:extLst>
              </a:tr>
              <a:tr h="3742972">
                <a:tc>
                  <a:txBody>
                    <a:bodyPr/>
                    <a:lstStyle/>
                    <a:p>
                      <a:pPr marL="342900" indent="-342900">
                        <a:buFont typeface="Arial" panose="020B0604020202020204" pitchFamily="34" charset="0"/>
                        <a:buChar char="•"/>
                      </a:pPr>
                      <a:r>
                        <a:rPr lang="tr-TR" sz="2000" dirty="0">
                          <a:cs typeface="Arial" pitchFamily="34" charset="0"/>
                        </a:rPr>
                        <a:t>Fikri mülkiyet (Entelektüel sermaye) </a:t>
                      </a:r>
                    </a:p>
                    <a:p>
                      <a:pPr marL="342900" indent="-342900">
                        <a:buFont typeface="Arial" panose="020B0604020202020204" pitchFamily="34" charset="0"/>
                        <a:buChar char="•"/>
                      </a:pPr>
                      <a:r>
                        <a:rPr lang="tr-TR" sz="2000" dirty="0">
                          <a:cs typeface="Arial" pitchFamily="34" charset="0"/>
                        </a:rPr>
                        <a:t>Tecrübelerden kazanılan bilgi </a:t>
                      </a:r>
                    </a:p>
                    <a:p>
                      <a:pPr marL="342900" indent="-342900">
                        <a:buFont typeface="Arial" panose="020B0604020202020204" pitchFamily="34" charset="0"/>
                        <a:buChar char="•"/>
                      </a:pPr>
                      <a:r>
                        <a:rPr lang="tr-TR" sz="2000" dirty="0">
                          <a:cs typeface="Arial" pitchFamily="34" charset="0"/>
                        </a:rPr>
                        <a:t>Başarılı veya başarısız projelerden ders çıkarma </a:t>
                      </a:r>
                    </a:p>
                    <a:p>
                      <a:pPr marL="342900" indent="-342900">
                        <a:buFont typeface="Arial" panose="020B0604020202020204" pitchFamily="34" charset="0"/>
                        <a:buChar char="•"/>
                      </a:pPr>
                      <a:r>
                        <a:rPr lang="tr-TR" sz="2000" dirty="0">
                          <a:cs typeface="Arial" pitchFamily="34" charset="0"/>
                        </a:rPr>
                        <a:t>Kuruluş içinde var olan belgelendirilmemiş bilgi birikiminin ve deneyimin  elde edilmesi ve paylaşılması</a:t>
                      </a:r>
                    </a:p>
                    <a:p>
                      <a:pPr marL="342900" indent="-342900">
                        <a:buFont typeface="Arial" panose="020B0604020202020204" pitchFamily="34" charset="0"/>
                        <a:buChar char="•"/>
                      </a:pPr>
                      <a:r>
                        <a:rPr lang="tr-TR" sz="2000" dirty="0">
                          <a:cs typeface="Arial" pitchFamily="34" charset="0"/>
                        </a:rPr>
                        <a:t>Proseslerin, ürünlerin ve hizmetlerin iyileştirme sonuçları</a:t>
                      </a:r>
                    </a:p>
                    <a:p>
                      <a:endParaRPr lang="tr-TR" dirty="0"/>
                    </a:p>
                  </a:txBody>
                  <a:tcPr>
                    <a:noFill/>
                  </a:tcPr>
                </a:tc>
                <a:tc>
                  <a:txBody>
                    <a:bodyPr/>
                    <a:lstStyle/>
                    <a:p>
                      <a:pPr marL="342900" indent="-342900">
                        <a:buFont typeface="Arial" panose="020B0604020202020204" pitchFamily="34" charset="0"/>
                        <a:buChar char="•"/>
                      </a:pPr>
                      <a:r>
                        <a:rPr lang="tr-TR" sz="2000" dirty="0" err="1">
                          <a:cs typeface="Arial" pitchFamily="34" charset="0"/>
                        </a:rPr>
                        <a:t>Standardlar</a:t>
                      </a:r>
                      <a:r>
                        <a:rPr lang="tr-TR" sz="2000" dirty="0">
                          <a:cs typeface="Arial" pitchFamily="34" charset="0"/>
                        </a:rPr>
                        <a:t> </a:t>
                      </a:r>
                    </a:p>
                    <a:p>
                      <a:pPr marL="342900" indent="-342900">
                        <a:buFont typeface="Arial" panose="020B0604020202020204" pitchFamily="34" charset="0"/>
                        <a:buChar char="•"/>
                      </a:pPr>
                      <a:r>
                        <a:rPr lang="tr-TR" sz="2000" dirty="0">
                          <a:cs typeface="Arial" pitchFamily="34" charset="0"/>
                        </a:rPr>
                        <a:t>Akademik yayınlar</a:t>
                      </a:r>
                    </a:p>
                    <a:p>
                      <a:pPr marL="342900" indent="-342900">
                        <a:buFont typeface="Arial" panose="020B0604020202020204" pitchFamily="34" charset="0"/>
                        <a:buChar char="•"/>
                      </a:pPr>
                      <a:r>
                        <a:rPr lang="tr-TR" sz="2000" dirty="0">
                          <a:cs typeface="Arial" pitchFamily="34" charset="0"/>
                        </a:rPr>
                        <a:t>Konferanslar </a:t>
                      </a:r>
                    </a:p>
                    <a:p>
                      <a:pPr marL="342900" indent="-342900">
                        <a:buFont typeface="Arial" panose="020B0604020202020204" pitchFamily="34" charset="0"/>
                        <a:buChar char="•"/>
                      </a:pPr>
                      <a:r>
                        <a:rPr lang="tr-TR" sz="2000" dirty="0">
                          <a:cs typeface="Arial" pitchFamily="34" charset="0"/>
                        </a:rPr>
                        <a:t>Müşterilerden veya tedarikçilerden elde edilen bilgi birikimi </a:t>
                      </a:r>
                    </a:p>
                    <a:p>
                      <a:endParaRPr lang="tr-TR" dirty="0"/>
                    </a:p>
                  </a:txBody>
                  <a:tcPr>
                    <a:noFill/>
                  </a:tcPr>
                </a:tc>
                <a:extLst>
                  <a:ext uri="{0D108BD9-81ED-4DB2-BD59-A6C34878D82A}">
                    <a16:rowId xmlns:a16="http://schemas.microsoft.com/office/drawing/2014/main" val="10001"/>
                  </a:ext>
                </a:extLst>
              </a:tr>
            </a:tbl>
          </a:graphicData>
        </a:graphic>
      </p:graphicFrame>
      <p:pic>
        <p:nvPicPr>
          <p:cNvPr id="10"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742" y="3712974"/>
            <a:ext cx="3688608" cy="1948250"/>
          </a:xfrm>
          <a:prstGeom prst="rect">
            <a:avLst/>
          </a:prstGeom>
        </p:spPr>
      </p:pic>
    </p:spTree>
    <p:extLst>
      <p:ext uri="{BB962C8B-B14F-4D97-AF65-F5344CB8AC3E}">
        <p14:creationId xmlns:p14="http://schemas.microsoft.com/office/powerpoint/2010/main" val="18946424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466920" y="1455309"/>
            <a:ext cx="7951523" cy="3277820"/>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Kuruluşun sahip olduğu patent, faydalı  model </a:t>
            </a:r>
            <a:r>
              <a:rPr lang="tr-TR" b="1" i="1" dirty="0" err="1">
                <a:latin typeface="Georgia" panose="02040502050405020303" pitchFamily="18" charset="0"/>
                <a:cs typeface="Arial" pitchFamily="34" charset="0"/>
              </a:rPr>
              <a:t>v.b</a:t>
            </a:r>
            <a:endParaRPr lang="tr-TR" b="1" i="1" dirty="0">
              <a:latin typeface="Georgia" panose="02040502050405020303" pitchFamily="18" charset="0"/>
              <a:cs typeface="Arial" pitchFamily="34" charset="0"/>
            </a:endParaRP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Karşılaştırma çalışmaları</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İntranet, kütüphaneler, farkındalık oturumları, dahili haber bültenleri vb.</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Başarısızlıklardan, ramak kala olaylarından ve başarılardan ders alınması</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Müşterilerden, dış tedarikçilerden ve ortaklardan bilgi toplanması</a:t>
            </a:r>
          </a:p>
          <a:p>
            <a:pPr marL="285750" indent="-285750" algn="just">
              <a:buFont typeface="Arial" panose="020B0604020202020204" pitchFamily="34" charset="0"/>
              <a:buChar char="•"/>
            </a:pPr>
            <a:endParaRPr lang="tr-TR" b="1" i="1" dirty="0">
              <a:latin typeface="Georgia" panose="02040502050405020303" pitchFamily="18" charset="0"/>
              <a:cs typeface="Arial" pitchFamily="34" charset="0"/>
            </a:endParaRPr>
          </a:p>
          <a:p>
            <a:pPr algn="just"/>
            <a:endParaRPr lang="tr-TR" b="1" i="1" dirty="0">
              <a:latin typeface="Georgia" panose="02040502050405020303" pitchFamily="18" charset="0"/>
              <a:cs typeface="Arial" pitchFamily="34" charset="0"/>
            </a:endParaRPr>
          </a:p>
        </p:txBody>
      </p:sp>
      <p:pic>
        <p:nvPicPr>
          <p:cNvPr id="10" name="Resim 9"/>
          <p:cNvPicPr>
            <a:picLocks noChangeAspect="1"/>
          </p:cNvPicPr>
          <p:nvPr/>
        </p:nvPicPr>
        <p:blipFill>
          <a:blip r:embed="rId4"/>
          <a:stretch>
            <a:fillRect/>
          </a:stretch>
        </p:blipFill>
        <p:spPr>
          <a:xfrm>
            <a:off x="7359519" y="184918"/>
            <a:ext cx="1363855" cy="1166489"/>
          </a:xfrm>
          <a:prstGeom prst="rect">
            <a:avLst/>
          </a:prstGeom>
        </p:spPr>
      </p:pic>
    </p:spTree>
    <p:extLst>
      <p:ext uri="{BB962C8B-B14F-4D97-AF65-F5344CB8AC3E}">
        <p14:creationId xmlns:p14="http://schemas.microsoft.com/office/powerpoint/2010/main" val="27153786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1"/>
            <a:ext cx="7886700" cy="553554"/>
          </a:xfrm>
        </p:spPr>
        <p:txBody>
          <a:bodyPr>
            <a:normAutofit/>
          </a:bodyPr>
          <a:lstStyle/>
          <a:p>
            <a:r>
              <a:rPr lang="tr-TR" sz="2800" b="1" dirty="0">
                <a:latin typeface="+mn-lt"/>
              </a:rPr>
              <a:t>7.2 YETKİNLİK</a:t>
            </a:r>
            <a:endParaRPr lang="en-GB" sz="2800" b="1" dirty="0">
              <a:latin typeface="+mn-lt"/>
            </a:endParaRPr>
          </a:p>
        </p:txBody>
      </p:sp>
      <p:sp>
        <p:nvSpPr>
          <p:cNvPr id="6" name="İçerik Yer Tutucusu 2"/>
          <p:cNvSpPr>
            <a:spLocks noGrp="1"/>
          </p:cNvSpPr>
          <p:nvPr>
            <p:ph idx="1"/>
          </p:nvPr>
        </p:nvSpPr>
        <p:spPr>
          <a:xfrm>
            <a:off x="628650" y="1321905"/>
            <a:ext cx="7886700" cy="4732613"/>
          </a:xfrm>
        </p:spPr>
        <p:txBody>
          <a:bodyPr>
            <a:normAutofit/>
          </a:bodyPr>
          <a:lstStyle/>
          <a:p>
            <a:r>
              <a:rPr lang="en-GB" sz="2000" dirty="0" err="1"/>
              <a:t>Kuruluş</a:t>
            </a:r>
            <a:r>
              <a:rPr lang="en-GB" sz="2000" dirty="0"/>
              <a:t>:</a:t>
            </a:r>
          </a:p>
          <a:p>
            <a:pPr marL="457200" indent="-457200">
              <a:buFont typeface="+mj-lt"/>
              <a:buAutoNum type="alphaLcParenR"/>
            </a:pPr>
            <a:r>
              <a:rPr lang="en-GB" sz="2000" dirty="0"/>
              <a:t>KYS</a:t>
            </a:r>
            <a:r>
              <a:rPr lang="tr-TR" sz="2000" dirty="0"/>
              <a:t> </a:t>
            </a:r>
            <a:r>
              <a:rPr lang="en-GB" sz="2000" dirty="0" err="1"/>
              <a:t>nin</a:t>
            </a:r>
            <a:r>
              <a:rPr lang="en-GB" sz="2000" dirty="0"/>
              <a:t> </a:t>
            </a:r>
            <a:r>
              <a:rPr lang="en-GB" sz="2000" dirty="0" err="1"/>
              <a:t>performansını</a:t>
            </a:r>
            <a:r>
              <a:rPr lang="en-GB" sz="2000" dirty="0"/>
              <a:t> </a:t>
            </a:r>
            <a:r>
              <a:rPr lang="en-GB" sz="2000" dirty="0" err="1"/>
              <a:t>ve</a:t>
            </a:r>
            <a:r>
              <a:rPr lang="en-GB" sz="2000" dirty="0"/>
              <a:t> </a:t>
            </a:r>
            <a:r>
              <a:rPr lang="en-GB" sz="2000" dirty="0" err="1"/>
              <a:t>etkinliğini</a:t>
            </a:r>
            <a:r>
              <a:rPr lang="en-GB" sz="2000" dirty="0"/>
              <a:t> </a:t>
            </a:r>
            <a:r>
              <a:rPr lang="en-GB" sz="2000" dirty="0" err="1"/>
              <a:t>etkileyen</a:t>
            </a:r>
            <a:r>
              <a:rPr lang="tr-TR" sz="2000" dirty="0"/>
              <a:t>,</a:t>
            </a:r>
            <a:r>
              <a:rPr lang="en-GB" sz="2000" dirty="0"/>
              <a:t> </a:t>
            </a:r>
            <a:r>
              <a:rPr lang="en-GB" sz="2000" dirty="0" err="1"/>
              <a:t>kendi</a:t>
            </a:r>
            <a:r>
              <a:rPr lang="en-GB" sz="2000" dirty="0"/>
              <a:t> </a:t>
            </a:r>
            <a:r>
              <a:rPr lang="en-GB" sz="2000" dirty="0" err="1"/>
              <a:t>kontrolü</a:t>
            </a:r>
            <a:r>
              <a:rPr lang="en-GB" sz="2000" dirty="0"/>
              <a:t> </a:t>
            </a:r>
            <a:r>
              <a:rPr lang="en-GB" sz="2000" dirty="0" err="1"/>
              <a:t>altında</a:t>
            </a:r>
            <a:r>
              <a:rPr lang="en-GB" sz="2000" dirty="0"/>
              <a:t> </a:t>
            </a:r>
            <a:r>
              <a:rPr lang="en-GB" sz="2000" dirty="0" err="1"/>
              <a:t>çalışan</a:t>
            </a:r>
            <a:r>
              <a:rPr lang="en-GB" sz="2000" dirty="0"/>
              <a:t> </a:t>
            </a:r>
            <a:r>
              <a:rPr lang="en-GB" sz="2000" dirty="0" err="1"/>
              <a:t>kişi</a:t>
            </a:r>
            <a:r>
              <a:rPr lang="en-GB" sz="2000" dirty="0"/>
              <a:t>/</a:t>
            </a:r>
            <a:r>
              <a:rPr lang="en-GB" sz="2000" dirty="0" err="1"/>
              <a:t>kişilerin</a:t>
            </a:r>
            <a:r>
              <a:rPr lang="en-GB" sz="2000" dirty="0"/>
              <a:t> </a:t>
            </a:r>
            <a:r>
              <a:rPr lang="en-GB" sz="2000" u="sng" dirty="0" err="1"/>
              <a:t>gerekli</a:t>
            </a:r>
            <a:r>
              <a:rPr lang="en-GB" sz="2000" u="sng" dirty="0"/>
              <a:t> </a:t>
            </a:r>
            <a:r>
              <a:rPr lang="en-GB" sz="2000" u="sng" dirty="0" err="1"/>
              <a:t>yetkinliğini</a:t>
            </a:r>
            <a:r>
              <a:rPr lang="en-GB" sz="2000" u="sng" dirty="0"/>
              <a:t> </a:t>
            </a:r>
            <a:r>
              <a:rPr lang="en-GB" sz="2000" dirty="0" err="1"/>
              <a:t>belirlemeli</a:t>
            </a:r>
            <a:endParaRPr lang="en-GB" sz="2000" dirty="0"/>
          </a:p>
          <a:p>
            <a:pPr marL="457200" indent="-457200">
              <a:buFont typeface="+mj-lt"/>
              <a:buAutoNum type="alphaLcParenR"/>
            </a:pPr>
            <a:r>
              <a:rPr lang="en-GB" sz="2000" dirty="0" err="1"/>
              <a:t>Uygun</a:t>
            </a:r>
            <a:r>
              <a:rPr lang="en-GB" sz="2000" dirty="0"/>
              <a:t> </a:t>
            </a:r>
            <a:r>
              <a:rPr lang="en-GB" sz="2000" dirty="0" err="1"/>
              <a:t>eğitim</a:t>
            </a:r>
            <a:r>
              <a:rPr lang="en-GB" sz="2000" dirty="0"/>
              <a:t>, </a:t>
            </a:r>
            <a:r>
              <a:rPr lang="en-GB" sz="2000" dirty="0" err="1"/>
              <a:t>öğretim</a:t>
            </a:r>
            <a:r>
              <a:rPr lang="en-GB" sz="2000" dirty="0"/>
              <a:t> </a:t>
            </a:r>
            <a:r>
              <a:rPr lang="en-GB" sz="2000" dirty="0" err="1"/>
              <a:t>veya</a:t>
            </a:r>
            <a:r>
              <a:rPr lang="en-GB" sz="2000" dirty="0"/>
              <a:t> </a:t>
            </a:r>
            <a:r>
              <a:rPr lang="en-GB" sz="2000" dirty="0" err="1"/>
              <a:t>tecrübeleri</a:t>
            </a:r>
            <a:r>
              <a:rPr lang="en-GB" sz="2000" dirty="0"/>
              <a:t> </a:t>
            </a:r>
            <a:r>
              <a:rPr lang="en-GB" sz="2000" dirty="0" err="1"/>
              <a:t>temelinde</a:t>
            </a:r>
            <a:r>
              <a:rPr lang="en-GB" sz="2000" dirty="0"/>
              <a:t> </a:t>
            </a:r>
            <a:r>
              <a:rPr lang="en-GB" sz="2000" dirty="0" err="1"/>
              <a:t>bu</a:t>
            </a:r>
            <a:r>
              <a:rPr lang="en-GB" sz="2000" dirty="0"/>
              <a:t> </a:t>
            </a:r>
            <a:r>
              <a:rPr lang="en-GB" sz="2000" dirty="0" err="1"/>
              <a:t>kişilerin</a:t>
            </a:r>
            <a:r>
              <a:rPr lang="en-GB" sz="2000" dirty="0"/>
              <a:t> </a:t>
            </a:r>
            <a:r>
              <a:rPr lang="en-GB" sz="2000" dirty="0" err="1"/>
              <a:t>yetkin</a:t>
            </a:r>
            <a:r>
              <a:rPr lang="en-GB" sz="2000" dirty="0"/>
              <a:t> </a:t>
            </a:r>
            <a:r>
              <a:rPr lang="en-GB" sz="2000" dirty="0" err="1"/>
              <a:t>olduğunu</a:t>
            </a:r>
            <a:r>
              <a:rPr lang="en-GB" sz="2000" dirty="0"/>
              <a:t> </a:t>
            </a:r>
            <a:r>
              <a:rPr lang="en-GB" sz="2000" dirty="0" err="1"/>
              <a:t>güvence</a:t>
            </a:r>
            <a:r>
              <a:rPr lang="en-GB" sz="2000" dirty="0"/>
              <a:t> </a:t>
            </a:r>
            <a:r>
              <a:rPr lang="en-GB" sz="2000" dirty="0" err="1"/>
              <a:t>altına</a:t>
            </a:r>
            <a:r>
              <a:rPr lang="en-GB" sz="2000" dirty="0"/>
              <a:t> </a:t>
            </a:r>
            <a:r>
              <a:rPr lang="en-GB" sz="2000" dirty="0" err="1"/>
              <a:t>almalı</a:t>
            </a:r>
            <a:r>
              <a:rPr lang="en-GB" sz="2000" dirty="0"/>
              <a:t>,</a:t>
            </a:r>
          </a:p>
          <a:p>
            <a:pPr marL="457200" indent="-457200">
              <a:buFont typeface="+mj-lt"/>
              <a:buAutoNum type="alphaLcParenR"/>
            </a:pPr>
            <a:r>
              <a:rPr lang="en-GB" sz="2000" dirty="0" err="1"/>
              <a:t>Uygulanabildiğinde</a:t>
            </a:r>
            <a:r>
              <a:rPr lang="en-GB" sz="2000" dirty="0"/>
              <a:t>, </a:t>
            </a:r>
            <a:r>
              <a:rPr lang="en-GB" sz="2000" dirty="0" err="1"/>
              <a:t>ihtiyaç</a:t>
            </a:r>
            <a:r>
              <a:rPr lang="en-GB" sz="2000" dirty="0"/>
              <a:t> </a:t>
            </a:r>
            <a:r>
              <a:rPr lang="en-GB" sz="2000" dirty="0" err="1"/>
              <a:t>duyulan</a:t>
            </a:r>
            <a:r>
              <a:rPr lang="en-GB" sz="2000" dirty="0"/>
              <a:t> </a:t>
            </a:r>
            <a:r>
              <a:rPr lang="en-GB" sz="2000" dirty="0" err="1"/>
              <a:t>yetkinliğin</a:t>
            </a:r>
            <a:r>
              <a:rPr lang="en-GB" sz="2000" dirty="0"/>
              <a:t> </a:t>
            </a:r>
            <a:r>
              <a:rPr lang="en-GB" sz="2000" dirty="0" err="1"/>
              <a:t>kazanılması</a:t>
            </a:r>
            <a:r>
              <a:rPr lang="en-GB" sz="2000" dirty="0"/>
              <a:t> </a:t>
            </a:r>
            <a:r>
              <a:rPr lang="en-GB" sz="2000" dirty="0" err="1"/>
              <a:t>için</a:t>
            </a:r>
            <a:r>
              <a:rPr lang="en-GB" sz="2000" dirty="0"/>
              <a:t> </a:t>
            </a:r>
            <a:r>
              <a:rPr lang="en-GB" sz="2000" dirty="0" err="1"/>
              <a:t>gerekli</a:t>
            </a:r>
            <a:r>
              <a:rPr lang="en-GB" sz="2000" dirty="0"/>
              <a:t> </a:t>
            </a:r>
            <a:r>
              <a:rPr lang="en-GB" sz="2000" dirty="0" err="1"/>
              <a:t>faaliyetleri</a:t>
            </a:r>
            <a:r>
              <a:rPr lang="en-GB" sz="2000" dirty="0"/>
              <a:t> </a:t>
            </a:r>
            <a:r>
              <a:rPr lang="en-GB" sz="2000" dirty="0" err="1"/>
              <a:t>yapmalı</a:t>
            </a:r>
            <a:r>
              <a:rPr lang="en-GB" sz="2000" dirty="0"/>
              <a:t> </a:t>
            </a:r>
            <a:r>
              <a:rPr lang="en-GB" sz="2000" dirty="0" err="1"/>
              <a:t>ve</a:t>
            </a:r>
            <a:r>
              <a:rPr lang="en-GB" sz="2000" dirty="0"/>
              <a:t> </a:t>
            </a:r>
            <a:r>
              <a:rPr lang="en-GB" sz="2000" dirty="0" err="1"/>
              <a:t>bu</a:t>
            </a:r>
            <a:r>
              <a:rPr lang="en-GB" sz="2000" dirty="0"/>
              <a:t> </a:t>
            </a:r>
            <a:r>
              <a:rPr lang="en-GB" sz="2000" dirty="0" err="1"/>
              <a:t>faaliyetlerin</a:t>
            </a:r>
            <a:r>
              <a:rPr lang="en-GB" sz="2000" dirty="0"/>
              <a:t> </a:t>
            </a:r>
            <a:r>
              <a:rPr lang="en-GB" sz="2000" u="sng" dirty="0" err="1"/>
              <a:t>etkinliğini</a:t>
            </a:r>
            <a:r>
              <a:rPr lang="en-GB" sz="2000" u="sng" dirty="0"/>
              <a:t> </a:t>
            </a:r>
            <a:r>
              <a:rPr lang="en-GB" sz="2000" u="sng" dirty="0" err="1"/>
              <a:t>değerlendirmeli</a:t>
            </a:r>
            <a:r>
              <a:rPr lang="en-GB" sz="2000" dirty="0"/>
              <a:t>,</a:t>
            </a:r>
          </a:p>
          <a:p>
            <a:pPr marL="457200" indent="-457200">
              <a:buFont typeface="+mj-lt"/>
              <a:buAutoNum type="alphaLcParenR"/>
            </a:pPr>
            <a:r>
              <a:rPr lang="en-GB" sz="2000" dirty="0" err="1"/>
              <a:t>Uygun</a:t>
            </a:r>
            <a:r>
              <a:rPr lang="en-GB" sz="2000" dirty="0"/>
              <a:t> </a:t>
            </a:r>
            <a:r>
              <a:rPr lang="en-GB" sz="2000" b="1" u="sng" dirty="0" err="1"/>
              <a:t>dokümante</a:t>
            </a:r>
            <a:r>
              <a:rPr lang="en-GB" sz="2000" b="1" u="sng" dirty="0"/>
              <a:t> </a:t>
            </a:r>
            <a:r>
              <a:rPr lang="en-GB" sz="2000" b="1" u="sng" dirty="0" err="1"/>
              <a:t>edilmiş</a:t>
            </a:r>
            <a:r>
              <a:rPr lang="en-GB" sz="2000" b="1" u="sng" dirty="0"/>
              <a:t> </a:t>
            </a:r>
            <a:r>
              <a:rPr lang="en-GB" sz="2000" b="1" u="sng" dirty="0" err="1"/>
              <a:t>bilgi</a:t>
            </a:r>
            <a:r>
              <a:rPr lang="en-GB" sz="2000" dirty="0" err="1"/>
              <a:t>yi</a:t>
            </a:r>
            <a:r>
              <a:rPr lang="en-GB" sz="2000" dirty="0"/>
              <a:t> </a:t>
            </a:r>
            <a:r>
              <a:rPr lang="en-GB" sz="2000" dirty="0" err="1"/>
              <a:t>yetkinliğin</a:t>
            </a:r>
            <a:r>
              <a:rPr lang="en-GB" sz="2000" dirty="0"/>
              <a:t> </a:t>
            </a:r>
            <a:r>
              <a:rPr lang="en-GB" sz="2000" dirty="0" err="1"/>
              <a:t>kanıtı</a:t>
            </a:r>
            <a:r>
              <a:rPr lang="en-GB" sz="2000" dirty="0"/>
              <a:t> </a:t>
            </a:r>
            <a:r>
              <a:rPr lang="en-GB" sz="2000" dirty="0" err="1"/>
              <a:t>olarak</a:t>
            </a:r>
            <a:r>
              <a:rPr lang="en-GB" sz="2000" dirty="0"/>
              <a:t> </a:t>
            </a:r>
            <a:r>
              <a:rPr lang="en-GB" sz="2000" dirty="0" err="1"/>
              <a:t>muhafaza</a:t>
            </a:r>
            <a:r>
              <a:rPr lang="en-GB" sz="2000" dirty="0"/>
              <a:t> </a:t>
            </a:r>
            <a:r>
              <a:rPr lang="en-GB" sz="2000" dirty="0" err="1"/>
              <a:t>etmelidir</a:t>
            </a:r>
            <a:r>
              <a:rPr lang="en-GB" sz="2000" dirty="0"/>
              <a:t>.</a:t>
            </a:r>
          </a:p>
        </p:txBody>
      </p:sp>
      <p:pic>
        <p:nvPicPr>
          <p:cNvPr id="8"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8349" y="4122974"/>
            <a:ext cx="2898487" cy="1821177"/>
          </a:xfrm>
          <a:prstGeom prst="rect">
            <a:avLst/>
          </a:prstGeom>
        </p:spPr>
      </p:pic>
    </p:spTree>
    <p:extLst>
      <p:ext uri="{BB962C8B-B14F-4D97-AF65-F5344CB8AC3E}">
        <p14:creationId xmlns:p14="http://schemas.microsoft.com/office/powerpoint/2010/main" val="6395412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628650" y="1500789"/>
            <a:ext cx="7886700" cy="4351338"/>
          </a:xfrm>
        </p:spPr>
        <p:txBody>
          <a:bodyPr>
            <a:normAutofit/>
          </a:bodyPr>
          <a:lstStyle/>
          <a:p>
            <a:pPr marL="342900" indent="-342900">
              <a:buFontTx/>
              <a:buChar char="-"/>
            </a:pPr>
            <a:r>
              <a:rPr lang="en-GB" sz="2000" i="1" dirty="0" err="1">
                <a:latin typeface="Calibri" panose="020F0502020204030204" pitchFamily="34" charset="0"/>
                <a:cs typeface="Calibri" panose="020F0502020204030204" pitchFamily="34" charset="0"/>
              </a:rPr>
              <a:t>Mevcut</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çalışan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personelin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eğitime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tabi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tutulması</a:t>
            </a:r>
            <a:r>
              <a:rPr lang="en-GB" sz="2000" i="1" dirty="0">
                <a:latin typeface="Calibri" panose="020F0502020204030204" pitchFamily="34" charset="0"/>
                <a:cs typeface="Calibri" panose="020F0502020204030204" pitchFamily="34" charset="0"/>
              </a:rPr>
              <a:t>, </a:t>
            </a:r>
          </a:p>
          <a:p>
            <a:pPr marL="342900" indent="-342900">
              <a:buFontTx/>
              <a:buChar char="-"/>
            </a:pPr>
            <a:r>
              <a:rPr lang="tr-TR" sz="2000" i="1" dirty="0">
                <a:latin typeface="Calibri" panose="020F0502020204030204" pitchFamily="34" charset="0"/>
                <a:cs typeface="Calibri" panose="020F0502020204030204" pitchFamily="34" charset="0"/>
              </a:rPr>
              <a:t>Çalışan</a:t>
            </a:r>
            <a:r>
              <a:rPr lang="en-GB" sz="2000" i="1" dirty="0" err="1">
                <a:latin typeface="Calibri" panose="020F0502020204030204" pitchFamily="34" charset="0"/>
                <a:cs typeface="Calibri" panose="020F0502020204030204" pitchFamily="34" charset="0"/>
              </a:rPr>
              <a:t>lara</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mentörlük</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verilmesi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veya</a:t>
            </a:r>
            <a:r>
              <a:rPr lang="en-GB" sz="2000" i="1" dirty="0">
                <a:latin typeface="Calibri" panose="020F0502020204030204" pitchFamily="34" charset="0"/>
                <a:cs typeface="Calibri" panose="020F0502020204030204" pitchFamily="34" charset="0"/>
              </a:rPr>
              <a:t> </a:t>
            </a:r>
          </a:p>
          <a:p>
            <a:pPr marL="342900" indent="-342900">
              <a:buFontTx/>
              <a:buChar char="-"/>
            </a:pPr>
            <a:r>
              <a:rPr lang="en-GB" sz="2000" i="1" dirty="0" err="1">
                <a:latin typeface="Calibri" panose="020F0502020204030204" pitchFamily="34" charset="0"/>
                <a:cs typeface="Calibri" panose="020F0502020204030204" pitchFamily="34" charset="0"/>
              </a:rPr>
              <a:t>Görev</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değişikliğini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ya</a:t>
            </a:r>
            <a:r>
              <a:rPr lang="en-GB" sz="2000" i="1" dirty="0">
                <a:latin typeface="Calibri" panose="020F0502020204030204" pitchFamily="34" charset="0"/>
                <a:cs typeface="Calibri" panose="020F0502020204030204" pitchFamily="34" charset="0"/>
              </a:rPr>
              <a:t> da </a:t>
            </a:r>
          </a:p>
          <a:p>
            <a:pPr marL="342900" indent="-342900">
              <a:buFontTx/>
              <a:buChar char="-"/>
            </a:pPr>
            <a:r>
              <a:rPr lang="en-GB" sz="2000" i="1" dirty="0" err="1">
                <a:latin typeface="Calibri" panose="020F0502020204030204" pitchFamily="34" charset="0"/>
                <a:cs typeface="Calibri" panose="020F0502020204030204" pitchFamily="34" charset="0"/>
              </a:rPr>
              <a:t>Yetkin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personelin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işe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alınmasını</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veya</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sözleşmeli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olarak</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çalıştırılması</a:t>
            </a:r>
            <a:endParaRPr lang="tr-TR" sz="2000" i="1" dirty="0">
              <a:latin typeface="Calibri" panose="020F0502020204030204" pitchFamily="34" charset="0"/>
              <a:cs typeface="Calibri" panose="020F0502020204030204" pitchFamily="34" charset="0"/>
            </a:endParaRPr>
          </a:p>
          <a:p>
            <a:pPr marL="0" indent="0">
              <a:buNone/>
            </a:pPr>
            <a:endParaRPr lang="en-GB" sz="2000" i="1" dirty="0">
              <a:latin typeface="Calibri" panose="020F0502020204030204" pitchFamily="34" charset="0"/>
              <a:cs typeface="Calibri" panose="020F0502020204030204" pitchFamily="34" charset="0"/>
            </a:endParaRPr>
          </a:p>
          <a:p>
            <a:pPr marL="0" indent="0" algn="just">
              <a:buNone/>
            </a:pPr>
            <a:r>
              <a:rPr lang="tr-TR" sz="2000" i="1" dirty="0">
                <a:solidFill>
                  <a:srgbClr val="FF0000"/>
                </a:solidFill>
                <a:latin typeface="Calibri" panose="020F0502020204030204" pitchFamily="34" charset="0"/>
                <a:cs typeface="Calibri" panose="020F0502020204030204" pitchFamily="34" charset="0"/>
              </a:rPr>
              <a:t>Y</a:t>
            </a:r>
            <a:r>
              <a:rPr lang="en-GB" sz="2000" i="1" dirty="0" err="1">
                <a:solidFill>
                  <a:srgbClr val="FF0000"/>
                </a:solidFill>
                <a:latin typeface="Calibri" panose="020F0502020204030204" pitchFamily="34" charset="0"/>
                <a:cs typeface="Calibri" panose="020F0502020204030204" pitchFamily="34" charset="0"/>
              </a:rPr>
              <a:t>etkinlik</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gerekliliği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bir</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faaliyet</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ya</a:t>
            </a:r>
            <a:r>
              <a:rPr lang="en-GB" sz="2000" i="1" dirty="0">
                <a:solidFill>
                  <a:srgbClr val="FF0000"/>
                </a:solidFill>
                <a:latin typeface="Calibri" panose="020F0502020204030204" pitchFamily="34" charset="0"/>
                <a:cs typeface="Calibri" panose="020F0502020204030204" pitchFamily="34" charset="0"/>
              </a:rPr>
              <a:t> da </a:t>
            </a:r>
            <a:r>
              <a:rPr lang="en-GB" sz="2000" i="1" dirty="0" err="1">
                <a:solidFill>
                  <a:srgbClr val="FF0000"/>
                </a:solidFill>
                <a:latin typeface="Calibri" panose="020F0502020204030204" pitchFamily="34" charset="0"/>
                <a:cs typeface="Calibri" panose="020F0502020204030204" pitchFamily="34" charset="0"/>
              </a:rPr>
              <a:t>iş</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pozisyonu</a:t>
            </a:r>
            <a:r>
              <a:rPr lang="en-GB" sz="2000" i="1" dirty="0">
                <a:solidFill>
                  <a:srgbClr val="FF0000"/>
                </a:solidFill>
                <a:latin typeface="Calibri" panose="020F0502020204030204" pitchFamily="34" charset="0"/>
                <a:cs typeface="Calibri" panose="020F0502020204030204" pitchFamily="34" charset="0"/>
              </a:rPr>
              <a:t>/</a:t>
            </a:r>
            <a:r>
              <a:rPr lang="en-GB" sz="2000" i="1" dirty="0" err="1">
                <a:solidFill>
                  <a:srgbClr val="FF0000"/>
                </a:solidFill>
                <a:latin typeface="Calibri" panose="020F0502020204030204" pitchFamily="34" charset="0"/>
                <a:cs typeface="Calibri" panose="020F0502020204030204" pitchFamily="34" charset="0"/>
              </a:rPr>
              <a:t>görevi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ile</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belirle</a:t>
            </a:r>
            <a:r>
              <a:rPr lang="tr-TR" sz="2000" i="1" dirty="0">
                <a:solidFill>
                  <a:srgbClr val="FF0000"/>
                </a:solidFill>
                <a:latin typeface="Calibri" panose="020F0502020204030204" pitchFamily="34" charset="0"/>
                <a:cs typeface="Calibri" panose="020F0502020204030204" pitchFamily="34" charset="0"/>
              </a:rPr>
              <a:t>n</a:t>
            </a:r>
            <a:r>
              <a:rPr lang="en-GB" sz="2000" i="1" dirty="0" err="1">
                <a:solidFill>
                  <a:srgbClr val="FF0000"/>
                </a:solidFill>
                <a:latin typeface="Calibri" panose="020F0502020204030204" pitchFamily="34" charset="0"/>
                <a:cs typeface="Calibri" panose="020F0502020204030204" pitchFamily="34" charset="0"/>
              </a:rPr>
              <a:t>melidir</a:t>
            </a:r>
            <a:r>
              <a:rPr lang="en-GB" sz="2000" i="1" dirty="0">
                <a:solidFill>
                  <a:srgbClr val="FF0000"/>
                </a:solidFill>
                <a:latin typeface="Calibri" panose="020F0502020204030204" pitchFamily="34" charset="0"/>
                <a:cs typeface="Calibri" panose="020F0502020204030204" pitchFamily="34" charset="0"/>
              </a:rPr>
              <a:t>. </a:t>
            </a:r>
            <a:endParaRPr lang="tr-TR" sz="2000" i="1" dirty="0">
              <a:solidFill>
                <a:srgbClr val="FF0000"/>
              </a:solidFill>
              <a:latin typeface="Calibri" panose="020F0502020204030204" pitchFamily="34" charset="0"/>
              <a:cs typeface="Calibri" panose="020F0502020204030204" pitchFamily="34" charset="0"/>
            </a:endParaRPr>
          </a:p>
          <a:p>
            <a:pPr marL="0" indent="0" algn="just">
              <a:buNone/>
            </a:pPr>
            <a:r>
              <a:rPr lang="en-GB" sz="2000" i="1" dirty="0" err="1">
                <a:solidFill>
                  <a:srgbClr val="FF0000"/>
                </a:solidFill>
                <a:latin typeface="Calibri" panose="020F0502020204030204" pitchFamily="34" charset="0"/>
                <a:cs typeface="Calibri" panose="020F0502020204030204" pitchFamily="34" charset="0"/>
              </a:rPr>
              <a:t>Bazı</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görevler</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düzgün</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veya</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emniyetli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bir</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şekilde</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gerçekleştirilebilmeleri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için</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belirli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bir</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yetkinlik</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seviyesi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gerektirebilir</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ör</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iç</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kalite</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denetimi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kaynak</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işlemi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veya</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tahribatsız</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muayene</a:t>
            </a:r>
            <a:r>
              <a:rPr lang="en-GB" sz="2000" i="1" dirty="0">
                <a:solidFill>
                  <a:srgbClr val="FF0000"/>
                </a:solidFill>
                <a:latin typeface="Calibri" panose="020F0502020204030204" pitchFamily="34" charset="0"/>
                <a:cs typeface="Calibri" panose="020F0502020204030204" pitchFamily="34" charset="0"/>
              </a:rPr>
              <a:t>). </a:t>
            </a:r>
            <a:endParaRPr lang="tr-TR" sz="2000" i="1" dirty="0">
              <a:solidFill>
                <a:srgbClr val="FF0000"/>
              </a:solidFill>
              <a:latin typeface="Calibri" panose="020F0502020204030204" pitchFamily="34" charset="0"/>
              <a:cs typeface="Calibri" panose="020F0502020204030204" pitchFamily="34" charset="0"/>
            </a:endParaRPr>
          </a:p>
          <a:p>
            <a:pPr marL="0" indent="0" algn="just">
              <a:buNone/>
            </a:pPr>
            <a:r>
              <a:rPr lang="en-GB" sz="2000" i="1" dirty="0" err="1">
                <a:solidFill>
                  <a:srgbClr val="FF0000"/>
                </a:solidFill>
                <a:latin typeface="Calibri" panose="020F0502020204030204" pitchFamily="34" charset="0"/>
                <a:cs typeface="Calibri" panose="020F0502020204030204" pitchFamily="34" charset="0"/>
              </a:rPr>
              <a:t>Bazı</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görevler</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için</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ör</a:t>
            </a:r>
            <a:r>
              <a:rPr lang="en-GB" sz="2000" i="1" dirty="0">
                <a:solidFill>
                  <a:srgbClr val="FF0000"/>
                </a:solidFill>
                <a:latin typeface="Calibri" panose="020F0502020204030204" pitchFamily="34" charset="0"/>
                <a:cs typeface="Calibri" panose="020F0502020204030204" pitchFamily="34" charset="0"/>
              </a:rPr>
              <a:t>. forklift </a:t>
            </a:r>
            <a:r>
              <a:rPr lang="en-GB" sz="2000" i="1" dirty="0" err="1">
                <a:solidFill>
                  <a:srgbClr val="FF0000"/>
                </a:solidFill>
                <a:latin typeface="Calibri" panose="020F0502020204030204" pitchFamily="34" charset="0"/>
                <a:cs typeface="Calibri" panose="020F0502020204030204" pitchFamily="34" charset="0"/>
              </a:rPr>
              <a:t>veya</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kamyon</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kullanmak</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veya</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etüt</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yapmak</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gibi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nitelikli</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olunması</a:t>
            </a:r>
            <a:r>
              <a:rPr lang="en-GB" sz="2000" i="1" dirty="0">
                <a:solidFill>
                  <a:srgbClr val="FF0000"/>
                </a:solidFill>
                <a:latin typeface="Calibri" panose="020F0502020204030204" pitchFamily="34" charset="0"/>
                <a:cs typeface="Calibri" panose="020F0502020204030204" pitchFamily="34" charset="0"/>
              </a:rPr>
              <a:t> </a:t>
            </a:r>
            <a:r>
              <a:rPr lang="en-GB" sz="2000" i="1" dirty="0" err="1">
                <a:solidFill>
                  <a:srgbClr val="FF0000"/>
                </a:solidFill>
                <a:latin typeface="Calibri" panose="020F0502020204030204" pitchFamily="34" charset="0"/>
                <a:cs typeface="Calibri" panose="020F0502020204030204" pitchFamily="34" charset="0"/>
              </a:rPr>
              <a:t>gerekebilir</a:t>
            </a:r>
            <a:r>
              <a:rPr lang="en-GB" sz="2000" i="1" dirty="0">
                <a:solidFill>
                  <a:srgbClr val="FF0000"/>
                </a:solidFill>
                <a:latin typeface="Calibri" panose="020F0502020204030204" pitchFamily="34" charset="0"/>
                <a:cs typeface="Calibri" panose="020F0502020204030204" pitchFamily="34" charset="0"/>
              </a:rPr>
              <a:t>. </a:t>
            </a:r>
            <a:endParaRPr lang="tr-TR" sz="2000" i="1" dirty="0">
              <a:solidFill>
                <a:srgbClr val="FF0000"/>
              </a:solidFill>
              <a:latin typeface="Calibri" panose="020F0502020204030204" pitchFamily="34" charset="0"/>
              <a:cs typeface="Calibri" panose="020F0502020204030204" pitchFamily="34" charset="0"/>
            </a:endParaRPr>
          </a:p>
        </p:txBody>
      </p:sp>
      <p:sp>
        <p:nvSpPr>
          <p:cNvPr id="5" name="Unvan 5"/>
          <p:cNvSpPr txBox="1">
            <a:spLocks/>
          </p:cNvSpPr>
          <p:nvPr/>
        </p:nvSpPr>
        <p:spPr>
          <a:xfrm>
            <a:off x="628650" y="732626"/>
            <a:ext cx="7886700" cy="575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Tree>
    <p:extLst>
      <p:ext uri="{BB962C8B-B14F-4D97-AF65-F5344CB8AC3E}">
        <p14:creationId xmlns:p14="http://schemas.microsoft.com/office/powerpoint/2010/main" val="29023138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466920" y="1455309"/>
            <a:ext cx="7951523" cy="3000821"/>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Çalışanların yetkinlik durumunu gösteren belgeler (</a:t>
            </a:r>
            <a:r>
              <a:rPr lang="tr-TR" b="1" i="1" dirty="0" err="1">
                <a:latin typeface="Georgia" panose="02040502050405020303" pitchFamily="18" charset="0"/>
                <a:cs typeface="Arial" pitchFamily="34" charset="0"/>
              </a:rPr>
              <a:t>özgeçmiş,diploma,lisans</a:t>
            </a:r>
            <a:r>
              <a:rPr lang="tr-TR" b="1" i="1" dirty="0">
                <a:latin typeface="Georgia" panose="02040502050405020303" pitchFamily="18" charset="0"/>
                <a:cs typeface="Arial" pitchFamily="34" charset="0"/>
              </a:rPr>
              <a:t>, sertifika ,</a:t>
            </a:r>
            <a:r>
              <a:rPr lang="tr-TR" b="1" i="1" dirty="0" err="1">
                <a:latin typeface="Georgia" panose="02040502050405020303" pitchFamily="18" charset="0"/>
                <a:cs typeface="Arial" pitchFamily="34" charset="0"/>
              </a:rPr>
              <a:t>v.s</a:t>
            </a:r>
            <a:r>
              <a:rPr lang="tr-TR" b="1" i="1" dirty="0">
                <a:latin typeface="Georgia" panose="02040502050405020303" pitchFamily="18" charset="0"/>
                <a:cs typeface="Arial" pitchFamily="34" charset="0"/>
              </a:rPr>
              <a:t>) </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Beceri matrisleri, İş analizleri </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Eğitim ve beceri geliştirme faaliyetlerinin planlanması ve kayıtlarının tutulması </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Faaliyetlerin etkinliğine dair katılımcı görüşleri, katılımcının performansının gözlemlenmesi ,</a:t>
            </a:r>
            <a:r>
              <a:rPr lang="tr-TR" b="1" i="1" dirty="0" err="1">
                <a:latin typeface="Georgia" panose="02040502050405020303" pitchFamily="18" charset="0"/>
                <a:cs typeface="Arial" pitchFamily="34" charset="0"/>
              </a:rPr>
              <a:t>v.b</a:t>
            </a:r>
            <a:r>
              <a:rPr lang="tr-TR" b="1" i="1" dirty="0">
                <a:latin typeface="Georgia" panose="02040502050405020303" pitchFamily="18" charset="0"/>
                <a:cs typeface="Arial" pitchFamily="34" charset="0"/>
              </a:rPr>
              <a:t>.</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Yeni işe başlayanlara yönelik yapılan faaliyetler</a:t>
            </a:r>
          </a:p>
          <a:p>
            <a:pPr algn="just"/>
            <a:endParaRPr lang="tr-TR" b="1" i="1" dirty="0">
              <a:latin typeface="Georgia" panose="02040502050405020303" pitchFamily="18" charset="0"/>
              <a:cs typeface="Arial" pitchFamily="34" charset="0"/>
            </a:endParaRPr>
          </a:p>
        </p:txBody>
      </p:sp>
      <p:pic>
        <p:nvPicPr>
          <p:cNvPr id="10" name="Resim 9"/>
          <p:cNvPicPr>
            <a:picLocks noChangeAspect="1"/>
          </p:cNvPicPr>
          <p:nvPr/>
        </p:nvPicPr>
        <p:blipFill>
          <a:blip r:embed="rId4"/>
          <a:stretch>
            <a:fillRect/>
          </a:stretch>
        </p:blipFill>
        <p:spPr>
          <a:xfrm>
            <a:off x="7359519" y="184918"/>
            <a:ext cx="1363855" cy="1166489"/>
          </a:xfrm>
          <a:prstGeom prst="rect">
            <a:avLst/>
          </a:prstGeom>
        </p:spPr>
      </p:pic>
    </p:spTree>
    <p:extLst>
      <p:ext uri="{BB962C8B-B14F-4D97-AF65-F5344CB8AC3E}">
        <p14:creationId xmlns:p14="http://schemas.microsoft.com/office/powerpoint/2010/main" val="16670982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1"/>
            <a:ext cx="7886700" cy="553554"/>
          </a:xfrm>
        </p:spPr>
        <p:txBody>
          <a:bodyPr>
            <a:normAutofit/>
          </a:bodyPr>
          <a:lstStyle/>
          <a:p>
            <a:r>
              <a:rPr lang="tr-TR" sz="2800" b="1" dirty="0">
                <a:latin typeface="+mn-lt"/>
              </a:rPr>
              <a:t>7.3 FARKINDALIK</a:t>
            </a:r>
            <a:endParaRPr lang="en-GB" sz="2800" b="1" dirty="0">
              <a:latin typeface="+mn-lt"/>
            </a:endParaRPr>
          </a:p>
        </p:txBody>
      </p:sp>
      <p:sp>
        <p:nvSpPr>
          <p:cNvPr id="6" name="İçerik Yer Tutucusu 2"/>
          <p:cNvSpPr>
            <a:spLocks noGrp="1"/>
          </p:cNvSpPr>
          <p:nvPr>
            <p:ph idx="1"/>
          </p:nvPr>
        </p:nvSpPr>
        <p:spPr>
          <a:xfrm>
            <a:off x="586322" y="1441175"/>
            <a:ext cx="8080600" cy="4732613"/>
          </a:xfrm>
        </p:spPr>
        <p:txBody>
          <a:bodyPr>
            <a:normAutofit/>
          </a:bodyPr>
          <a:lstStyle/>
          <a:p>
            <a:r>
              <a:rPr lang="en-GB" sz="2000" dirty="0" err="1"/>
              <a:t>Kuruluş</a:t>
            </a:r>
            <a:r>
              <a:rPr lang="en-GB" sz="2000" dirty="0"/>
              <a:t>, </a:t>
            </a:r>
            <a:r>
              <a:rPr lang="en-GB" sz="2000" dirty="0" err="1"/>
              <a:t>kontrolü</a:t>
            </a:r>
            <a:r>
              <a:rPr lang="en-GB" sz="2000" dirty="0"/>
              <a:t> </a:t>
            </a:r>
            <a:r>
              <a:rPr lang="en-GB" sz="2000" dirty="0" err="1"/>
              <a:t>altında</a:t>
            </a:r>
            <a:r>
              <a:rPr lang="en-GB" sz="2000" dirty="0"/>
              <a:t> </a:t>
            </a:r>
            <a:r>
              <a:rPr lang="en-GB" sz="2000" dirty="0" err="1"/>
              <a:t>çalışan</a:t>
            </a:r>
            <a:r>
              <a:rPr lang="en-GB" sz="2000" dirty="0"/>
              <a:t> </a:t>
            </a:r>
            <a:r>
              <a:rPr lang="en-GB" sz="2000" dirty="0" err="1"/>
              <a:t>kişilerin</a:t>
            </a:r>
            <a:r>
              <a:rPr lang="en-GB" sz="2000" dirty="0"/>
              <a:t> </a:t>
            </a:r>
            <a:r>
              <a:rPr lang="en-GB" sz="2000" dirty="0" err="1"/>
              <a:t>aşağıdakilerin</a:t>
            </a:r>
            <a:r>
              <a:rPr lang="en-GB" sz="2000" dirty="0"/>
              <a:t> </a:t>
            </a:r>
            <a:r>
              <a:rPr lang="en-GB" sz="2000" dirty="0" err="1"/>
              <a:t>farkında</a:t>
            </a:r>
            <a:r>
              <a:rPr lang="en-GB" sz="2000" dirty="0"/>
              <a:t> </a:t>
            </a:r>
            <a:r>
              <a:rPr lang="en-GB" sz="2000" dirty="0" err="1"/>
              <a:t>olduğunu</a:t>
            </a:r>
            <a:r>
              <a:rPr lang="en-GB" sz="2000" dirty="0"/>
              <a:t> </a:t>
            </a:r>
            <a:r>
              <a:rPr lang="en-GB" sz="2000" dirty="0" err="1"/>
              <a:t>güvence</a:t>
            </a:r>
            <a:r>
              <a:rPr lang="en-GB" sz="2000" dirty="0"/>
              <a:t> </a:t>
            </a:r>
            <a:r>
              <a:rPr lang="en-GB" sz="2000" dirty="0" err="1"/>
              <a:t>altına</a:t>
            </a:r>
            <a:r>
              <a:rPr lang="en-GB" sz="2000" dirty="0"/>
              <a:t> </a:t>
            </a:r>
            <a:r>
              <a:rPr lang="en-GB" sz="2000" dirty="0" err="1"/>
              <a:t>almalıdır</a:t>
            </a:r>
            <a:r>
              <a:rPr lang="en-GB" sz="2000" dirty="0"/>
              <a:t>:</a:t>
            </a:r>
            <a:endParaRPr lang="tr-TR" sz="2000" dirty="0"/>
          </a:p>
          <a:p>
            <a:pPr marL="0" indent="0">
              <a:buNone/>
            </a:pPr>
            <a:endParaRPr lang="en-GB" sz="2000" dirty="0"/>
          </a:p>
          <a:p>
            <a:pPr marL="457200" indent="-457200">
              <a:buFont typeface="+mj-lt"/>
              <a:buAutoNum type="alphaLcParenR"/>
            </a:pPr>
            <a:r>
              <a:rPr lang="en-GB" sz="2000" dirty="0" err="1"/>
              <a:t>Kalite</a:t>
            </a:r>
            <a:r>
              <a:rPr lang="en-GB" sz="2000" dirty="0"/>
              <a:t> </a:t>
            </a:r>
            <a:r>
              <a:rPr lang="en-GB" sz="2000" dirty="0" err="1"/>
              <a:t>politikasının</a:t>
            </a:r>
            <a:r>
              <a:rPr lang="en-GB" sz="2000" dirty="0"/>
              <a:t>,</a:t>
            </a:r>
          </a:p>
          <a:p>
            <a:pPr marL="457200" indent="-457200">
              <a:buFont typeface="+mj-lt"/>
              <a:buAutoNum type="alphaLcParenR"/>
            </a:pPr>
            <a:r>
              <a:rPr lang="en-GB" sz="2000" dirty="0" err="1"/>
              <a:t>İlgili</a:t>
            </a:r>
            <a:r>
              <a:rPr lang="en-GB" sz="2000" dirty="0"/>
              <a:t> </a:t>
            </a:r>
            <a:r>
              <a:rPr lang="en-GB" sz="2000" dirty="0" err="1"/>
              <a:t>kalite</a:t>
            </a:r>
            <a:r>
              <a:rPr lang="en-GB" sz="2000" dirty="0"/>
              <a:t> </a:t>
            </a:r>
            <a:r>
              <a:rPr lang="en-GB" sz="2000" dirty="0" err="1"/>
              <a:t>hedeflerinin</a:t>
            </a:r>
            <a:r>
              <a:rPr lang="en-GB" sz="2000" dirty="0"/>
              <a:t>,</a:t>
            </a:r>
          </a:p>
          <a:p>
            <a:pPr marL="457200" indent="-457200">
              <a:buFont typeface="+mj-lt"/>
              <a:buAutoNum type="alphaLcParenR"/>
            </a:pPr>
            <a:r>
              <a:rPr lang="en-GB" sz="2000" dirty="0" err="1"/>
              <a:t>İyileştirilmiş</a:t>
            </a:r>
            <a:r>
              <a:rPr lang="en-GB" sz="2000" dirty="0"/>
              <a:t> </a:t>
            </a:r>
            <a:r>
              <a:rPr lang="en-GB" sz="2000" dirty="0" err="1"/>
              <a:t>performansın</a:t>
            </a:r>
            <a:r>
              <a:rPr lang="en-GB" sz="2000" dirty="0"/>
              <a:t> </a:t>
            </a:r>
            <a:r>
              <a:rPr lang="en-GB" sz="2000" dirty="0" err="1"/>
              <a:t>faydaları</a:t>
            </a:r>
            <a:r>
              <a:rPr lang="en-GB" sz="2000" dirty="0"/>
              <a:t> </a:t>
            </a:r>
            <a:r>
              <a:rPr lang="en-GB" sz="2000" dirty="0" err="1"/>
              <a:t>dahil</a:t>
            </a:r>
            <a:r>
              <a:rPr lang="en-GB" sz="2000" dirty="0"/>
              <a:t>, </a:t>
            </a:r>
            <a:r>
              <a:rPr lang="en-GB" sz="2000" dirty="0" err="1"/>
              <a:t>kendilerinin</a:t>
            </a:r>
            <a:r>
              <a:rPr lang="en-GB" sz="2000" dirty="0"/>
              <a:t> </a:t>
            </a:r>
            <a:r>
              <a:rPr lang="en-GB" sz="2000" dirty="0" err="1"/>
              <a:t>KYSnin</a:t>
            </a:r>
            <a:r>
              <a:rPr lang="en-GB" sz="2000" dirty="0"/>
              <a:t> </a:t>
            </a:r>
            <a:r>
              <a:rPr lang="en-GB" sz="2000" dirty="0" err="1"/>
              <a:t>etkinliğine</a:t>
            </a:r>
            <a:r>
              <a:rPr lang="en-GB" sz="2000" dirty="0"/>
              <a:t> </a:t>
            </a:r>
            <a:r>
              <a:rPr lang="en-GB" sz="2000" dirty="0" err="1"/>
              <a:t>katkılarının</a:t>
            </a:r>
            <a:r>
              <a:rPr lang="en-GB" sz="2000" dirty="0"/>
              <a:t>,</a:t>
            </a:r>
          </a:p>
          <a:p>
            <a:pPr marL="457200" indent="-457200">
              <a:buFont typeface="+mj-lt"/>
              <a:buAutoNum type="alphaLcParenR"/>
            </a:pPr>
            <a:r>
              <a:rPr lang="en-GB" sz="2000" dirty="0"/>
              <a:t>KYS </a:t>
            </a:r>
            <a:r>
              <a:rPr lang="en-GB" sz="2000" dirty="0" err="1"/>
              <a:t>şartlarının</a:t>
            </a:r>
            <a:r>
              <a:rPr lang="en-GB" sz="2000" dirty="0"/>
              <a:t> </a:t>
            </a:r>
            <a:r>
              <a:rPr lang="en-GB" sz="2000" dirty="0" err="1"/>
              <a:t>yerine</a:t>
            </a:r>
            <a:r>
              <a:rPr lang="en-GB" sz="2000" dirty="0"/>
              <a:t> </a:t>
            </a:r>
            <a:r>
              <a:rPr lang="en-GB" sz="2000" dirty="0" err="1"/>
              <a:t>getirilmemesinin</a:t>
            </a:r>
            <a:r>
              <a:rPr lang="en-GB" sz="2000" dirty="0"/>
              <a:t> </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3174" y="4018841"/>
            <a:ext cx="2397306" cy="1865123"/>
          </a:xfrm>
          <a:prstGeom prst="rect">
            <a:avLst/>
          </a:prstGeom>
        </p:spPr>
      </p:pic>
    </p:spTree>
    <p:extLst>
      <p:ext uri="{BB962C8B-B14F-4D97-AF65-F5344CB8AC3E}">
        <p14:creationId xmlns:p14="http://schemas.microsoft.com/office/powerpoint/2010/main" val="30056366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628650" y="1470991"/>
            <a:ext cx="7886700" cy="4705972"/>
          </a:xfrm>
        </p:spPr>
        <p:txBody>
          <a:bodyPr>
            <a:normAutofit/>
          </a:bodyPr>
          <a:lstStyle/>
          <a:p>
            <a:pPr algn="just"/>
            <a:r>
              <a:rPr lang="tr-TR" sz="2200" i="1" dirty="0">
                <a:latin typeface="Calibri" panose="020F0502020204030204" pitchFamily="34" charset="0"/>
                <a:cs typeface="Calibri" panose="020F0502020204030204" pitchFamily="34" charset="0"/>
              </a:rPr>
              <a:t>Kuruluş, farkındalığı aşağıdaki gibi birçok yolla yaratabilir:</a:t>
            </a:r>
          </a:p>
          <a:p>
            <a:pPr algn="just">
              <a:buFont typeface="Wingdings" panose="05000000000000000000" pitchFamily="2" charset="2"/>
              <a:buChar char="ü"/>
            </a:pPr>
            <a:r>
              <a:rPr lang="tr-TR" sz="2200" i="1" dirty="0">
                <a:latin typeface="Calibri" panose="020F0502020204030204" pitchFamily="34" charset="0"/>
                <a:cs typeface="Calibri" panose="020F0502020204030204" pitchFamily="34" charset="0"/>
              </a:rPr>
              <a:t>Beklentinin ne olduğunun açıklığa kavuşturulması (ör. kabul edilebilir ve kabul edilemez ürün ve hizmetlerin resimleri gibi görsel araçlar);</a:t>
            </a:r>
          </a:p>
          <a:p>
            <a:pPr algn="just">
              <a:buFont typeface="Wingdings" panose="05000000000000000000" pitchFamily="2" charset="2"/>
              <a:buChar char="ü"/>
            </a:pPr>
            <a:r>
              <a:rPr lang="tr-TR" sz="2200" i="1" dirty="0">
                <a:latin typeface="Calibri" panose="020F0502020204030204" pitchFamily="34" charset="0"/>
                <a:cs typeface="Calibri" panose="020F0502020204030204" pitchFamily="34" charset="0"/>
              </a:rPr>
              <a:t>Uygun olmayan çıktıların açık bir şekilde ayrılması için prosesler tasarlanması;</a:t>
            </a:r>
          </a:p>
          <a:p>
            <a:pPr algn="just">
              <a:buFont typeface="Wingdings" panose="05000000000000000000" pitchFamily="2" charset="2"/>
              <a:buChar char="ü"/>
            </a:pPr>
            <a:r>
              <a:rPr lang="tr-TR" sz="2200" i="1" dirty="0">
                <a:latin typeface="Calibri" panose="020F0502020204030204" pitchFamily="34" charset="0"/>
                <a:cs typeface="Calibri" panose="020F0502020204030204" pitchFamily="34" charset="0"/>
              </a:rPr>
              <a:t>Uygun olmayan çıktılar bulunması durumunda şikâyetlerin nasıl ele alınacağının ve kuruluş içi akış adımlarının ne olacağının açık bir şekilde duyurulması.</a:t>
            </a:r>
          </a:p>
          <a:p>
            <a:endParaRPr lang="tr-TR" dirty="0"/>
          </a:p>
        </p:txBody>
      </p:sp>
      <p:sp>
        <p:nvSpPr>
          <p:cNvPr id="5" name="Unvan 5"/>
          <p:cNvSpPr txBox="1">
            <a:spLocks noGrp="1"/>
          </p:cNvSpPr>
          <p:nvPr>
            <p:ph type="title"/>
          </p:nvPr>
        </p:nvSpPr>
        <p:spPr>
          <a:xfrm>
            <a:off x="628650" y="810769"/>
            <a:ext cx="7886700" cy="523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6" name="Metin kutusu 5"/>
          <p:cNvSpPr txBox="1"/>
          <p:nvPr/>
        </p:nvSpPr>
        <p:spPr>
          <a:xfrm>
            <a:off x="393297" y="6419810"/>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7" name="Resim 6" descr="Do And Dont, Pros And Cons. Check Marks Sign. Vote, Voting Vector ..."/>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60843"/>
            <a:ext cx="2315817" cy="1201807"/>
          </a:xfrm>
          <a:prstGeom prst="rect">
            <a:avLst/>
          </a:prstGeom>
          <a:noFill/>
          <a:ln>
            <a:noFill/>
          </a:ln>
        </p:spPr>
      </p:pic>
    </p:spTree>
    <p:extLst>
      <p:ext uri="{BB962C8B-B14F-4D97-AF65-F5344CB8AC3E}">
        <p14:creationId xmlns:p14="http://schemas.microsoft.com/office/powerpoint/2010/main" val="396309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165463" y="703098"/>
            <a:ext cx="8349887" cy="593796"/>
          </a:xfrm>
        </p:spPr>
        <p:txBody>
          <a:bodyPr>
            <a:normAutofit/>
          </a:bodyPr>
          <a:lstStyle/>
          <a:p>
            <a:r>
              <a:rPr lang="tr-TR" sz="2800" b="1" dirty="0">
                <a:latin typeface="+mn-lt"/>
              </a:rPr>
              <a:t>YÖNETİM SİSTEMİ  ?</a:t>
            </a:r>
          </a:p>
        </p:txBody>
      </p:sp>
      <p:sp>
        <p:nvSpPr>
          <p:cNvPr id="3" name="İçerik Yer Tutucusu 2"/>
          <p:cNvSpPr>
            <a:spLocks noGrp="1"/>
          </p:cNvSpPr>
          <p:nvPr>
            <p:ph idx="1"/>
          </p:nvPr>
        </p:nvSpPr>
        <p:spPr>
          <a:xfrm>
            <a:off x="243840" y="1288186"/>
            <a:ext cx="8525256" cy="854123"/>
          </a:xfrm>
          <a:ln w="12700">
            <a:solidFill>
              <a:schemeClr val="tx1"/>
            </a:solidFill>
          </a:ln>
        </p:spPr>
        <p:txBody>
          <a:bodyPr>
            <a:noAutofit/>
          </a:bodyPr>
          <a:lstStyle/>
          <a:p>
            <a:pPr marL="0" indent="0" algn="just">
              <a:buNone/>
            </a:pPr>
            <a:r>
              <a:rPr lang="tr-TR" sz="2000" i="1" dirty="0">
                <a:latin typeface="Calibri" panose="020F0502020204030204" pitchFamily="34" charset="0"/>
                <a:cs typeface="Calibri" panose="020F0502020204030204" pitchFamily="34" charset="0"/>
              </a:rPr>
              <a:t>Bir kuruluşun  politika, hedefler ile bu hedeflere ulaşmak için prosesler oluşturmaya yönelik birbiri ile ilgili veya birbiri ile etkileşimde olan unsurlar dizisi. (TS EN ISO 9000:2015 3.5.3)</a:t>
            </a:r>
          </a:p>
        </p:txBody>
      </p:sp>
      <p:sp>
        <p:nvSpPr>
          <p:cNvPr id="14" name="Unvan 1"/>
          <p:cNvSpPr txBox="1">
            <a:spLocks/>
          </p:cNvSpPr>
          <p:nvPr/>
        </p:nvSpPr>
        <p:spPr>
          <a:xfrm>
            <a:off x="165462" y="2298629"/>
            <a:ext cx="8349887" cy="593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mn-lt"/>
              </a:rPr>
              <a:t>KALİTE YÖNETİM SİSTEMİ ?</a:t>
            </a:r>
          </a:p>
        </p:txBody>
      </p:sp>
      <p:sp>
        <p:nvSpPr>
          <p:cNvPr id="15" name="İçerik Yer Tutucusu 2"/>
          <p:cNvSpPr txBox="1">
            <a:spLocks/>
          </p:cNvSpPr>
          <p:nvPr/>
        </p:nvSpPr>
        <p:spPr>
          <a:xfrm>
            <a:off x="243840" y="2892425"/>
            <a:ext cx="8525256" cy="3229701"/>
          </a:xfrm>
          <a:prstGeom prst="rect">
            <a:avLst/>
          </a:prstGeom>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000" i="1" dirty="0">
                <a:latin typeface="Calibri" panose="020F0502020204030204" pitchFamily="34" charset="0"/>
                <a:cs typeface="Calibri" panose="020F0502020204030204" pitchFamily="34" charset="0"/>
              </a:rPr>
              <a:t>Kuruluşun hedeflerini tanımladığı ve istenen sonuçları gerçekleştirmek için gerekli olan proses ve kaynaklara karar verdiği faaliyetleri içerir.</a:t>
            </a:r>
          </a:p>
          <a:p>
            <a:pPr algn="just"/>
            <a:r>
              <a:rPr lang="tr-TR" sz="2000" i="1" dirty="0">
                <a:latin typeface="Calibri" panose="020F0502020204030204" pitchFamily="34" charset="0"/>
                <a:cs typeface="Calibri" panose="020F0502020204030204" pitchFamily="34" charset="0"/>
              </a:rPr>
              <a:t>İlgili taraflar için değer sağlama ve sonuçları gerçekleştirmede gerekli olan etkileşimli prosesleri ve kaynakları yönetir.</a:t>
            </a:r>
          </a:p>
          <a:p>
            <a:pPr algn="just"/>
            <a:r>
              <a:rPr lang="tr-TR" sz="2000" i="1" dirty="0">
                <a:solidFill>
                  <a:srgbClr val="FF0000"/>
                </a:solidFill>
                <a:latin typeface="Calibri" panose="020F0502020204030204" pitchFamily="34" charset="0"/>
                <a:cs typeface="Calibri" panose="020F0502020204030204" pitchFamily="34" charset="0"/>
              </a:rPr>
              <a:t>Üst yönetim</a:t>
            </a:r>
            <a:r>
              <a:rPr lang="tr-TR" sz="2000" i="1" dirty="0">
                <a:latin typeface="Calibri" panose="020F0502020204030204" pitchFamily="34" charset="0"/>
                <a:cs typeface="Calibri" panose="020F0502020204030204" pitchFamily="34" charset="0"/>
              </a:rPr>
              <a:t>e, kararlarının uzun ve kısa vadeli sonuçlarını dikkate alarak kaynakların kullanımını optimize etme imkânı sağlar.</a:t>
            </a:r>
          </a:p>
          <a:p>
            <a:pPr algn="just"/>
            <a:r>
              <a:rPr lang="tr-TR" sz="2000" i="1" dirty="0">
                <a:latin typeface="Calibri" panose="020F0502020204030204" pitchFamily="34" charset="0"/>
                <a:cs typeface="Calibri" panose="020F0502020204030204" pitchFamily="34" charset="0"/>
              </a:rPr>
              <a:t>Ürün ve hizmetlerin sağlanmasında istenen ve istenmeyen sonuçları ele almak için </a:t>
            </a:r>
            <a:r>
              <a:rPr lang="tr-TR" sz="2000" i="1" dirty="0">
                <a:solidFill>
                  <a:srgbClr val="FF0000"/>
                </a:solidFill>
                <a:latin typeface="Calibri" panose="020F0502020204030204" pitchFamily="34" charset="0"/>
                <a:cs typeface="Calibri" panose="020F0502020204030204" pitchFamily="34" charset="0"/>
              </a:rPr>
              <a:t>gerekli faaliyetler</a:t>
            </a:r>
            <a:r>
              <a:rPr lang="tr-TR" sz="2000" i="1" dirty="0">
                <a:latin typeface="Calibri" panose="020F0502020204030204" pitchFamily="34" charset="0"/>
                <a:cs typeface="Calibri" panose="020F0502020204030204" pitchFamily="34" charset="0"/>
              </a:rPr>
              <a:t>in belirlenmesine yönelik araçlar sağlar.(TS EN ISO 9000:2015 2.2.2 )</a:t>
            </a:r>
          </a:p>
        </p:txBody>
      </p:sp>
    </p:spTree>
    <p:extLst>
      <p:ext uri="{BB962C8B-B14F-4D97-AF65-F5344CB8AC3E}">
        <p14:creationId xmlns:p14="http://schemas.microsoft.com/office/powerpoint/2010/main" val="35857667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628650" y="1470991"/>
            <a:ext cx="7886700" cy="4705972"/>
          </a:xfrm>
        </p:spPr>
        <p:txBody>
          <a:bodyPr>
            <a:normAutofit/>
          </a:bodyPr>
          <a:lstStyle/>
          <a:p>
            <a:pPr algn="just"/>
            <a:r>
              <a:rPr lang="tr-TR" sz="2200" i="1" dirty="0">
                <a:latin typeface="Calibri" panose="020F0502020204030204" pitchFamily="34" charset="0"/>
                <a:cs typeface="Calibri" panose="020F0502020204030204" pitchFamily="34" charset="0"/>
              </a:rPr>
              <a:t>Farkındalığın sağlanması açısından iletişim şekilleri</a:t>
            </a:r>
          </a:p>
          <a:p>
            <a:pPr marL="0" indent="0" algn="just">
              <a:buNone/>
            </a:pPr>
            <a:endParaRPr lang="tr-TR" sz="2200" i="1" dirty="0">
              <a:latin typeface="Calibri" panose="020F0502020204030204" pitchFamily="34" charset="0"/>
              <a:cs typeface="Calibri" panose="020F0502020204030204" pitchFamily="34" charset="0"/>
            </a:endParaRPr>
          </a:p>
          <a:p>
            <a:pPr marL="0" indent="0" algn="just">
              <a:buNone/>
            </a:pPr>
            <a:endParaRPr lang="tr-TR" sz="2200" i="1" dirty="0">
              <a:latin typeface="Calibri" panose="020F0502020204030204" pitchFamily="34" charset="0"/>
              <a:cs typeface="Calibri" panose="020F0502020204030204" pitchFamily="34" charset="0"/>
            </a:endParaRPr>
          </a:p>
          <a:p>
            <a:pPr marL="0" indent="0" algn="just">
              <a:buNone/>
            </a:pPr>
            <a:endParaRPr lang="tr-TR" sz="2200" i="1" dirty="0">
              <a:latin typeface="Calibri" panose="020F0502020204030204" pitchFamily="34" charset="0"/>
              <a:cs typeface="Calibri" panose="020F0502020204030204" pitchFamily="34" charset="0"/>
            </a:endParaRPr>
          </a:p>
          <a:p>
            <a:pPr marL="0" indent="0" algn="just">
              <a:buNone/>
            </a:pPr>
            <a:endParaRPr lang="tr-TR" sz="2200" i="1" dirty="0">
              <a:latin typeface="Calibri" panose="020F0502020204030204" pitchFamily="34" charset="0"/>
              <a:cs typeface="Calibri" panose="020F0502020204030204" pitchFamily="34" charset="0"/>
            </a:endParaRPr>
          </a:p>
          <a:p>
            <a:pPr algn="just">
              <a:buFont typeface="Wingdings" panose="05000000000000000000" pitchFamily="2" charset="2"/>
              <a:buChar char="ü"/>
            </a:pPr>
            <a:r>
              <a:rPr lang="tr-TR" sz="2200" i="1" dirty="0">
                <a:latin typeface="Calibri" panose="020F0502020204030204" pitchFamily="34" charset="0"/>
                <a:cs typeface="Calibri" panose="020F0502020204030204" pitchFamily="34" charset="0"/>
              </a:rPr>
              <a:t>Düzenli gözden geçirme toplantıları, </a:t>
            </a:r>
          </a:p>
          <a:p>
            <a:pPr algn="just">
              <a:buFont typeface="Wingdings" panose="05000000000000000000" pitchFamily="2" charset="2"/>
              <a:buChar char="ü"/>
            </a:pPr>
            <a:r>
              <a:rPr lang="tr-TR" sz="2200" i="1" dirty="0">
                <a:latin typeface="Calibri" panose="020F0502020204030204" pitchFamily="34" charset="0"/>
                <a:cs typeface="Calibri" panose="020F0502020204030204" pitchFamily="34" charset="0"/>
              </a:rPr>
              <a:t>Müşteri ve dış tedarikçi toplantıları, </a:t>
            </a:r>
          </a:p>
          <a:p>
            <a:pPr algn="just">
              <a:buFont typeface="Wingdings" panose="05000000000000000000" pitchFamily="2" charset="2"/>
              <a:buChar char="ü"/>
            </a:pPr>
            <a:r>
              <a:rPr lang="tr-TR" sz="2200" i="1" dirty="0">
                <a:latin typeface="Calibri" panose="020F0502020204030204" pitchFamily="34" charset="0"/>
                <a:cs typeface="Calibri" panose="020F0502020204030204" pitchFamily="34" charset="0"/>
              </a:rPr>
              <a:t>Geri bildirimlerin ilgili kişiler tarafından </a:t>
            </a:r>
            <a:r>
              <a:rPr lang="tr-TR" sz="2200" dirty="0">
                <a:latin typeface="Calibri" panose="020F0502020204030204" pitchFamily="34" charset="0"/>
                <a:cs typeface="Calibri" panose="020F0502020204030204" pitchFamily="34" charset="0"/>
              </a:rPr>
              <a:t>bilinmesinin sağlanması </a:t>
            </a:r>
            <a:r>
              <a:rPr lang="tr-TR" sz="2200" dirty="0" err="1">
                <a:latin typeface="Calibri" panose="020F0502020204030204" pitchFamily="34" charset="0"/>
                <a:cs typeface="Calibri" panose="020F0502020204030204" pitchFamily="34" charset="0"/>
              </a:rPr>
              <a:t>v.b</a:t>
            </a:r>
            <a:endParaRPr lang="tr-TR" sz="2200" dirty="0">
              <a:latin typeface="Calibri" panose="020F0502020204030204" pitchFamily="34" charset="0"/>
              <a:cs typeface="Calibri" panose="020F0502020204030204" pitchFamily="34" charset="0"/>
            </a:endParaRPr>
          </a:p>
          <a:p>
            <a:pPr marL="0" indent="0">
              <a:buNone/>
            </a:pPr>
            <a:endParaRPr lang="tr-TR" dirty="0"/>
          </a:p>
        </p:txBody>
      </p:sp>
      <p:sp>
        <p:nvSpPr>
          <p:cNvPr id="5" name="Unvan 5"/>
          <p:cNvSpPr txBox="1">
            <a:spLocks noGrp="1"/>
          </p:cNvSpPr>
          <p:nvPr>
            <p:ph type="title"/>
          </p:nvPr>
        </p:nvSpPr>
        <p:spPr>
          <a:xfrm>
            <a:off x="628650" y="810769"/>
            <a:ext cx="7886700" cy="523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6" name="Metin kutusu 5"/>
          <p:cNvSpPr txBox="1"/>
          <p:nvPr/>
        </p:nvSpPr>
        <p:spPr>
          <a:xfrm>
            <a:off x="393297" y="6419810"/>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7" name="Resim 6" descr="Conference, meeting, meetup, present, ux, workshop icon"/>
          <p:cNvPicPr/>
          <p:nvPr/>
        </p:nvPicPr>
        <p:blipFill>
          <a:blip r:embed="rId3">
            <a:extLst>
              <a:ext uri="{28A0092B-C50C-407E-A947-70E740481C1C}">
                <a14:useLocalDpi xmlns:a14="http://schemas.microsoft.com/office/drawing/2010/main" val="0"/>
              </a:ext>
            </a:extLst>
          </a:blip>
          <a:srcRect/>
          <a:stretch>
            <a:fillRect/>
          </a:stretch>
        </p:blipFill>
        <p:spPr bwMode="auto">
          <a:xfrm>
            <a:off x="5377070" y="2130563"/>
            <a:ext cx="2724838" cy="1576733"/>
          </a:xfrm>
          <a:prstGeom prst="rect">
            <a:avLst/>
          </a:prstGeom>
          <a:noFill/>
          <a:ln>
            <a:noFill/>
          </a:ln>
        </p:spPr>
      </p:pic>
    </p:spTree>
    <p:extLst>
      <p:ext uri="{BB962C8B-B14F-4D97-AF65-F5344CB8AC3E}">
        <p14:creationId xmlns:p14="http://schemas.microsoft.com/office/powerpoint/2010/main" val="14891320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829" y="2375973"/>
            <a:ext cx="4534571" cy="2861949"/>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stretch>
            <a:fillRect/>
          </a:stretch>
        </p:blipFill>
        <p:spPr>
          <a:xfrm>
            <a:off x="0" y="0"/>
            <a:ext cx="2432515" cy="768163"/>
          </a:xfrm>
          <a:prstGeom prst="rect">
            <a:avLst/>
          </a:prstGeom>
        </p:spPr>
      </p:pic>
      <p:sp>
        <p:nvSpPr>
          <p:cNvPr id="5" name="Unvan 1"/>
          <p:cNvSpPr>
            <a:spLocks noGrp="1"/>
          </p:cNvSpPr>
          <p:nvPr>
            <p:ph type="title"/>
          </p:nvPr>
        </p:nvSpPr>
        <p:spPr>
          <a:xfrm>
            <a:off x="628650" y="768351"/>
            <a:ext cx="7886700" cy="553554"/>
          </a:xfrm>
        </p:spPr>
        <p:txBody>
          <a:bodyPr>
            <a:normAutofit/>
          </a:bodyPr>
          <a:lstStyle/>
          <a:p>
            <a:r>
              <a:rPr lang="tr-TR" sz="2800" b="1" dirty="0">
                <a:latin typeface="+mn-lt"/>
              </a:rPr>
              <a:t>7.4 İLETİŞİM</a:t>
            </a:r>
            <a:endParaRPr lang="en-GB" sz="2800" b="1" dirty="0">
              <a:latin typeface="+mn-lt"/>
            </a:endParaRPr>
          </a:p>
        </p:txBody>
      </p:sp>
      <p:sp>
        <p:nvSpPr>
          <p:cNvPr id="6" name="İçerik Yer Tutucusu 2"/>
          <p:cNvSpPr>
            <a:spLocks noGrp="1"/>
          </p:cNvSpPr>
          <p:nvPr>
            <p:ph idx="1"/>
          </p:nvPr>
        </p:nvSpPr>
        <p:spPr>
          <a:xfrm>
            <a:off x="586322" y="1441175"/>
            <a:ext cx="7603949" cy="4732613"/>
          </a:xfrm>
        </p:spPr>
        <p:txBody>
          <a:bodyPr>
            <a:normAutofit/>
          </a:bodyPr>
          <a:lstStyle/>
          <a:p>
            <a:r>
              <a:rPr lang="en-GB" sz="2000" dirty="0" err="1"/>
              <a:t>Kuruluş</a:t>
            </a:r>
            <a:r>
              <a:rPr lang="en-GB" sz="2000" dirty="0"/>
              <a:t>; </a:t>
            </a:r>
            <a:r>
              <a:rPr lang="en-GB" sz="2000" dirty="0" err="1"/>
              <a:t>aşağıdaki</a:t>
            </a:r>
            <a:r>
              <a:rPr lang="en-GB" sz="2000" dirty="0"/>
              <a:t> </a:t>
            </a:r>
            <a:r>
              <a:rPr lang="en-GB" sz="2000" dirty="0" err="1"/>
              <a:t>hususlar</a:t>
            </a:r>
            <a:r>
              <a:rPr lang="en-GB" sz="2000" dirty="0"/>
              <a:t> </a:t>
            </a:r>
            <a:r>
              <a:rPr lang="en-GB" sz="2000" dirty="0" err="1"/>
              <a:t>dahil</a:t>
            </a:r>
            <a:r>
              <a:rPr lang="en-GB" sz="2000" dirty="0"/>
              <a:t> </a:t>
            </a:r>
            <a:r>
              <a:rPr lang="en-GB" sz="2000" dirty="0" err="1"/>
              <a:t>olmak</a:t>
            </a:r>
            <a:r>
              <a:rPr lang="en-GB" sz="2000" dirty="0"/>
              <a:t> </a:t>
            </a:r>
            <a:r>
              <a:rPr lang="en-GB" sz="2000" dirty="0" err="1"/>
              <a:t>üzere</a:t>
            </a:r>
            <a:r>
              <a:rPr lang="en-GB" sz="2000" dirty="0"/>
              <a:t> KYS </a:t>
            </a:r>
            <a:r>
              <a:rPr lang="en-GB" sz="2000" dirty="0" err="1"/>
              <a:t>ile</a:t>
            </a:r>
            <a:r>
              <a:rPr lang="en-GB" sz="2000" dirty="0"/>
              <a:t> </a:t>
            </a:r>
            <a:r>
              <a:rPr lang="en-GB" sz="2000" dirty="0" err="1"/>
              <a:t>ilgili</a:t>
            </a:r>
            <a:r>
              <a:rPr lang="en-GB" sz="2000" dirty="0"/>
              <a:t> </a:t>
            </a:r>
            <a:r>
              <a:rPr lang="en-GB" sz="2000" dirty="0" err="1"/>
              <a:t>gerekli</a:t>
            </a:r>
            <a:r>
              <a:rPr lang="en-GB" sz="2000" dirty="0"/>
              <a:t> </a:t>
            </a:r>
            <a:r>
              <a:rPr lang="en-GB" sz="2000" dirty="0" err="1"/>
              <a:t>olan</a:t>
            </a:r>
            <a:r>
              <a:rPr lang="en-GB" sz="2000" dirty="0"/>
              <a:t> </a:t>
            </a:r>
            <a:r>
              <a:rPr lang="en-GB" sz="2000" u="sng" dirty="0" err="1"/>
              <a:t>iç</a:t>
            </a:r>
            <a:r>
              <a:rPr lang="en-GB" sz="2000" u="sng" dirty="0"/>
              <a:t> </a:t>
            </a:r>
            <a:r>
              <a:rPr lang="en-GB" sz="2000" u="sng" dirty="0" err="1"/>
              <a:t>ve</a:t>
            </a:r>
            <a:r>
              <a:rPr lang="en-GB" sz="2000" u="sng" dirty="0"/>
              <a:t> </a:t>
            </a:r>
            <a:r>
              <a:rPr lang="en-GB" sz="2000" u="sng" dirty="0" err="1"/>
              <a:t>dış</a:t>
            </a:r>
            <a:r>
              <a:rPr lang="en-GB" sz="2000" u="sng" dirty="0"/>
              <a:t> </a:t>
            </a:r>
            <a:r>
              <a:rPr lang="en-GB" sz="2000" u="sng" dirty="0" err="1"/>
              <a:t>iletişimleri</a:t>
            </a:r>
            <a:r>
              <a:rPr lang="en-GB" sz="2000" u="sng" dirty="0"/>
              <a:t> </a:t>
            </a:r>
            <a:r>
              <a:rPr lang="en-GB" sz="2000" dirty="0" err="1"/>
              <a:t>belirlemelidir</a:t>
            </a:r>
            <a:r>
              <a:rPr lang="en-GB" sz="2000" dirty="0"/>
              <a:t>:</a:t>
            </a:r>
          </a:p>
          <a:p>
            <a:endParaRPr lang="en-GB" sz="2000" dirty="0"/>
          </a:p>
          <a:p>
            <a:pPr marL="457200" indent="-457200">
              <a:buFont typeface="+mj-lt"/>
              <a:buAutoNum type="alphaLcParenR"/>
            </a:pPr>
            <a:r>
              <a:rPr lang="en-GB" sz="2000" dirty="0" err="1"/>
              <a:t>Neyle</a:t>
            </a:r>
            <a:r>
              <a:rPr lang="en-GB" sz="2000" dirty="0"/>
              <a:t> </a:t>
            </a:r>
            <a:r>
              <a:rPr lang="en-GB" sz="2000" dirty="0" err="1"/>
              <a:t>ilgili</a:t>
            </a:r>
            <a:r>
              <a:rPr lang="en-GB" sz="2000" dirty="0"/>
              <a:t> </a:t>
            </a:r>
            <a:r>
              <a:rPr lang="en-GB" sz="2000" dirty="0" err="1"/>
              <a:t>iletişim</a:t>
            </a:r>
            <a:r>
              <a:rPr lang="en-GB" sz="2000" dirty="0"/>
              <a:t> </a:t>
            </a:r>
            <a:r>
              <a:rPr lang="en-GB" sz="2000" dirty="0" err="1"/>
              <a:t>kuracağını</a:t>
            </a:r>
            <a:r>
              <a:rPr lang="en-GB" sz="2000" dirty="0"/>
              <a:t>,</a:t>
            </a:r>
          </a:p>
          <a:p>
            <a:pPr marL="457200" indent="-457200">
              <a:buFont typeface="+mj-lt"/>
              <a:buAutoNum type="alphaLcParenR"/>
            </a:pPr>
            <a:r>
              <a:rPr lang="en-GB" sz="2000" dirty="0"/>
              <a:t>Ne zaman </a:t>
            </a:r>
            <a:r>
              <a:rPr lang="en-GB" sz="2000" dirty="0" err="1"/>
              <a:t>iletişim</a:t>
            </a:r>
            <a:r>
              <a:rPr lang="en-GB" sz="2000" dirty="0"/>
              <a:t> </a:t>
            </a:r>
            <a:r>
              <a:rPr lang="en-GB" sz="2000" dirty="0" err="1"/>
              <a:t>kuracağını</a:t>
            </a:r>
            <a:r>
              <a:rPr lang="en-GB" sz="2000" dirty="0"/>
              <a:t>,</a:t>
            </a:r>
          </a:p>
          <a:p>
            <a:pPr marL="457200" indent="-457200">
              <a:buFont typeface="+mj-lt"/>
              <a:buAutoNum type="alphaLcParenR"/>
            </a:pPr>
            <a:r>
              <a:rPr lang="en-GB" sz="2000" dirty="0" err="1"/>
              <a:t>Kiminle</a:t>
            </a:r>
            <a:r>
              <a:rPr lang="en-GB" sz="2000" dirty="0"/>
              <a:t> </a:t>
            </a:r>
            <a:r>
              <a:rPr lang="en-GB" sz="2000" dirty="0" err="1"/>
              <a:t>iletişim</a:t>
            </a:r>
            <a:r>
              <a:rPr lang="en-GB" sz="2000" dirty="0"/>
              <a:t> </a:t>
            </a:r>
            <a:r>
              <a:rPr lang="en-GB" sz="2000" dirty="0" err="1"/>
              <a:t>kuracağını</a:t>
            </a:r>
            <a:r>
              <a:rPr lang="en-GB" sz="2000" dirty="0"/>
              <a:t>,</a:t>
            </a:r>
          </a:p>
          <a:p>
            <a:pPr marL="457200" indent="-457200">
              <a:buFont typeface="+mj-lt"/>
              <a:buAutoNum type="alphaLcParenR"/>
            </a:pPr>
            <a:r>
              <a:rPr lang="en-GB" sz="2000" dirty="0" err="1"/>
              <a:t>Nasıl</a:t>
            </a:r>
            <a:r>
              <a:rPr lang="en-GB" sz="2000" dirty="0"/>
              <a:t> </a:t>
            </a:r>
            <a:r>
              <a:rPr lang="en-GB" sz="2000" dirty="0" err="1"/>
              <a:t>iletişim</a:t>
            </a:r>
            <a:r>
              <a:rPr lang="en-GB" sz="2000" dirty="0"/>
              <a:t> </a:t>
            </a:r>
            <a:r>
              <a:rPr lang="en-GB" sz="2000" dirty="0" err="1"/>
              <a:t>kuracağını</a:t>
            </a:r>
            <a:r>
              <a:rPr lang="en-GB" sz="2000" dirty="0"/>
              <a:t>,</a:t>
            </a:r>
          </a:p>
          <a:p>
            <a:pPr marL="457200" indent="-457200">
              <a:buFont typeface="+mj-lt"/>
              <a:buAutoNum type="alphaLcParenR"/>
            </a:pPr>
            <a:r>
              <a:rPr lang="en-GB" sz="2000" dirty="0" err="1"/>
              <a:t>Kimin</a:t>
            </a:r>
            <a:r>
              <a:rPr lang="en-GB" sz="2000" dirty="0"/>
              <a:t> </a:t>
            </a:r>
            <a:r>
              <a:rPr lang="en-GB" sz="2000" dirty="0" err="1"/>
              <a:t>iletişim</a:t>
            </a:r>
            <a:r>
              <a:rPr lang="en-GB" sz="2000" dirty="0"/>
              <a:t> </a:t>
            </a:r>
            <a:r>
              <a:rPr lang="en-GB" sz="2000" dirty="0" err="1"/>
              <a:t>kuracağını</a:t>
            </a:r>
            <a:r>
              <a:rPr lang="en-GB" sz="2000" dirty="0"/>
              <a:t>.</a:t>
            </a:r>
          </a:p>
        </p:txBody>
      </p:sp>
    </p:spTree>
    <p:extLst>
      <p:ext uri="{BB962C8B-B14F-4D97-AF65-F5344CB8AC3E}">
        <p14:creationId xmlns:p14="http://schemas.microsoft.com/office/powerpoint/2010/main" val="27843487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628650" y="1377112"/>
            <a:ext cx="7886700" cy="4705972"/>
          </a:xfrm>
        </p:spPr>
        <p:txBody>
          <a:bodyPr>
            <a:normAutofit/>
          </a:bodyPr>
          <a:lstStyle/>
          <a:p>
            <a:pPr algn="just"/>
            <a:r>
              <a:rPr lang="tr-TR" sz="2200" i="1" dirty="0">
                <a:latin typeface="Calibri" panose="020F0502020204030204" pitchFamily="34" charset="0"/>
                <a:cs typeface="Calibri" panose="020F0502020204030204" pitchFamily="34" charset="0"/>
              </a:rPr>
              <a:t>Kuruluş, kalite yönetim sisteminin etkili şekilde işletilmesini sağlamak için iletişim kurması gereken  </a:t>
            </a:r>
            <a:r>
              <a:rPr lang="tr-TR" sz="2200" b="1" i="1" u="sng" dirty="0">
                <a:latin typeface="Calibri" panose="020F0502020204030204" pitchFamily="34" charset="0"/>
                <a:cs typeface="Calibri" panose="020F0502020204030204" pitchFamily="34" charset="0"/>
              </a:rPr>
              <a:t>iç ve dış tarafları </a:t>
            </a:r>
            <a:r>
              <a:rPr lang="tr-TR" sz="2200" i="1" dirty="0">
                <a:latin typeface="Calibri" panose="020F0502020204030204" pitchFamily="34" charset="0"/>
                <a:cs typeface="Calibri" panose="020F0502020204030204" pitchFamily="34" charset="0"/>
              </a:rPr>
              <a:t>belirlemesi tavsiye edilir. </a:t>
            </a:r>
          </a:p>
          <a:p>
            <a:pPr algn="just"/>
            <a:endParaRPr lang="tr-TR" sz="2200" i="1" dirty="0">
              <a:latin typeface="Calibri" panose="020F0502020204030204" pitchFamily="34" charset="0"/>
              <a:cs typeface="Calibri" panose="020F0502020204030204" pitchFamily="34" charset="0"/>
            </a:endParaRPr>
          </a:p>
          <a:p>
            <a:pPr algn="just"/>
            <a:r>
              <a:rPr lang="tr-TR" sz="2200" i="1" dirty="0">
                <a:latin typeface="Calibri" panose="020F0502020204030204" pitchFamily="34" charset="0"/>
                <a:cs typeface="Calibri" panose="020F0502020204030204" pitchFamily="34" charset="0"/>
              </a:rPr>
              <a:t>Farklı durumlar için farklı iletişim yöntemleri gereklidir. </a:t>
            </a:r>
          </a:p>
          <a:p>
            <a:pPr algn="just">
              <a:buFont typeface="Wingdings" panose="05000000000000000000" pitchFamily="2" charset="2"/>
              <a:buChar char="ü"/>
            </a:pPr>
            <a:r>
              <a:rPr lang="tr-TR" sz="2200" i="1" dirty="0">
                <a:latin typeface="Calibri" panose="020F0502020204030204" pitchFamily="34" charset="0"/>
                <a:cs typeface="Calibri" panose="020F0502020204030204" pitchFamily="34" charset="0"/>
              </a:rPr>
              <a:t>Dış taraflar için raporlar, </a:t>
            </a:r>
            <a:r>
              <a:rPr lang="tr-TR" sz="2200" i="1" dirty="0" err="1">
                <a:latin typeface="Calibri" panose="020F0502020204030204" pitchFamily="34" charset="0"/>
                <a:cs typeface="Calibri" panose="020F0502020204030204" pitchFamily="34" charset="0"/>
              </a:rPr>
              <a:t>şartnameler,yasal</a:t>
            </a:r>
            <a:r>
              <a:rPr lang="tr-TR" sz="2200" i="1" dirty="0">
                <a:latin typeface="Calibri" panose="020F0502020204030204" pitchFamily="34" charset="0"/>
                <a:cs typeface="Calibri" panose="020F0502020204030204" pitchFamily="34" charset="0"/>
              </a:rPr>
              <a:t> beyanlar, faturalar veya hizmet anlaşmaları gibi daha biçimsel iletişim yöntemleri gerekebilir</a:t>
            </a:r>
          </a:p>
          <a:p>
            <a:pPr algn="just">
              <a:buFont typeface="Wingdings" panose="05000000000000000000" pitchFamily="2" charset="2"/>
              <a:buChar char="ü"/>
            </a:pPr>
            <a:r>
              <a:rPr lang="tr-TR" sz="2200" i="1" dirty="0">
                <a:latin typeface="Calibri" panose="020F0502020204030204" pitchFamily="34" charset="0"/>
                <a:cs typeface="Calibri" panose="020F0502020204030204" pitchFamily="34" charset="0"/>
              </a:rPr>
              <a:t> İç iletişim için günlük iletişim, düzenli birim toplantıları, brifing oturumları, e-posta veya intranet gibi yöntemler kullanılabilir. </a:t>
            </a:r>
            <a:endParaRPr lang="tr-TR" dirty="0"/>
          </a:p>
        </p:txBody>
      </p:sp>
      <p:sp>
        <p:nvSpPr>
          <p:cNvPr id="5" name="Unvan 5"/>
          <p:cNvSpPr txBox="1">
            <a:spLocks noGrp="1"/>
          </p:cNvSpPr>
          <p:nvPr>
            <p:ph type="title"/>
          </p:nvPr>
        </p:nvSpPr>
        <p:spPr>
          <a:xfrm>
            <a:off x="628650" y="810769"/>
            <a:ext cx="7886700" cy="523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6" name="Metin kutusu 5"/>
          <p:cNvSpPr txBox="1"/>
          <p:nvPr/>
        </p:nvSpPr>
        <p:spPr>
          <a:xfrm>
            <a:off x="393297" y="6419810"/>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8" name="Picture 2" descr="Ä°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6227" y="5118651"/>
            <a:ext cx="2764391" cy="119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7490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1"/>
            <a:ext cx="7886700" cy="725888"/>
          </a:xfrm>
        </p:spPr>
        <p:txBody>
          <a:bodyPr>
            <a:noAutofit/>
          </a:bodyPr>
          <a:lstStyle/>
          <a:p>
            <a:r>
              <a:rPr lang="tr-TR" sz="2800" b="1" dirty="0">
                <a:latin typeface="+mn-lt"/>
              </a:rPr>
              <a:t>7.5 DOKÜMANTE EDİLMİŞ BİLGİ</a:t>
            </a:r>
            <a:br>
              <a:rPr lang="tr-TR" sz="2800" b="1" dirty="0">
                <a:latin typeface="+mn-lt"/>
              </a:rPr>
            </a:br>
            <a:r>
              <a:rPr lang="tr-TR" sz="2800" b="1" dirty="0">
                <a:latin typeface="+mn-lt"/>
              </a:rPr>
              <a:t>7.5.1 GENEL</a:t>
            </a:r>
            <a:endParaRPr lang="en-GB" sz="2800" b="1" dirty="0">
              <a:latin typeface="+mn-lt"/>
            </a:endParaRPr>
          </a:p>
        </p:txBody>
      </p:sp>
      <p:sp>
        <p:nvSpPr>
          <p:cNvPr id="6" name="İçerik Yer Tutucusu 2"/>
          <p:cNvSpPr>
            <a:spLocks noGrp="1"/>
          </p:cNvSpPr>
          <p:nvPr>
            <p:ph idx="1"/>
          </p:nvPr>
        </p:nvSpPr>
        <p:spPr>
          <a:xfrm>
            <a:off x="531700" y="1649898"/>
            <a:ext cx="7983650" cy="4343398"/>
          </a:xfrm>
        </p:spPr>
        <p:txBody>
          <a:bodyPr>
            <a:noAutofit/>
          </a:bodyPr>
          <a:lstStyle/>
          <a:p>
            <a:pPr algn="just"/>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Sistemi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içermelidir</a:t>
            </a:r>
            <a:r>
              <a:rPr lang="en-GB" sz="2000" dirty="0">
                <a:latin typeface="Calibri" panose="020F0502020204030204" pitchFamily="34" charset="0"/>
                <a:cs typeface="Calibri" panose="020F0502020204030204" pitchFamily="34" charset="0"/>
              </a:rPr>
              <a:t>:</a:t>
            </a:r>
          </a:p>
          <a:p>
            <a:pPr algn="just"/>
            <a:endParaRPr lang="en-GB" sz="1800" dirty="0">
              <a:latin typeface="Calibri" panose="020F0502020204030204" pitchFamily="34" charset="0"/>
              <a:cs typeface="Calibri" panose="020F0502020204030204" pitchFamily="34" charset="0"/>
            </a:endParaRPr>
          </a:p>
          <a:p>
            <a:pPr marL="457200" indent="-457200" algn="just">
              <a:buFont typeface="+mj-lt"/>
              <a:buAutoNum type="alphaLcParenR"/>
            </a:pPr>
            <a:r>
              <a:rPr lang="en-GB" sz="2000" dirty="0">
                <a:latin typeface="Calibri" panose="020F0502020204030204" pitchFamily="34" charset="0"/>
                <a:cs typeface="Calibri" panose="020F0502020204030204" pitchFamily="34" charset="0"/>
              </a:rPr>
              <a:t>Bu </a:t>
            </a:r>
            <a:r>
              <a:rPr lang="en-GB" sz="2000" dirty="0" err="1">
                <a:latin typeface="Calibri" panose="020F0502020204030204" pitchFamily="34" charset="0"/>
                <a:cs typeface="Calibri" panose="020F0502020204030204" pitchFamily="34" charset="0"/>
              </a:rPr>
              <a:t>standardın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gerektirdiği</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bilgiyi</a:t>
            </a:r>
            <a:r>
              <a:rPr lang="en-GB" sz="2000" dirty="0">
                <a:latin typeface="Calibri" panose="020F0502020204030204" pitchFamily="34" charset="0"/>
                <a:cs typeface="Calibri" panose="020F0502020204030204" pitchFamily="34" charset="0"/>
              </a:rPr>
              <a:t>,</a:t>
            </a:r>
          </a:p>
          <a:p>
            <a:pPr marL="457200" indent="-457200" algn="just">
              <a:buFont typeface="+mj-lt"/>
              <a:buAutoNum type="alphaLcParenR"/>
            </a:pP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tarafından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KYSnin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etkinliği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gerekli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olduğu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belirlenen</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bilgiyi</a:t>
            </a:r>
            <a:r>
              <a:rPr lang="en-GB" sz="2000" dirty="0">
                <a:latin typeface="Calibri" panose="020F0502020204030204" pitchFamily="34" charset="0"/>
                <a:cs typeface="Calibri" panose="020F0502020204030204" pitchFamily="34" charset="0"/>
              </a:rPr>
              <a:t>.</a:t>
            </a:r>
            <a:r>
              <a:rPr lang="tr-TR" sz="2000" dirty="0">
                <a:latin typeface="Calibri" panose="020F0502020204030204" pitchFamily="34" charset="0"/>
                <a:cs typeface="Calibri" panose="020F0502020204030204" pitchFamily="34" charset="0"/>
              </a:rPr>
              <a:t> (Dış kaynaklı dokümanlar dahil)</a:t>
            </a:r>
          </a:p>
          <a:p>
            <a:pPr marL="0" indent="0">
              <a:buNone/>
            </a:pPr>
            <a:endParaRPr lang="tr-TR" sz="2000" dirty="0">
              <a:latin typeface="Calibri" panose="020F0502020204030204" pitchFamily="34" charset="0"/>
              <a:cs typeface="Calibri" panose="020F0502020204030204" pitchFamily="34" charset="0"/>
            </a:endParaRPr>
          </a:p>
          <a:p>
            <a:pPr marL="0" indent="0">
              <a:buNone/>
            </a:pPr>
            <a:r>
              <a:rPr lang="en-GB" sz="2000" dirty="0">
                <a:latin typeface="Calibri" panose="020F0502020204030204" pitchFamily="34" charset="0"/>
                <a:cs typeface="Calibri" panose="020F0502020204030204" pitchFamily="34" charset="0"/>
              </a:rPr>
              <a:t>KYS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dokümante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edilmiş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bilginin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boyutu</a:t>
            </a:r>
            <a:r>
              <a:rPr lang="en-GB" sz="2000" dirty="0">
                <a:latin typeface="Calibri" panose="020F0502020204030204" pitchFamily="34" charset="0"/>
                <a:cs typeface="Calibri" panose="020F0502020204030204" pitchFamily="34" charset="0"/>
              </a:rPr>
              <a:t>, </a:t>
            </a:r>
          </a:p>
          <a:p>
            <a:pPr marL="0" indent="0">
              <a:buNone/>
            </a:pPr>
            <a:endParaRPr lang="en-GB" sz="2000" dirty="0">
              <a:latin typeface="Calibri" panose="020F0502020204030204" pitchFamily="34" charset="0"/>
              <a:cs typeface="Calibri" panose="020F0502020204030204" pitchFamily="34" charset="0"/>
            </a:endParaRPr>
          </a:p>
          <a:p>
            <a:pPr>
              <a:buFont typeface="Wingdings" panose="05000000000000000000" pitchFamily="2" charset="2"/>
              <a:buChar char="ü"/>
            </a:pP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büyüklüğü</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proseslerinin</a:t>
            </a:r>
            <a:r>
              <a:rPr lang="en-GB" sz="2000" dirty="0">
                <a:latin typeface="Calibri" panose="020F0502020204030204" pitchFamily="34" charset="0"/>
                <a:cs typeface="Calibri" panose="020F0502020204030204" pitchFamily="34" charset="0"/>
              </a:rPr>
              <a:t>, </a:t>
            </a:r>
            <a:endParaRPr lang="tr-TR" sz="2000" dirty="0">
              <a:latin typeface="Calibri" panose="020F0502020204030204" pitchFamily="34" charset="0"/>
              <a:cs typeface="Calibri" panose="020F0502020204030204" pitchFamily="34" charset="0"/>
            </a:endParaRPr>
          </a:p>
          <a:p>
            <a:pPr marL="0" indent="0">
              <a:buNone/>
            </a:pPr>
            <a:r>
              <a:rPr lang="tr-TR"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türü</a:t>
            </a:r>
            <a:r>
              <a:rPr lang="tr-TR" sz="2000" dirty="0">
                <a:latin typeface="Calibri" panose="020F0502020204030204" pitchFamily="34" charset="0"/>
                <a:cs typeface="Calibri" panose="020F0502020204030204" pitchFamily="34" charset="0"/>
              </a:rPr>
              <a:t>ne,</a:t>
            </a:r>
            <a:endParaRPr lang="en-GB" sz="2000" dirty="0">
              <a:latin typeface="Calibri" panose="020F0502020204030204" pitchFamily="34" charset="0"/>
              <a:cs typeface="Calibri" panose="020F0502020204030204" pitchFamily="34" charset="0"/>
            </a:endParaRPr>
          </a:p>
          <a:p>
            <a:pPr>
              <a:buFont typeface="Wingdings" panose="05000000000000000000" pitchFamily="2" charset="2"/>
              <a:buChar char="ü"/>
            </a:pPr>
            <a:r>
              <a:rPr lang="en-GB" sz="2000" dirty="0" err="1">
                <a:latin typeface="Calibri" panose="020F0502020204030204" pitchFamily="34" charset="0"/>
                <a:cs typeface="Calibri" panose="020F0502020204030204" pitchFamily="34" charset="0"/>
              </a:rPr>
              <a:t>Proseslerin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karmaşıklığı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birbiri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etkileşimleri</a:t>
            </a:r>
            <a:r>
              <a:rPr lang="tr-TR" sz="2000" dirty="0">
                <a:latin typeface="Calibri" panose="020F0502020204030204" pitchFamily="34" charset="0"/>
                <a:cs typeface="Calibri" panose="020F0502020204030204" pitchFamily="34" charset="0"/>
              </a:rPr>
              <a:t>ne</a:t>
            </a:r>
            <a:endParaRPr lang="en-GB" sz="2000" dirty="0">
              <a:latin typeface="Calibri" panose="020F0502020204030204" pitchFamily="34" charset="0"/>
              <a:cs typeface="Calibri" panose="020F0502020204030204" pitchFamily="34" charset="0"/>
            </a:endParaRPr>
          </a:p>
          <a:p>
            <a:pPr>
              <a:buFont typeface="Wingdings" panose="05000000000000000000" pitchFamily="2" charset="2"/>
              <a:buChar char="ü"/>
            </a:pPr>
            <a:r>
              <a:rPr lang="en-GB" sz="2000" dirty="0" err="1">
                <a:latin typeface="Calibri" panose="020F0502020204030204" pitchFamily="34" charset="0"/>
                <a:cs typeface="Calibri" panose="020F0502020204030204" pitchFamily="34" charset="0"/>
              </a:rPr>
              <a:t>Kişilerin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yetkinliği</a:t>
            </a:r>
            <a:r>
              <a:rPr lang="tr-TR" sz="2000" dirty="0">
                <a:latin typeface="Calibri" panose="020F0502020204030204" pitchFamily="34" charset="0"/>
                <a:cs typeface="Calibri" panose="020F0502020204030204" pitchFamily="34" charset="0"/>
              </a:rPr>
              <a:t>ne bağlıdır.</a:t>
            </a:r>
            <a:endParaRPr lang="en-GB" sz="2000" dirty="0">
              <a:latin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cs typeface="Calibri" panose="020F0502020204030204" pitchFamily="34" charset="0"/>
            </a:endParaRP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4124" y="3687417"/>
            <a:ext cx="1848679" cy="2461538"/>
          </a:xfrm>
          <a:prstGeom prst="rect">
            <a:avLst/>
          </a:prstGeom>
        </p:spPr>
      </p:pic>
    </p:spTree>
    <p:extLst>
      <p:ext uri="{BB962C8B-B14F-4D97-AF65-F5344CB8AC3E}">
        <p14:creationId xmlns:p14="http://schemas.microsoft.com/office/powerpoint/2010/main" val="18163284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1"/>
            <a:ext cx="7886700" cy="583371"/>
          </a:xfrm>
        </p:spPr>
        <p:txBody>
          <a:bodyPr>
            <a:noAutofit/>
          </a:bodyPr>
          <a:lstStyle/>
          <a:p>
            <a:r>
              <a:rPr lang="tr-TR" sz="2800" b="1" dirty="0">
                <a:latin typeface="Calibri" panose="020F0502020204030204" pitchFamily="34" charset="0"/>
                <a:cs typeface="Calibri" panose="020F0502020204030204" pitchFamily="34" charset="0"/>
              </a:rPr>
              <a:t>7.5.2 OLUŞTURMA VE GÜNCELLEME</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531700" y="1351722"/>
            <a:ext cx="7983650" cy="4343398"/>
          </a:xfrm>
        </p:spPr>
        <p:txBody>
          <a:bodyPr>
            <a:normAutofit/>
          </a:bodyPr>
          <a:lstStyle/>
          <a:p>
            <a:pPr algn="just"/>
            <a:r>
              <a:rPr lang="en-GB" sz="2000" dirty="0" err="1"/>
              <a:t>Kuruluş</a:t>
            </a:r>
            <a:r>
              <a:rPr lang="en-GB" sz="2000" dirty="0"/>
              <a:t>; </a:t>
            </a:r>
            <a:r>
              <a:rPr lang="en-GB" sz="2000" dirty="0" err="1"/>
              <a:t>dokümante</a:t>
            </a:r>
            <a:r>
              <a:rPr lang="en-GB" sz="2000" dirty="0"/>
              <a:t> </a:t>
            </a:r>
            <a:r>
              <a:rPr lang="en-GB" sz="2000" dirty="0" err="1"/>
              <a:t>edilmiş</a:t>
            </a:r>
            <a:r>
              <a:rPr lang="en-GB" sz="2000" dirty="0"/>
              <a:t> </a:t>
            </a:r>
            <a:r>
              <a:rPr lang="en-GB" sz="2000" dirty="0" err="1"/>
              <a:t>bilgileri</a:t>
            </a:r>
            <a:r>
              <a:rPr lang="en-GB" sz="2000" dirty="0"/>
              <a:t> </a:t>
            </a:r>
            <a:r>
              <a:rPr lang="en-GB" sz="2000" dirty="0" err="1"/>
              <a:t>oluştururken</a:t>
            </a:r>
            <a:r>
              <a:rPr lang="en-GB" sz="2000" dirty="0"/>
              <a:t> </a:t>
            </a:r>
            <a:r>
              <a:rPr lang="en-GB" sz="2000" dirty="0" err="1"/>
              <a:t>ve</a:t>
            </a:r>
            <a:r>
              <a:rPr lang="en-GB" sz="2000" dirty="0"/>
              <a:t> </a:t>
            </a:r>
            <a:r>
              <a:rPr lang="en-GB" sz="2000" dirty="0" err="1"/>
              <a:t>güncellerken</a:t>
            </a:r>
            <a:r>
              <a:rPr lang="en-GB" sz="2000" dirty="0"/>
              <a:t> </a:t>
            </a:r>
            <a:r>
              <a:rPr lang="en-GB" sz="2000" dirty="0" err="1"/>
              <a:t>aşağıdakilerin</a:t>
            </a:r>
            <a:r>
              <a:rPr lang="en-GB" sz="2000" dirty="0"/>
              <a:t> </a:t>
            </a:r>
            <a:r>
              <a:rPr lang="en-GB" sz="2000" dirty="0" err="1"/>
              <a:t>uygunluğunu</a:t>
            </a:r>
            <a:r>
              <a:rPr lang="en-GB" sz="2000" dirty="0"/>
              <a:t> </a:t>
            </a:r>
            <a:r>
              <a:rPr lang="en-GB" sz="2000" dirty="0" err="1"/>
              <a:t>güvence</a:t>
            </a:r>
            <a:r>
              <a:rPr lang="en-GB" sz="2000" dirty="0"/>
              <a:t> </a:t>
            </a:r>
            <a:r>
              <a:rPr lang="en-GB" sz="2000" dirty="0" err="1"/>
              <a:t>altına</a:t>
            </a:r>
            <a:r>
              <a:rPr lang="en-GB" sz="2000" dirty="0"/>
              <a:t> </a:t>
            </a:r>
            <a:r>
              <a:rPr lang="en-GB" sz="2000" dirty="0" err="1"/>
              <a:t>almalıdır</a:t>
            </a:r>
            <a:r>
              <a:rPr lang="en-GB" sz="2000" dirty="0"/>
              <a:t>:</a:t>
            </a:r>
          </a:p>
          <a:p>
            <a:pPr algn="just"/>
            <a:endParaRPr lang="en-GB" sz="2000" dirty="0"/>
          </a:p>
          <a:p>
            <a:pPr marL="457200" indent="-457200" algn="just">
              <a:buFont typeface="+mj-lt"/>
              <a:buAutoNum type="alphaLcParenR"/>
            </a:pPr>
            <a:r>
              <a:rPr lang="en-GB" sz="2000" dirty="0" err="1"/>
              <a:t>Tanımlama</a:t>
            </a:r>
            <a:r>
              <a:rPr lang="en-GB" sz="2000" dirty="0"/>
              <a:t> </a:t>
            </a:r>
            <a:r>
              <a:rPr lang="en-GB" sz="2000" dirty="0" err="1"/>
              <a:t>ve</a:t>
            </a:r>
            <a:r>
              <a:rPr lang="en-GB" sz="2000" dirty="0"/>
              <a:t> </a:t>
            </a:r>
            <a:r>
              <a:rPr lang="en-GB" sz="2000" dirty="0" err="1"/>
              <a:t>açıklama</a:t>
            </a:r>
            <a:r>
              <a:rPr lang="en-GB" sz="2000" dirty="0"/>
              <a:t> (</a:t>
            </a:r>
            <a:r>
              <a:rPr lang="en-GB" sz="2000" dirty="0" err="1"/>
              <a:t>örneğin</a:t>
            </a:r>
            <a:r>
              <a:rPr lang="en-GB" sz="2000" dirty="0"/>
              <a:t>, </a:t>
            </a:r>
            <a:r>
              <a:rPr lang="en-GB" sz="2000" dirty="0" err="1"/>
              <a:t>bir</a:t>
            </a:r>
            <a:r>
              <a:rPr lang="en-GB" sz="2000" dirty="0"/>
              <a:t> </a:t>
            </a:r>
            <a:r>
              <a:rPr lang="en-GB" sz="2000" dirty="0" err="1"/>
              <a:t>başlık</a:t>
            </a:r>
            <a:r>
              <a:rPr lang="en-GB" sz="2000" dirty="0"/>
              <a:t>, </a:t>
            </a:r>
            <a:r>
              <a:rPr lang="en-GB" sz="2000" dirty="0" err="1"/>
              <a:t>tarih</a:t>
            </a:r>
            <a:r>
              <a:rPr lang="en-GB" sz="2000" dirty="0"/>
              <a:t>, </a:t>
            </a:r>
            <a:r>
              <a:rPr lang="en-GB" sz="2000" dirty="0" err="1"/>
              <a:t>yazar</a:t>
            </a:r>
            <a:r>
              <a:rPr lang="en-GB" sz="2000" dirty="0"/>
              <a:t> </a:t>
            </a:r>
            <a:r>
              <a:rPr lang="en-GB" sz="2000" dirty="0" err="1"/>
              <a:t>veya</a:t>
            </a:r>
            <a:r>
              <a:rPr lang="en-GB" sz="2000" dirty="0"/>
              <a:t> </a:t>
            </a:r>
            <a:r>
              <a:rPr lang="en-GB" sz="2000" dirty="0" err="1"/>
              <a:t>referans</a:t>
            </a:r>
            <a:r>
              <a:rPr lang="en-GB" sz="2000" dirty="0"/>
              <a:t> </a:t>
            </a:r>
            <a:r>
              <a:rPr lang="en-GB" sz="2000" dirty="0" err="1"/>
              <a:t>numarası</a:t>
            </a:r>
            <a:r>
              <a:rPr lang="en-GB" sz="2000" dirty="0"/>
              <a:t>),</a:t>
            </a:r>
          </a:p>
          <a:p>
            <a:pPr marL="457200" indent="-457200" algn="just">
              <a:buFont typeface="+mj-lt"/>
              <a:buAutoNum type="alphaLcParenR"/>
            </a:pPr>
            <a:r>
              <a:rPr lang="en-GB" sz="2000" dirty="0"/>
              <a:t>Format (</a:t>
            </a:r>
            <a:r>
              <a:rPr lang="en-GB" sz="2000" dirty="0" err="1"/>
              <a:t>örneğin</a:t>
            </a:r>
            <a:r>
              <a:rPr lang="en-GB" sz="2000" dirty="0"/>
              <a:t>, </a:t>
            </a:r>
            <a:r>
              <a:rPr lang="en-GB" sz="2000" dirty="0" err="1"/>
              <a:t>dil</a:t>
            </a:r>
            <a:r>
              <a:rPr lang="en-GB" sz="2000" dirty="0"/>
              <a:t>, </a:t>
            </a:r>
            <a:r>
              <a:rPr lang="en-GB" sz="2000" dirty="0" err="1"/>
              <a:t>yazılım</a:t>
            </a:r>
            <a:r>
              <a:rPr lang="en-GB" sz="2000" dirty="0"/>
              <a:t> </a:t>
            </a:r>
            <a:r>
              <a:rPr lang="en-GB" sz="2000" dirty="0" err="1"/>
              <a:t>sürümü</a:t>
            </a:r>
            <a:r>
              <a:rPr lang="en-GB" sz="2000" dirty="0"/>
              <a:t>, </a:t>
            </a:r>
            <a:r>
              <a:rPr lang="en-GB" sz="2000" dirty="0" err="1"/>
              <a:t>grafikler</a:t>
            </a:r>
            <a:r>
              <a:rPr lang="en-GB" sz="2000" dirty="0"/>
              <a:t>) </a:t>
            </a:r>
            <a:r>
              <a:rPr lang="en-GB" sz="2000" dirty="0" err="1"/>
              <a:t>ve</a:t>
            </a:r>
            <a:r>
              <a:rPr lang="en-GB" sz="2000" dirty="0"/>
              <a:t> </a:t>
            </a:r>
            <a:r>
              <a:rPr lang="en-GB" sz="2000" dirty="0" err="1"/>
              <a:t>ortam</a:t>
            </a:r>
            <a:r>
              <a:rPr lang="en-GB" sz="2000" dirty="0"/>
              <a:t> (</a:t>
            </a:r>
            <a:r>
              <a:rPr lang="en-GB" sz="2000" dirty="0" err="1"/>
              <a:t>örneğin</a:t>
            </a:r>
            <a:r>
              <a:rPr lang="en-GB" sz="2000" dirty="0"/>
              <a:t>, </a:t>
            </a:r>
            <a:r>
              <a:rPr lang="en-GB" sz="2000" dirty="0" err="1"/>
              <a:t>kâğıt</a:t>
            </a:r>
            <a:r>
              <a:rPr lang="en-GB" sz="2000" dirty="0"/>
              <a:t>, </a:t>
            </a:r>
            <a:r>
              <a:rPr lang="en-GB" sz="2000" dirty="0" err="1"/>
              <a:t>elektronik</a:t>
            </a:r>
            <a:r>
              <a:rPr lang="en-GB" sz="2000" dirty="0"/>
              <a:t>),</a:t>
            </a:r>
          </a:p>
          <a:p>
            <a:pPr marL="457200" indent="-457200" algn="just">
              <a:buFont typeface="+mj-lt"/>
              <a:buAutoNum type="alphaLcParenR"/>
            </a:pPr>
            <a:r>
              <a:rPr lang="en-GB" sz="2000" dirty="0" err="1"/>
              <a:t>Uygunluk</a:t>
            </a:r>
            <a:r>
              <a:rPr lang="en-GB" sz="2000" dirty="0"/>
              <a:t> </a:t>
            </a:r>
            <a:r>
              <a:rPr lang="en-GB" sz="2000" dirty="0" err="1"/>
              <a:t>ve</a:t>
            </a:r>
            <a:r>
              <a:rPr lang="en-GB" sz="2000" dirty="0"/>
              <a:t> </a:t>
            </a:r>
            <a:r>
              <a:rPr lang="en-GB" sz="2000" dirty="0" err="1"/>
              <a:t>yeterlilik</a:t>
            </a:r>
            <a:r>
              <a:rPr lang="en-GB" sz="2000" dirty="0"/>
              <a:t> </a:t>
            </a:r>
            <a:r>
              <a:rPr lang="en-GB" sz="2000" dirty="0" err="1"/>
              <a:t>için</a:t>
            </a:r>
            <a:r>
              <a:rPr lang="en-GB" sz="2000" dirty="0"/>
              <a:t> </a:t>
            </a:r>
            <a:r>
              <a:rPr lang="en-GB" sz="2000" dirty="0" err="1"/>
              <a:t>gözden</a:t>
            </a:r>
            <a:r>
              <a:rPr lang="en-GB" sz="2000" dirty="0"/>
              <a:t> </a:t>
            </a:r>
            <a:r>
              <a:rPr lang="en-GB" sz="2000" dirty="0" err="1"/>
              <a:t>geçirme</a:t>
            </a:r>
            <a:r>
              <a:rPr lang="en-GB" sz="2000" dirty="0"/>
              <a:t> </a:t>
            </a:r>
            <a:r>
              <a:rPr lang="en-GB" sz="2000" dirty="0" err="1"/>
              <a:t>ve</a:t>
            </a:r>
            <a:r>
              <a:rPr lang="en-GB" sz="2000" dirty="0"/>
              <a:t> </a:t>
            </a:r>
            <a:r>
              <a:rPr lang="en-GB" sz="2000" dirty="0" err="1"/>
              <a:t>onay</a:t>
            </a:r>
            <a:r>
              <a:rPr lang="en-GB" sz="2000" dirty="0"/>
              <a:t>.</a:t>
            </a:r>
          </a:p>
          <a:p>
            <a:pPr marL="0" indent="0">
              <a:buNone/>
            </a:pPr>
            <a:endParaRPr lang="en-GB" sz="2000" dirty="0"/>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498" y="4348500"/>
            <a:ext cx="3111774" cy="1675163"/>
          </a:xfrm>
          <a:prstGeom prst="rect">
            <a:avLst/>
          </a:prstGeom>
          <a:ln>
            <a:noFill/>
          </a:ln>
        </p:spPr>
      </p:pic>
    </p:spTree>
    <p:extLst>
      <p:ext uri="{BB962C8B-B14F-4D97-AF65-F5344CB8AC3E}">
        <p14:creationId xmlns:p14="http://schemas.microsoft.com/office/powerpoint/2010/main" val="15326604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2" name="Unvan 1"/>
          <p:cNvSpPr>
            <a:spLocks noGrp="1"/>
          </p:cNvSpPr>
          <p:nvPr>
            <p:ph type="title"/>
          </p:nvPr>
        </p:nvSpPr>
        <p:spPr>
          <a:xfrm>
            <a:off x="628650" y="768163"/>
            <a:ext cx="7886700" cy="1325563"/>
          </a:xfrm>
        </p:spPr>
        <p:txBody>
          <a:bodyPr/>
          <a:lstStyle/>
          <a:p>
            <a:endParaRPr lang="tr-TR" dirty="0"/>
          </a:p>
        </p:txBody>
      </p:sp>
      <p:sp>
        <p:nvSpPr>
          <p:cNvPr id="3" name="İçerik Yer Tutucusu 2"/>
          <p:cNvSpPr>
            <a:spLocks noGrp="1"/>
          </p:cNvSpPr>
          <p:nvPr>
            <p:ph idx="1"/>
          </p:nvPr>
        </p:nvSpPr>
        <p:spPr>
          <a:xfrm>
            <a:off x="628650" y="2212996"/>
            <a:ext cx="7886700" cy="4351338"/>
          </a:xfrm>
        </p:spPr>
        <p:txBody>
          <a:bodyPr/>
          <a:lstStyle/>
          <a:p>
            <a:endParaRPr lang="tr-TR" dirty="0"/>
          </a:p>
        </p:txBody>
      </p:sp>
      <p:pic>
        <p:nvPicPr>
          <p:cNvPr id="5" name="Picture 10" descr="Yeni Resim (3)"/>
          <p:cNvPicPr>
            <a:picLocks noChangeAspect="1" noChangeArrowheads="1"/>
          </p:cNvPicPr>
          <p:nvPr/>
        </p:nvPicPr>
        <p:blipFill rotWithShape="1">
          <a:blip r:embed="rId3">
            <a:extLst>
              <a:ext uri="{28A0092B-C50C-407E-A947-70E740481C1C}">
                <a14:useLocalDpi xmlns:a14="http://schemas.microsoft.com/office/drawing/2010/main" val="0"/>
              </a:ext>
            </a:extLst>
          </a:blip>
          <a:srcRect r="3200"/>
          <a:stretch/>
        </p:blipFill>
        <p:spPr>
          <a:xfrm>
            <a:off x="713624" y="810769"/>
            <a:ext cx="7716752" cy="58484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6396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1"/>
            <a:ext cx="7886700" cy="583371"/>
          </a:xfrm>
        </p:spPr>
        <p:txBody>
          <a:bodyPr>
            <a:noAutofit/>
          </a:bodyPr>
          <a:lstStyle/>
          <a:p>
            <a:r>
              <a:rPr lang="tr-TR" sz="2800" b="1" dirty="0">
                <a:latin typeface="Calibri" panose="020F0502020204030204" pitchFamily="34" charset="0"/>
                <a:cs typeface="Calibri" panose="020F0502020204030204" pitchFamily="34" charset="0"/>
              </a:rPr>
              <a:t>7.5.3 DOKÜMANTE EDİLMİŞ BİLGİNİN KONTROLÜ</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26835" y="1351721"/>
            <a:ext cx="8160574" cy="4631635"/>
          </a:xfrm>
        </p:spPr>
        <p:txBody>
          <a:bodyPr>
            <a:normAutofit fontScale="92500" lnSpcReduction="20000"/>
          </a:bodyPr>
          <a:lstStyle/>
          <a:p>
            <a:pPr algn="just"/>
            <a:r>
              <a:rPr lang="en-GB" sz="2200" b="1" dirty="0">
                <a:latin typeface="Calibri" panose="020F0502020204030204" pitchFamily="34" charset="0"/>
                <a:cs typeface="Calibri" panose="020F0502020204030204" pitchFamily="34" charset="0"/>
              </a:rPr>
              <a:t>7.5.3.1</a:t>
            </a:r>
            <a:r>
              <a:rPr lang="en-GB" sz="2200" dirty="0">
                <a:latin typeface="Calibri" panose="020F0502020204030204" pitchFamily="34" charset="0"/>
                <a:cs typeface="Calibri" panose="020F0502020204030204" pitchFamily="34" charset="0"/>
              </a:rPr>
              <a:t> KYS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bu</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standardın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gerektirdiği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dokümante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edilmiş</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bilgi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aşağıdakileri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güvence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altına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almak</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için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kontrol</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edilmelidir</a:t>
            </a:r>
            <a:r>
              <a:rPr lang="en-GB" sz="2200" dirty="0">
                <a:latin typeface="Calibri" panose="020F0502020204030204" pitchFamily="34" charset="0"/>
                <a:cs typeface="Calibri" panose="020F0502020204030204" pitchFamily="34" charset="0"/>
              </a:rPr>
              <a:t>:</a:t>
            </a:r>
          </a:p>
          <a:p>
            <a:pPr algn="just"/>
            <a:endParaRPr lang="en-GB" sz="2200" dirty="0">
              <a:latin typeface="Calibri" panose="020F0502020204030204" pitchFamily="34" charset="0"/>
              <a:cs typeface="Calibri" panose="020F0502020204030204" pitchFamily="34" charset="0"/>
            </a:endParaRPr>
          </a:p>
          <a:p>
            <a:pPr marL="457200" indent="-457200" algn="just">
              <a:buFont typeface="+mj-lt"/>
              <a:buAutoNum type="alphaLcParenR"/>
            </a:pPr>
            <a:r>
              <a:rPr lang="en-GB" sz="2200" dirty="0" err="1">
                <a:latin typeface="Calibri" panose="020F0502020204030204" pitchFamily="34" charset="0"/>
                <a:cs typeface="Calibri" panose="020F0502020204030204" pitchFamily="34" charset="0"/>
              </a:rPr>
              <a:t>İhtiyaç</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olduğu</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yer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zamanda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kullanım</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için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hazır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uygun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olduğunu</a:t>
            </a:r>
            <a:r>
              <a:rPr lang="en-GB" sz="2200" dirty="0">
                <a:latin typeface="Calibri" panose="020F0502020204030204" pitchFamily="34" charset="0"/>
                <a:cs typeface="Calibri" panose="020F0502020204030204" pitchFamily="34" charset="0"/>
              </a:rPr>
              <a:t>,</a:t>
            </a:r>
          </a:p>
          <a:p>
            <a:pPr marL="457200" indent="-457200" algn="just">
              <a:buFont typeface="+mj-lt"/>
              <a:buAutoNum type="alphaLcParenR"/>
            </a:pPr>
            <a:r>
              <a:rPr lang="en-GB" sz="2200" dirty="0" err="1">
                <a:latin typeface="Calibri" panose="020F0502020204030204" pitchFamily="34" charset="0"/>
                <a:cs typeface="Calibri" panose="020F0502020204030204" pitchFamily="34" charset="0"/>
              </a:rPr>
              <a:t>Yeterli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düzeyde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korunduğunu</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örneğin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gizliliğin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yitirilmesinden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uygunsuz</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kullanımdan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veya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bütünlüğün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kaybolmasından</a:t>
            </a:r>
            <a:r>
              <a:rPr lang="en-GB" sz="2200" dirty="0">
                <a:latin typeface="Calibri" panose="020F0502020204030204" pitchFamily="34" charset="0"/>
                <a:cs typeface="Calibri" panose="020F0502020204030204" pitchFamily="34" charset="0"/>
              </a:rPr>
              <a:t>).</a:t>
            </a:r>
            <a:endParaRPr lang="tr-TR" sz="2200" dirty="0">
              <a:latin typeface="Calibri" panose="020F0502020204030204" pitchFamily="34" charset="0"/>
              <a:cs typeface="Calibri" panose="020F0502020204030204" pitchFamily="34" charset="0"/>
            </a:endParaRPr>
          </a:p>
          <a:p>
            <a:pPr marL="0" indent="0" algn="just">
              <a:buNone/>
            </a:pPr>
            <a:endParaRPr lang="en-GB" sz="2200" dirty="0">
              <a:latin typeface="Calibri" panose="020F0502020204030204" pitchFamily="34" charset="0"/>
              <a:cs typeface="Calibri" panose="020F0502020204030204" pitchFamily="34" charset="0"/>
            </a:endParaRPr>
          </a:p>
          <a:p>
            <a:r>
              <a:rPr lang="en-GB" sz="2200" b="1" dirty="0">
                <a:latin typeface="Calibri" panose="020F0502020204030204" pitchFamily="34" charset="0"/>
                <a:cs typeface="Calibri" panose="020F0502020204030204" pitchFamily="34" charset="0"/>
              </a:rPr>
              <a:t>7.5.3.2</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Dokümante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edilmiş</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bilginin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kontrolü</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için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kuruluş</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aşağıdaki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faaliyetlerden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uygulanabilir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olanları</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belirlemelidir</a:t>
            </a:r>
            <a:r>
              <a:rPr lang="en-GB" sz="2200" dirty="0">
                <a:latin typeface="Calibri" panose="020F0502020204030204" pitchFamily="34" charset="0"/>
                <a:cs typeface="Calibri" panose="020F0502020204030204" pitchFamily="34" charset="0"/>
              </a:rPr>
              <a:t>:</a:t>
            </a:r>
          </a:p>
          <a:p>
            <a:pPr marL="0" indent="0">
              <a:buNone/>
            </a:pPr>
            <a:endParaRPr lang="en-GB" sz="2200" dirty="0">
              <a:latin typeface="Calibri" panose="020F0502020204030204" pitchFamily="34" charset="0"/>
              <a:cs typeface="Calibri" panose="020F0502020204030204" pitchFamily="34" charset="0"/>
            </a:endParaRPr>
          </a:p>
          <a:p>
            <a:pPr marL="2603500" indent="-357188">
              <a:buFont typeface="+mj-lt"/>
              <a:buAutoNum type="alphaLcParenR"/>
            </a:pPr>
            <a:r>
              <a:rPr lang="en-GB" sz="2200" dirty="0" err="1">
                <a:latin typeface="Calibri" panose="020F0502020204030204" pitchFamily="34" charset="0"/>
                <a:cs typeface="Calibri" panose="020F0502020204030204" pitchFamily="34" charset="0"/>
              </a:rPr>
              <a:t>Dağıtım</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erişim</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kullanım</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tekrar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kullanım</a:t>
            </a:r>
            <a:r>
              <a:rPr lang="en-GB" sz="2200" dirty="0">
                <a:latin typeface="Calibri" panose="020F0502020204030204" pitchFamily="34" charset="0"/>
                <a:cs typeface="Calibri" panose="020F0502020204030204" pitchFamily="34" charset="0"/>
              </a:rPr>
              <a:t>,</a:t>
            </a:r>
          </a:p>
          <a:p>
            <a:pPr marL="2603500" indent="-357188">
              <a:buFont typeface="+mj-lt"/>
              <a:buAutoNum type="alphaLcParenR"/>
            </a:pPr>
            <a:r>
              <a:rPr lang="en-GB" sz="2200" dirty="0" err="1">
                <a:latin typeface="Calibri" panose="020F0502020204030204" pitchFamily="34" charset="0"/>
                <a:cs typeface="Calibri" panose="020F0502020204030204" pitchFamily="34" charset="0"/>
              </a:rPr>
              <a:t>Niteliğinin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korunması</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dahil</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arşivleme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koruma</a:t>
            </a:r>
            <a:r>
              <a:rPr lang="en-GB" sz="2200" dirty="0">
                <a:latin typeface="Calibri" panose="020F0502020204030204" pitchFamily="34" charset="0"/>
                <a:cs typeface="Calibri" panose="020F0502020204030204" pitchFamily="34" charset="0"/>
              </a:rPr>
              <a:t>,</a:t>
            </a:r>
          </a:p>
          <a:p>
            <a:pPr marL="2603500" indent="-357188">
              <a:buFont typeface="+mj-lt"/>
              <a:buAutoNum type="alphaLcParenR"/>
            </a:pPr>
            <a:r>
              <a:rPr lang="en-GB" sz="2200" dirty="0" err="1">
                <a:latin typeface="Calibri" panose="020F0502020204030204" pitchFamily="34" charset="0"/>
                <a:cs typeface="Calibri" panose="020F0502020204030204" pitchFamily="34" charset="0"/>
              </a:rPr>
              <a:t>Değişikliklerin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kontrolü</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örneğin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sürüm</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kontrolü</a:t>
            </a:r>
            <a:r>
              <a:rPr lang="en-GB" sz="2200" dirty="0">
                <a:latin typeface="Calibri" panose="020F0502020204030204" pitchFamily="34" charset="0"/>
                <a:cs typeface="Calibri" panose="020F0502020204030204" pitchFamily="34" charset="0"/>
              </a:rPr>
              <a:t>),</a:t>
            </a:r>
          </a:p>
          <a:p>
            <a:pPr marL="2603500" indent="-357188">
              <a:buFont typeface="+mj-lt"/>
              <a:buAutoNum type="alphaLcParenR"/>
            </a:pPr>
            <a:r>
              <a:rPr lang="en-GB" sz="2200" dirty="0" err="1">
                <a:latin typeface="Calibri" panose="020F0502020204030204" pitchFamily="34" charset="0"/>
                <a:cs typeface="Calibri" panose="020F0502020204030204" pitchFamily="34" charset="0"/>
              </a:rPr>
              <a:t>Muhafaza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elden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çıkarma</a:t>
            </a:r>
            <a:r>
              <a:rPr lang="en-GB" sz="2200" dirty="0">
                <a:latin typeface="Calibri" panose="020F0502020204030204" pitchFamily="34" charset="0"/>
                <a:cs typeface="Calibri" panose="020F0502020204030204" pitchFamily="34" charset="0"/>
              </a:rPr>
              <a:t>.</a:t>
            </a:r>
          </a:p>
          <a:p>
            <a:pPr marL="0" indent="0">
              <a:buNone/>
            </a:pPr>
            <a:endParaRPr lang="en-GB" sz="2000" dirty="0"/>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34" y="4151125"/>
            <a:ext cx="2194802" cy="2140345"/>
          </a:xfrm>
          <a:prstGeom prst="rect">
            <a:avLst/>
          </a:prstGeom>
        </p:spPr>
      </p:pic>
    </p:spTree>
    <p:extLst>
      <p:ext uri="{BB962C8B-B14F-4D97-AF65-F5344CB8AC3E}">
        <p14:creationId xmlns:p14="http://schemas.microsoft.com/office/powerpoint/2010/main" val="22273862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69014" y="1030494"/>
            <a:ext cx="7886700" cy="4351338"/>
          </a:xfrm>
        </p:spPr>
        <p:txBody>
          <a:bodyPr>
            <a:normAutofit/>
          </a:bodyPr>
          <a:lstStyle/>
          <a:p>
            <a:pPr algn="just"/>
            <a:r>
              <a:rPr lang="tr-TR" sz="2000" dirty="0">
                <a:latin typeface="Calibri" panose="020F0502020204030204" pitchFamily="34" charset="0"/>
                <a:cs typeface="Calibri" panose="020F0502020204030204" pitchFamily="34" charset="0"/>
              </a:rPr>
              <a:t>Kuruluş tarafından KYS </a:t>
            </a:r>
            <a:r>
              <a:rPr lang="tr-TR" sz="2000" dirty="0" err="1">
                <a:latin typeface="Calibri" panose="020F0502020204030204" pitchFamily="34" charset="0"/>
                <a:cs typeface="Calibri" panose="020F0502020204030204" pitchFamily="34" charset="0"/>
              </a:rPr>
              <a:t>nin</a:t>
            </a:r>
            <a:r>
              <a:rPr lang="tr-TR" sz="2000" dirty="0">
                <a:latin typeface="Calibri" panose="020F0502020204030204" pitchFamily="34" charset="0"/>
                <a:cs typeface="Calibri" panose="020F0502020204030204" pitchFamily="34" charset="0"/>
              </a:rPr>
              <a:t> planlaması ve işletimi için gerekli olduğu belirlenen </a:t>
            </a:r>
            <a:r>
              <a:rPr lang="tr-TR" sz="2000" b="1" dirty="0">
                <a:latin typeface="Calibri" panose="020F0502020204030204" pitchFamily="34" charset="0"/>
                <a:cs typeface="Calibri" panose="020F0502020204030204" pitchFamily="34" charset="0"/>
              </a:rPr>
              <a:t>dış kaynaklı </a:t>
            </a:r>
            <a:r>
              <a:rPr lang="tr-TR" sz="2000" b="1" dirty="0" err="1">
                <a:latin typeface="Calibri" panose="020F0502020204030204" pitchFamily="34" charset="0"/>
                <a:cs typeface="Calibri" panose="020F0502020204030204" pitchFamily="34" charset="0"/>
              </a:rPr>
              <a:t>dokümante</a:t>
            </a:r>
            <a:r>
              <a:rPr lang="tr-TR" sz="2000" b="1" dirty="0">
                <a:latin typeface="Calibri" panose="020F0502020204030204" pitchFamily="34" charset="0"/>
                <a:cs typeface="Calibri" panose="020F0502020204030204" pitchFamily="34" charset="0"/>
              </a:rPr>
              <a:t> edilmiş bilgi</a:t>
            </a:r>
            <a:r>
              <a:rPr lang="tr-TR" sz="2000" dirty="0">
                <a:latin typeface="Calibri" panose="020F0502020204030204" pitchFamily="34" charset="0"/>
                <a:cs typeface="Calibri" panose="020F0502020204030204" pitchFamily="34" charset="0"/>
              </a:rPr>
              <a:t>, uygun şekilde tanımlanmalı ve kontrol altında tutulmalıdır.</a:t>
            </a:r>
          </a:p>
          <a:p>
            <a:pPr algn="just"/>
            <a:endParaRPr lang="tr-TR" sz="2000" dirty="0">
              <a:latin typeface="Calibri" panose="020F0502020204030204" pitchFamily="34" charset="0"/>
              <a:cs typeface="Calibri" panose="020F0502020204030204" pitchFamily="34" charset="0"/>
            </a:endParaRPr>
          </a:p>
          <a:p>
            <a:pPr algn="just"/>
            <a:r>
              <a:rPr lang="tr-TR" sz="2000" u="sng" dirty="0">
                <a:latin typeface="Calibri" panose="020F0502020204030204" pitchFamily="34" charset="0"/>
                <a:cs typeface="Calibri" panose="020F0502020204030204" pitchFamily="34" charset="0"/>
              </a:rPr>
              <a:t>Uygunluğun kanıtı </a:t>
            </a:r>
            <a:r>
              <a:rPr lang="tr-TR" sz="2000" dirty="0">
                <a:latin typeface="Calibri" panose="020F0502020204030204" pitchFamily="34" charset="0"/>
                <a:cs typeface="Calibri" panose="020F0502020204030204" pitchFamily="34" charset="0"/>
              </a:rPr>
              <a:t>olarak muhafaza edilen </a:t>
            </a:r>
            <a:r>
              <a:rPr lang="tr-TR" sz="2000" dirty="0" err="1">
                <a:latin typeface="Calibri" panose="020F0502020204030204" pitchFamily="34" charset="0"/>
                <a:cs typeface="Calibri" panose="020F0502020204030204" pitchFamily="34" charset="0"/>
              </a:rPr>
              <a:t>dokümante</a:t>
            </a:r>
            <a:r>
              <a:rPr lang="tr-TR" sz="2000" dirty="0">
                <a:latin typeface="Calibri" panose="020F0502020204030204" pitchFamily="34" charset="0"/>
                <a:cs typeface="Calibri" panose="020F0502020204030204" pitchFamily="34" charset="0"/>
              </a:rPr>
              <a:t> edilmiş bilgi, istenmeyen değişikliklere karşı korunmalıdır.</a:t>
            </a:r>
          </a:p>
          <a:p>
            <a:pPr algn="just"/>
            <a:endParaRPr lang="tr-TR" sz="2000" dirty="0">
              <a:latin typeface="Calibri" panose="020F0502020204030204" pitchFamily="34" charset="0"/>
              <a:cs typeface="Calibri" panose="020F0502020204030204" pitchFamily="34" charset="0"/>
            </a:endParaRPr>
          </a:p>
          <a:p>
            <a:pPr marL="0" indent="0" algn="just">
              <a:buNone/>
            </a:pPr>
            <a:r>
              <a:rPr lang="tr-TR" sz="2000" b="1" dirty="0">
                <a:latin typeface="Calibri" panose="020F0502020204030204" pitchFamily="34" charset="0"/>
                <a:cs typeface="Calibri" panose="020F0502020204030204" pitchFamily="34" charset="0"/>
              </a:rPr>
              <a:t>Not – </a:t>
            </a:r>
            <a:r>
              <a:rPr lang="tr-TR" sz="2000" dirty="0">
                <a:latin typeface="Calibri" panose="020F0502020204030204" pitchFamily="34" charset="0"/>
                <a:cs typeface="Calibri" panose="020F0502020204030204" pitchFamily="34" charset="0"/>
              </a:rPr>
              <a:t>Erişim, </a:t>
            </a:r>
            <a:r>
              <a:rPr lang="tr-TR" sz="2000" dirty="0" err="1">
                <a:latin typeface="Calibri" panose="020F0502020204030204" pitchFamily="34" charset="0"/>
                <a:cs typeface="Calibri" panose="020F0502020204030204" pitchFamily="34" charset="0"/>
              </a:rPr>
              <a:t>dokümante</a:t>
            </a:r>
            <a:r>
              <a:rPr lang="tr-TR" sz="2000" dirty="0">
                <a:latin typeface="Calibri" panose="020F0502020204030204" pitchFamily="34" charset="0"/>
                <a:cs typeface="Calibri" panose="020F0502020204030204" pitchFamily="34" charset="0"/>
              </a:rPr>
              <a:t> edilmiş bilginin sadece görülmesi iznine veya  </a:t>
            </a:r>
            <a:r>
              <a:rPr lang="tr-TR" sz="2000" dirty="0" err="1">
                <a:latin typeface="Calibri" panose="020F0502020204030204" pitchFamily="34" charset="0"/>
                <a:cs typeface="Calibri" panose="020F0502020204030204" pitchFamily="34" charset="0"/>
              </a:rPr>
              <a:t>dokümante</a:t>
            </a:r>
            <a:r>
              <a:rPr lang="tr-TR" sz="2000" dirty="0">
                <a:latin typeface="Calibri" panose="020F0502020204030204" pitchFamily="34" charset="0"/>
                <a:cs typeface="Calibri" panose="020F0502020204030204" pitchFamily="34" charset="0"/>
              </a:rPr>
              <a:t> edilmiş bilginin görülmesi ve değiştirilmesi izni ve yetkisine  dair bir kararı ifade edebilir.</a:t>
            </a:r>
          </a:p>
          <a:p>
            <a:endParaRPr lang="tr-TR" dirty="0"/>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583" y="4251595"/>
            <a:ext cx="2560241" cy="1945729"/>
          </a:xfrm>
          <a:prstGeom prst="rect">
            <a:avLst/>
          </a:prstGeom>
        </p:spPr>
      </p:pic>
    </p:spTree>
    <p:extLst>
      <p:ext uri="{BB962C8B-B14F-4D97-AF65-F5344CB8AC3E}">
        <p14:creationId xmlns:p14="http://schemas.microsoft.com/office/powerpoint/2010/main" val="25819279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2" name="Unvan 1"/>
          <p:cNvSpPr>
            <a:spLocks noGrp="1"/>
          </p:cNvSpPr>
          <p:nvPr>
            <p:ph type="title"/>
          </p:nvPr>
        </p:nvSpPr>
        <p:spPr>
          <a:xfrm>
            <a:off x="628650" y="768163"/>
            <a:ext cx="7886700" cy="762463"/>
          </a:xfrm>
        </p:spPr>
        <p:txBody>
          <a:bodyPr>
            <a:normAutofit/>
          </a:bodyPr>
          <a:lstStyle/>
          <a:p>
            <a:r>
              <a:rPr lang="tr-TR" sz="2800" b="1" dirty="0">
                <a:latin typeface="+mn-lt"/>
              </a:rPr>
              <a:t>ISO 9001 &amp; DOKÜMANTE EDİLMİŞ BİLGİ </a:t>
            </a:r>
          </a:p>
        </p:txBody>
      </p:sp>
      <p:sp>
        <p:nvSpPr>
          <p:cNvPr id="5" name="İçerik Yer Tutucusu 2"/>
          <p:cNvSpPr>
            <a:spLocks noGrp="1"/>
          </p:cNvSpPr>
          <p:nvPr>
            <p:ph idx="1"/>
          </p:nvPr>
        </p:nvSpPr>
        <p:spPr>
          <a:xfrm>
            <a:off x="628650" y="1530626"/>
            <a:ext cx="3287367" cy="4646337"/>
          </a:xfrm>
        </p:spPr>
        <p:txBody>
          <a:bodyPr>
            <a:normAutofit fontScale="62500" lnSpcReduction="20000"/>
          </a:bodyPr>
          <a:lstStyle/>
          <a:p>
            <a:r>
              <a:rPr lang="tr-TR" sz="3200" dirty="0"/>
              <a:t>(4.3)  Oluşturma </a:t>
            </a:r>
          </a:p>
          <a:p>
            <a:r>
              <a:rPr lang="tr-TR" sz="3200" dirty="0">
                <a:solidFill>
                  <a:srgbClr val="FF0000"/>
                </a:solidFill>
              </a:rPr>
              <a:t>(4.4.2) Oluşturma + Kayıt</a:t>
            </a:r>
          </a:p>
          <a:p>
            <a:r>
              <a:rPr lang="tr-TR" sz="3200" dirty="0"/>
              <a:t>( 5.2) Oluşturma</a:t>
            </a:r>
          </a:p>
          <a:p>
            <a:r>
              <a:rPr lang="tr-TR" sz="3200" dirty="0"/>
              <a:t>( 6.2.1)  Oluşturma</a:t>
            </a:r>
          </a:p>
          <a:p>
            <a:r>
              <a:rPr lang="tr-TR" sz="3200" dirty="0"/>
              <a:t>( 7.1.5)   Kayıt</a:t>
            </a:r>
          </a:p>
          <a:p>
            <a:r>
              <a:rPr lang="tr-TR" sz="3200" dirty="0"/>
              <a:t> ( 7.2)   Kayıt</a:t>
            </a:r>
          </a:p>
          <a:p>
            <a:r>
              <a:rPr lang="tr-TR" sz="3200" dirty="0">
                <a:solidFill>
                  <a:srgbClr val="FF0000"/>
                </a:solidFill>
              </a:rPr>
              <a:t>(8.1) Oluşturma + Kayıt</a:t>
            </a:r>
          </a:p>
          <a:p>
            <a:r>
              <a:rPr lang="tr-TR" sz="3200" dirty="0"/>
              <a:t>( 8.2.3.2)  Kayıt</a:t>
            </a:r>
          </a:p>
          <a:p>
            <a:r>
              <a:rPr lang="tr-TR" sz="3200" dirty="0"/>
              <a:t>(8.3.2)   Kayıt</a:t>
            </a:r>
          </a:p>
          <a:p>
            <a:r>
              <a:rPr lang="tr-TR" sz="3200" dirty="0"/>
              <a:t>( 8.3.3) Kayıt</a:t>
            </a:r>
          </a:p>
          <a:p>
            <a:r>
              <a:rPr lang="tr-TR" sz="3200" dirty="0"/>
              <a:t>( 8.3.4) Kayıt</a:t>
            </a:r>
          </a:p>
          <a:p>
            <a:r>
              <a:rPr lang="tr-TR" sz="3200" dirty="0"/>
              <a:t>( 8.3.5)  Kayıt</a:t>
            </a:r>
          </a:p>
          <a:p>
            <a:r>
              <a:rPr lang="tr-TR" sz="3200" dirty="0"/>
              <a:t>( 8.3.6)  Kayıt</a:t>
            </a:r>
          </a:p>
          <a:p>
            <a:endParaRPr lang="en-GB" dirty="0"/>
          </a:p>
        </p:txBody>
      </p:sp>
      <p:sp>
        <p:nvSpPr>
          <p:cNvPr id="6" name="Dikdörtgen 5"/>
          <p:cNvSpPr/>
          <p:nvPr/>
        </p:nvSpPr>
        <p:spPr>
          <a:xfrm>
            <a:off x="4347522" y="1447938"/>
            <a:ext cx="4237464" cy="4093428"/>
          </a:xfrm>
          <a:prstGeom prst="rect">
            <a:avLst/>
          </a:prstGeom>
        </p:spPr>
        <p:txBody>
          <a:bodyPr wrap="square">
            <a:spAutoFit/>
          </a:bodyPr>
          <a:lstStyle/>
          <a:p>
            <a:r>
              <a:rPr lang="tr-TR" sz="2000" dirty="0"/>
              <a:t>(8.4.1) Kayıt</a:t>
            </a:r>
          </a:p>
          <a:p>
            <a:r>
              <a:rPr lang="tr-TR" sz="2000" dirty="0">
                <a:solidFill>
                  <a:srgbClr val="FF0000"/>
                </a:solidFill>
              </a:rPr>
              <a:t>(8.5.1) Oluşturma + Kayıt</a:t>
            </a:r>
          </a:p>
          <a:p>
            <a:r>
              <a:rPr lang="tr-TR" sz="2000" dirty="0"/>
              <a:t>( 8.5.2) Kayıt</a:t>
            </a:r>
          </a:p>
          <a:p>
            <a:r>
              <a:rPr lang="tr-TR" sz="2000" dirty="0"/>
              <a:t>(8.5.3)  Kayıt </a:t>
            </a:r>
          </a:p>
          <a:p>
            <a:r>
              <a:rPr lang="tr-TR" sz="2000" dirty="0"/>
              <a:t>(8.5.6) Kayıt </a:t>
            </a:r>
          </a:p>
          <a:p>
            <a:r>
              <a:rPr lang="tr-TR" sz="2000" dirty="0"/>
              <a:t>( 8.6)  Kayıt</a:t>
            </a:r>
          </a:p>
          <a:p>
            <a:r>
              <a:rPr lang="tr-TR" sz="2000" dirty="0"/>
              <a:t>( 8.7.2)  Kayıt </a:t>
            </a:r>
          </a:p>
          <a:p>
            <a:r>
              <a:rPr lang="tr-TR" sz="2000" dirty="0"/>
              <a:t>( 9.1.1)  Kayıt </a:t>
            </a:r>
          </a:p>
          <a:p>
            <a:r>
              <a:rPr lang="tr-TR" sz="2000" dirty="0"/>
              <a:t>( 9.2.2)  Kayıt</a:t>
            </a:r>
          </a:p>
          <a:p>
            <a:r>
              <a:rPr lang="tr-TR" sz="2000" dirty="0"/>
              <a:t>( 9.3)  Kayıt </a:t>
            </a:r>
          </a:p>
          <a:p>
            <a:r>
              <a:rPr lang="tr-TR" sz="2000" dirty="0"/>
              <a:t>( 10.1) Kayıt</a:t>
            </a:r>
          </a:p>
          <a:p>
            <a:endParaRPr lang="tr-TR" sz="2000" dirty="0"/>
          </a:p>
          <a:p>
            <a:endParaRPr lang="tr-TR" sz="2000" dirty="0"/>
          </a:p>
        </p:txBody>
      </p:sp>
    </p:spTree>
    <p:extLst>
      <p:ext uri="{BB962C8B-B14F-4D97-AF65-F5344CB8AC3E}">
        <p14:creationId xmlns:p14="http://schemas.microsoft.com/office/powerpoint/2010/main" val="6104218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466920" y="1455309"/>
            <a:ext cx="7951523" cy="3277820"/>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285750" indent="-285750" algn="just">
              <a:buFont typeface="Arial" panose="020B0604020202020204" pitchFamily="34" charset="0"/>
              <a:buChar char="•"/>
            </a:pPr>
            <a:r>
              <a:rPr lang="tr-TR" b="1" i="1" dirty="0" err="1">
                <a:latin typeface="Georgia" panose="02040502050405020303" pitchFamily="18" charset="0"/>
                <a:cs typeface="Arial" pitchFamily="34" charset="0"/>
              </a:rPr>
              <a:t>Dokümate</a:t>
            </a:r>
            <a:r>
              <a:rPr lang="tr-TR" b="1" i="1" dirty="0">
                <a:latin typeface="Georgia" panose="02040502050405020303" pitchFamily="18" charset="0"/>
                <a:cs typeface="Arial" pitchFamily="34" charset="0"/>
              </a:rPr>
              <a:t> Edilmiş Bilgi Yönetimi Prosedürleri</a:t>
            </a:r>
          </a:p>
          <a:p>
            <a:pPr marL="285750" indent="-285750" algn="just">
              <a:buFont typeface="Arial" panose="020B0604020202020204" pitchFamily="34" charset="0"/>
              <a:buChar char="•"/>
            </a:pPr>
            <a:r>
              <a:rPr lang="tr-TR" b="1" i="1" dirty="0" err="1">
                <a:latin typeface="Georgia" panose="02040502050405020303" pitchFamily="18" charset="0"/>
                <a:cs typeface="Arial" pitchFamily="34" charset="0"/>
              </a:rPr>
              <a:t>Dokümante</a:t>
            </a:r>
            <a:r>
              <a:rPr lang="tr-TR" b="1" i="1" dirty="0">
                <a:latin typeface="Georgia" panose="02040502050405020303" pitchFamily="18" charset="0"/>
                <a:cs typeface="Arial" pitchFamily="34" charset="0"/>
              </a:rPr>
              <a:t> Edilmiş Bilgi Listeleri</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Yedekleme/Arşivleme Talimatları </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Muhafaza Edilen </a:t>
            </a:r>
            <a:r>
              <a:rPr lang="tr-TR" b="1" i="1" dirty="0" err="1">
                <a:latin typeface="Georgia" panose="02040502050405020303" pitchFamily="18" charset="0"/>
                <a:cs typeface="Arial" pitchFamily="34" charset="0"/>
              </a:rPr>
              <a:t>Dokümante</a:t>
            </a:r>
            <a:r>
              <a:rPr lang="tr-TR" b="1" i="1" dirty="0">
                <a:latin typeface="Georgia" panose="02040502050405020303" pitchFamily="18" charset="0"/>
                <a:cs typeface="Arial" pitchFamily="34" charset="0"/>
              </a:rPr>
              <a:t> Edilmiş Bilgi Listeleri</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Dış Kaynaklı Doküman Listeleri </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Kağıt Ortamda Dağıtılan </a:t>
            </a:r>
            <a:r>
              <a:rPr lang="tr-TR" b="1" i="1" dirty="0" err="1">
                <a:latin typeface="Georgia" panose="02040502050405020303" pitchFamily="18" charset="0"/>
                <a:cs typeface="Arial" pitchFamily="34" charset="0"/>
              </a:rPr>
              <a:t>Dokümante</a:t>
            </a:r>
            <a:r>
              <a:rPr lang="tr-TR" b="1" i="1" dirty="0">
                <a:latin typeface="Georgia" panose="02040502050405020303" pitchFamily="18" charset="0"/>
                <a:cs typeface="Arial" pitchFamily="34" charset="0"/>
              </a:rPr>
              <a:t> Edilmiş Bilgi Kayıtları</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Bilgi Güvenliği Kuralları</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Bilgi Teknolojileri (Kullanılan yazılımların, donanımın sürekliliği ) Güvenliği</a:t>
            </a:r>
          </a:p>
          <a:p>
            <a:pPr algn="just"/>
            <a:endParaRPr lang="tr-TR" b="1" i="1" dirty="0">
              <a:latin typeface="Georgia" panose="02040502050405020303" pitchFamily="18" charset="0"/>
              <a:cs typeface="Arial" pitchFamily="34" charset="0"/>
            </a:endParaRPr>
          </a:p>
        </p:txBody>
      </p:sp>
      <p:pic>
        <p:nvPicPr>
          <p:cNvPr id="10" name="Resim 9"/>
          <p:cNvPicPr>
            <a:picLocks noChangeAspect="1"/>
          </p:cNvPicPr>
          <p:nvPr/>
        </p:nvPicPr>
        <p:blipFill>
          <a:blip r:embed="rId4"/>
          <a:stretch>
            <a:fillRect/>
          </a:stretch>
        </p:blipFill>
        <p:spPr>
          <a:xfrm>
            <a:off x="7359519" y="184918"/>
            <a:ext cx="1363855" cy="1166489"/>
          </a:xfrm>
          <a:prstGeom prst="rect">
            <a:avLst/>
          </a:prstGeom>
        </p:spPr>
      </p:pic>
    </p:spTree>
    <p:extLst>
      <p:ext uri="{BB962C8B-B14F-4D97-AF65-F5344CB8AC3E}">
        <p14:creationId xmlns:p14="http://schemas.microsoft.com/office/powerpoint/2010/main" val="233521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165463" y="703098"/>
            <a:ext cx="8349887" cy="593796"/>
          </a:xfrm>
        </p:spPr>
        <p:txBody>
          <a:bodyPr>
            <a:normAutofit/>
          </a:bodyPr>
          <a:lstStyle/>
          <a:p>
            <a:r>
              <a:rPr lang="tr-TR" sz="2800" b="1" dirty="0">
                <a:latin typeface="+mn-lt"/>
              </a:rPr>
              <a:t>YÖNETİM SİSTEMİ  ?</a:t>
            </a:r>
          </a:p>
        </p:txBody>
      </p:sp>
      <p:sp>
        <p:nvSpPr>
          <p:cNvPr id="3" name="İçerik Yer Tutucusu 2"/>
          <p:cNvSpPr>
            <a:spLocks noGrp="1"/>
          </p:cNvSpPr>
          <p:nvPr>
            <p:ph idx="1"/>
          </p:nvPr>
        </p:nvSpPr>
        <p:spPr>
          <a:xfrm>
            <a:off x="243840" y="1288186"/>
            <a:ext cx="8525256" cy="854123"/>
          </a:xfrm>
          <a:ln w="12700">
            <a:solidFill>
              <a:schemeClr val="tx1"/>
            </a:solidFill>
          </a:ln>
        </p:spPr>
        <p:txBody>
          <a:bodyPr>
            <a:noAutofit/>
          </a:bodyPr>
          <a:lstStyle/>
          <a:p>
            <a:pPr marL="0" indent="0" algn="just">
              <a:buNone/>
            </a:pPr>
            <a:r>
              <a:rPr lang="tr-TR" sz="2000" i="1" dirty="0">
                <a:latin typeface="Calibri" panose="020F0502020204030204" pitchFamily="34" charset="0"/>
                <a:cs typeface="Calibri" panose="020F0502020204030204" pitchFamily="34" charset="0"/>
              </a:rPr>
              <a:t>Bir kuruluşun  politika, hedefler ile bu hedeflere ulaşmak için prosesler oluşturmaya yönelik birbiri ile ilgili veya birbiri ile etkileşimde olan unsurlar dizisi. (TS EN ISO 9000:2015 3.5.3)</a:t>
            </a:r>
          </a:p>
        </p:txBody>
      </p:sp>
      <p:sp>
        <p:nvSpPr>
          <p:cNvPr id="14" name="Unvan 1"/>
          <p:cNvSpPr txBox="1">
            <a:spLocks/>
          </p:cNvSpPr>
          <p:nvPr/>
        </p:nvSpPr>
        <p:spPr>
          <a:xfrm>
            <a:off x="165462" y="2298629"/>
            <a:ext cx="8349887" cy="593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mn-lt"/>
              </a:rPr>
              <a:t>KALİTE YÖNETİM SİSTEMİ ?</a:t>
            </a:r>
          </a:p>
        </p:txBody>
      </p:sp>
      <p:sp>
        <p:nvSpPr>
          <p:cNvPr id="15" name="İçerik Yer Tutucusu 2"/>
          <p:cNvSpPr txBox="1">
            <a:spLocks/>
          </p:cNvSpPr>
          <p:nvPr/>
        </p:nvSpPr>
        <p:spPr>
          <a:xfrm>
            <a:off x="243840" y="2892425"/>
            <a:ext cx="8525256" cy="3229701"/>
          </a:xfrm>
          <a:prstGeom prst="rect">
            <a:avLst/>
          </a:prstGeom>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000" i="1" dirty="0">
                <a:latin typeface="Calibri" panose="020F0502020204030204" pitchFamily="34" charset="0"/>
                <a:cs typeface="Calibri" panose="020F0502020204030204" pitchFamily="34" charset="0"/>
              </a:rPr>
              <a:t>Kuruluşun hedeflerini tanımladığı ve istenen sonuçları gerçekleştirmek için gerekli olan proses ve kaynaklara karar verdiği faaliyetleri içerir.</a:t>
            </a:r>
          </a:p>
          <a:p>
            <a:pPr algn="just"/>
            <a:r>
              <a:rPr lang="tr-TR" sz="2000" i="1" dirty="0">
                <a:latin typeface="Calibri" panose="020F0502020204030204" pitchFamily="34" charset="0"/>
                <a:cs typeface="Calibri" panose="020F0502020204030204" pitchFamily="34" charset="0"/>
              </a:rPr>
              <a:t>İlgili taraflar için değer sağlama ve sonuçları gerçekleştirmede gerekli olan etkileşimli prosesleri ve kaynakları yönetir.</a:t>
            </a:r>
          </a:p>
          <a:p>
            <a:pPr algn="just"/>
            <a:r>
              <a:rPr lang="tr-TR" sz="2000" i="1" dirty="0">
                <a:latin typeface="Calibri" panose="020F0502020204030204" pitchFamily="34" charset="0"/>
                <a:cs typeface="Calibri" panose="020F0502020204030204" pitchFamily="34" charset="0"/>
              </a:rPr>
              <a:t>Üst yönetime, kararlarının uzun ve kısa vadeli sonuçlarını dikkate alarak kaynakların kullanımını optimize etme imkânı sağlar.</a:t>
            </a:r>
          </a:p>
          <a:p>
            <a:pPr algn="just"/>
            <a:r>
              <a:rPr lang="tr-TR" sz="2000" i="1" dirty="0">
                <a:latin typeface="Calibri" panose="020F0502020204030204" pitchFamily="34" charset="0"/>
                <a:cs typeface="Calibri" panose="020F0502020204030204" pitchFamily="34" charset="0"/>
              </a:rPr>
              <a:t>Ürün ve hizmetlerin sağlanmasında istenen ve istenmeyen sonuçları ele almak için </a:t>
            </a:r>
            <a:r>
              <a:rPr lang="tr-TR" sz="2000" i="1" dirty="0">
                <a:solidFill>
                  <a:srgbClr val="FF0000"/>
                </a:solidFill>
                <a:latin typeface="Calibri" panose="020F0502020204030204" pitchFamily="34" charset="0"/>
                <a:cs typeface="Calibri" panose="020F0502020204030204" pitchFamily="34" charset="0"/>
              </a:rPr>
              <a:t>gerekli faaliyetler</a:t>
            </a:r>
            <a:r>
              <a:rPr lang="tr-TR" sz="2000" i="1" dirty="0">
                <a:latin typeface="Calibri" panose="020F0502020204030204" pitchFamily="34" charset="0"/>
                <a:cs typeface="Calibri" panose="020F0502020204030204" pitchFamily="34" charset="0"/>
              </a:rPr>
              <a:t>in belirlenmesine yönelik araçlar sağlar.(TS EN ISO 9000:2015 2.2.2 )</a:t>
            </a:r>
          </a:p>
        </p:txBody>
      </p:sp>
    </p:spTree>
    <p:extLst>
      <p:ext uri="{BB962C8B-B14F-4D97-AF65-F5344CB8AC3E}">
        <p14:creationId xmlns:p14="http://schemas.microsoft.com/office/powerpoint/2010/main" val="27743451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6" name="Unvan 4"/>
          <p:cNvSpPr>
            <a:spLocks noGrp="1"/>
          </p:cNvSpPr>
          <p:nvPr>
            <p:ph type="title"/>
          </p:nvPr>
        </p:nvSpPr>
        <p:spPr>
          <a:xfrm>
            <a:off x="623680" y="859082"/>
            <a:ext cx="7886700"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lvl="0" algn="ctr">
              <a:lnSpc>
                <a:spcPct val="100000"/>
              </a:lnSpc>
              <a:spcBef>
                <a:spcPts val="0"/>
              </a:spcBef>
              <a:defRPr/>
            </a:pPr>
            <a:r>
              <a:rPr lang="tr-TR" sz="3200" b="1" dirty="0">
                <a:solidFill>
                  <a:prstClr val="black"/>
                </a:solidFill>
              </a:rPr>
              <a:t>8. OPERASYON</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882" y="2205018"/>
            <a:ext cx="7136296" cy="3380773"/>
          </a:xfrm>
          <a:prstGeom prst="rect">
            <a:avLst/>
          </a:prstGeom>
        </p:spPr>
      </p:pic>
    </p:spTree>
    <p:extLst>
      <p:ext uri="{BB962C8B-B14F-4D97-AF65-F5344CB8AC3E}">
        <p14:creationId xmlns:p14="http://schemas.microsoft.com/office/powerpoint/2010/main" val="28300446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1"/>
            <a:ext cx="7886700" cy="583371"/>
          </a:xfrm>
        </p:spPr>
        <p:txBody>
          <a:bodyPr>
            <a:noAutofit/>
          </a:bodyPr>
          <a:lstStyle/>
          <a:p>
            <a:r>
              <a:rPr lang="nn-NO" sz="2800" b="1" dirty="0">
                <a:latin typeface="Calibri" panose="020F0502020204030204" pitchFamily="34" charset="0"/>
                <a:cs typeface="Calibri" panose="020F0502020204030204" pitchFamily="34" charset="0"/>
              </a:rPr>
              <a:t>8.1 OPERASYONEL PLANLAMA VE KONTROL</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511821" y="1351722"/>
            <a:ext cx="7983651" cy="4631635"/>
          </a:xfrm>
        </p:spPr>
        <p:txBody>
          <a:bodyPr>
            <a:normAutofit/>
          </a:bodyPr>
          <a:lstStyle/>
          <a:p>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a:t>
            </a:r>
            <a:r>
              <a:rPr lang="tr-TR" sz="2000" dirty="0" err="1">
                <a:latin typeface="Calibri" panose="020F0502020204030204" pitchFamily="34" charset="0"/>
                <a:cs typeface="Calibri" panose="020F0502020204030204" pitchFamily="34" charset="0"/>
              </a:rPr>
              <a:t>lerin</a:t>
            </a:r>
            <a:r>
              <a:rPr lang="tr-TR" sz="2000"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 sun</a:t>
            </a:r>
            <a:r>
              <a:rPr lang="tr-TR" sz="2000" dirty="0" err="1">
                <a:latin typeface="Calibri" panose="020F0502020204030204" pitchFamily="34" charset="0"/>
                <a:cs typeface="Calibri" panose="020F0502020204030204" pitchFamily="34" charset="0"/>
              </a:rPr>
              <a:t>ulmasına</a:t>
            </a:r>
            <a:r>
              <a:rPr lang="tr-TR" sz="2000" dirty="0">
                <a:latin typeface="Calibri" panose="020F0502020204030204" pitchFamily="34" charset="0"/>
                <a:cs typeface="Calibri" panose="020F0502020204030204" pitchFamily="34" charset="0"/>
              </a:rPr>
              <a:t> ilişkin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karşılamak</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için planlama faaliyetlerini ve ihtiyaç duyulan prosesleri</a:t>
            </a:r>
            <a:endParaRPr lang="en-GB" sz="2000" dirty="0">
              <a:latin typeface="Calibri" panose="020F0502020204030204" pitchFamily="34" charset="0"/>
              <a:cs typeface="Calibri" panose="020F0502020204030204" pitchFamily="34" charset="0"/>
            </a:endParaRPr>
          </a:p>
          <a:p>
            <a:pPr marL="342900" indent="-342900">
              <a:buFontTx/>
              <a:buChar char="-"/>
            </a:pPr>
            <a:r>
              <a:rPr lang="en-GB" sz="2000" dirty="0" err="1">
                <a:latin typeface="Calibri" panose="020F0502020204030204" pitchFamily="34" charset="0"/>
                <a:cs typeface="Calibri" panose="020F0502020204030204" pitchFamily="34" charset="0"/>
              </a:rPr>
              <a:t>Planlamalı</a:t>
            </a:r>
            <a:r>
              <a:rPr lang="en-GB" sz="2000" dirty="0">
                <a:latin typeface="Calibri" panose="020F0502020204030204" pitchFamily="34" charset="0"/>
                <a:cs typeface="Calibri" panose="020F0502020204030204" pitchFamily="34" charset="0"/>
              </a:rPr>
              <a:t>, </a:t>
            </a:r>
          </a:p>
          <a:p>
            <a:pPr marL="342900" indent="-342900">
              <a:buFontTx/>
              <a:buChar char="-"/>
            </a:pPr>
            <a:r>
              <a:rPr lang="en-GB" sz="2000" dirty="0" err="1">
                <a:latin typeface="Calibri" panose="020F0502020204030204" pitchFamily="34" charset="0"/>
                <a:cs typeface="Calibri" panose="020F0502020204030204" pitchFamily="34" charset="0"/>
              </a:rPr>
              <a:t>Oluşturmalı</a:t>
            </a:r>
            <a:r>
              <a:rPr lang="en-GB" sz="2000" dirty="0">
                <a:latin typeface="Calibri" panose="020F0502020204030204" pitchFamily="34" charset="0"/>
                <a:cs typeface="Calibri" panose="020F0502020204030204" pitchFamily="34" charset="0"/>
              </a:rPr>
              <a:t>, </a:t>
            </a:r>
          </a:p>
          <a:p>
            <a:pPr marL="342900" indent="-342900">
              <a:buFontTx/>
              <a:buChar char="-"/>
            </a:pPr>
            <a:r>
              <a:rPr lang="en-GB" sz="2000" dirty="0" err="1">
                <a:latin typeface="Calibri" panose="020F0502020204030204" pitchFamily="34" charset="0"/>
                <a:cs typeface="Calibri" panose="020F0502020204030204" pitchFamily="34" charset="0"/>
              </a:rPr>
              <a:t>Uygulamalı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p>
          <a:p>
            <a:pPr marL="342900" indent="-342900">
              <a:buFontTx/>
              <a:buChar char="-"/>
            </a:pPr>
            <a:r>
              <a:rPr lang="en-GB" sz="2000" dirty="0" err="1">
                <a:latin typeface="Calibri" panose="020F0502020204030204" pitchFamily="34" charset="0"/>
                <a:cs typeface="Calibri" panose="020F0502020204030204" pitchFamily="34" charset="0"/>
              </a:rPr>
              <a:t>Kontrol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etmelidir</a:t>
            </a:r>
            <a:r>
              <a:rPr lang="tr-TR" sz="2000" dirty="0">
                <a:latin typeface="Calibri" panose="020F0502020204030204" pitchFamily="34" charset="0"/>
                <a:cs typeface="Calibri" panose="020F0502020204030204" pitchFamily="34" charset="0"/>
              </a:rPr>
              <a:t>. </a:t>
            </a:r>
            <a:endParaRPr lang="tr-TR" sz="2000" dirty="0"/>
          </a:p>
          <a:p>
            <a:pPr marL="0" indent="0">
              <a:buNone/>
            </a:pPr>
            <a:endParaRPr lang="tr-TR" sz="2000" dirty="0"/>
          </a:p>
          <a:p>
            <a:pPr marL="0" indent="0">
              <a:buNone/>
            </a:pPr>
            <a:endParaRPr lang="tr-TR" sz="2000" dirty="0"/>
          </a:p>
          <a:p>
            <a:pPr marL="0" indent="0" algn="just">
              <a:buNone/>
            </a:pPr>
            <a:r>
              <a:rPr lang="tr-TR" sz="2000" i="1" dirty="0">
                <a:solidFill>
                  <a:srgbClr val="FF0000"/>
                </a:solidFill>
              </a:rPr>
              <a:t>‘</a:t>
            </a:r>
            <a:r>
              <a:rPr lang="en-GB" sz="2000" i="1" dirty="0" err="1">
                <a:solidFill>
                  <a:srgbClr val="FF0000"/>
                </a:solidFill>
              </a:rPr>
              <a:t>Planlama</a:t>
            </a:r>
            <a:r>
              <a:rPr lang="tr-TR" sz="2000" i="1" dirty="0">
                <a:solidFill>
                  <a:srgbClr val="FF0000"/>
                </a:solidFill>
              </a:rPr>
              <a:t>’(madde 6)</a:t>
            </a:r>
            <a:r>
              <a:rPr lang="en-GB" sz="2000" i="1" dirty="0">
                <a:solidFill>
                  <a:srgbClr val="FF0000"/>
                </a:solidFill>
              </a:rPr>
              <a:t> </a:t>
            </a:r>
            <a:r>
              <a:rPr lang="en-GB" sz="2000" i="1" dirty="0" err="1">
                <a:solidFill>
                  <a:srgbClr val="FF0000"/>
                </a:solidFill>
              </a:rPr>
              <a:t>sırasında</a:t>
            </a:r>
            <a:r>
              <a:rPr lang="en-GB" sz="2000" i="1" dirty="0">
                <a:solidFill>
                  <a:srgbClr val="FF0000"/>
                </a:solidFill>
              </a:rPr>
              <a:t> </a:t>
            </a:r>
            <a:r>
              <a:rPr lang="en-GB" sz="2000" i="1" dirty="0" err="1">
                <a:solidFill>
                  <a:srgbClr val="FF0000"/>
                </a:solidFill>
              </a:rPr>
              <a:t>belirlenen</a:t>
            </a:r>
            <a:r>
              <a:rPr lang="en-GB" sz="2000" i="1" dirty="0">
                <a:solidFill>
                  <a:srgbClr val="FF0000"/>
                </a:solidFill>
              </a:rPr>
              <a:t> </a:t>
            </a:r>
            <a:r>
              <a:rPr lang="en-GB" sz="2000" i="1" dirty="0" err="1">
                <a:solidFill>
                  <a:srgbClr val="FF0000"/>
                </a:solidFill>
              </a:rPr>
              <a:t>ve</a:t>
            </a:r>
            <a:r>
              <a:rPr lang="en-GB" sz="2000" i="1" dirty="0">
                <a:solidFill>
                  <a:srgbClr val="FF0000"/>
                </a:solidFill>
              </a:rPr>
              <a:t> </a:t>
            </a:r>
            <a:r>
              <a:rPr lang="en-GB" sz="2000" i="1" dirty="0" err="1">
                <a:solidFill>
                  <a:srgbClr val="FF0000"/>
                </a:solidFill>
              </a:rPr>
              <a:t>potansiyel</a:t>
            </a:r>
            <a:r>
              <a:rPr lang="en-GB" sz="2000" i="1" dirty="0">
                <a:solidFill>
                  <a:srgbClr val="FF0000"/>
                </a:solidFill>
              </a:rPr>
              <a:t> </a:t>
            </a:r>
            <a:r>
              <a:rPr lang="en-GB" sz="2000" i="1" dirty="0" err="1">
                <a:solidFill>
                  <a:srgbClr val="FF0000"/>
                </a:solidFill>
              </a:rPr>
              <a:t>değişiklikleri</a:t>
            </a:r>
            <a:r>
              <a:rPr lang="en-GB" sz="2000" i="1" dirty="0">
                <a:solidFill>
                  <a:srgbClr val="FF0000"/>
                </a:solidFill>
              </a:rPr>
              <a:t> de </a:t>
            </a:r>
            <a:r>
              <a:rPr lang="en-GB" sz="2000" i="1" dirty="0" err="1">
                <a:solidFill>
                  <a:srgbClr val="FF0000"/>
                </a:solidFill>
              </a:rPr>
              <a:t>kapsayan</a:t>
            </a:r>
            <a:r>
              <a:rPr lang="en-GB" sz="2000" i="1" dirty="0">
                <a:solidFill>
                  <a:srgbClr val="FF0000"/>
                </a:solidFill>
              </a:rPr>
              <a:t> </a:t>
            </a:r>
            <a:r>
              <a:rPr lang="en-GB" sz="2000" i="1" dirty="0" err="1">
                <a:solidFill>
                  <a:srgbClr val="FF0000"/>
                </a:solidFill>
              </a:rPr>
              <a:t>riskler</a:t>
            </a:r>
            <a:r>
              <a:rPr lang="en-GB" sz="2000" i="1" dirty="0">
                <a:solidFill>
                  <a:srgbClr val="FF0000"/>
                </a:solidFill>
              </a:rPr>
              <a:t>, </a:t>
            </a:r>
            <a:r>
              <a:rPr lang="en-GB" sz="2000" i="1" dirty="0" err="1">
                <a:solidFill>
                  <a:srgbClr val="FF0000"/>
                </a:solidFill>
              </a:rPr>
              <a:t>fırsatlar</a:t>
            </a:r>
            <a:r>
              <a:rPr lang="en-GB" sz="2000" i="1" dirty="0">
                <a:solidFill>
                  <a:srgbClr val="FF0000"/>
                </a:solidFill>
              </a:rPr>
              <a:t> </a:t>
            </a:r>
            <a:r>
              <a:rPr lang="en-GB" sz="2000" i="1" dirty="0" err="1">
                <a:solidFill>
                  <a:srgbClr val="FF0000"/>
                </a:solidFill>
              </a:rPr>
              <a:t>ve</a:t>
            </a:r>
            <a:r>
              <a:rPr lang="en-GB" sz="2000" i="1" dirty="0">
                <a:solidFill>
                  <a:srgbClr val="FF0000"/>
                </a:solidFill>
              </a:rPr>
              <a:t> </a:t>
            </a:r>
            <a:r>
              <a:rPr lang="en-GB" sz="2000" i="1" dirty="0" err="1">
                <a:solidFill>
                  <a:srgbClr val="FF0000"/>
                </a:solidFill>
              </a:rPr>
              <a:t>kalite</a:t>
            </a:r>
            <a:r>
              <a:rPr lang="en-GB" sz="2000" i="1" dirty="0">
                <a:solidFill>
                  <a:srgbClr val="FF0000"/>
                </a:solidFill>
              </a:rPr>
              <a:t> </a:t>
            </a:r>
            <a:r>
              <a:rPr lang="en-GB" sz="2000" i="1" dirty="0" err="1">
                <a:solidFill>
                  <a:srgbClr val="FF0000"/>
                </a:solidFill>
              </a:rPr>
              <a:t>hedefleri</a:t>
            </a:r>
            <a:r>
              <a:rPr lang="en-GB" sz="2000" i="1" dirty="0">
                <a:solidFill>
                  <a:srgbClr val="FF0000"/>
                </a:solidFill>
              </a:rPr>
              <a:t> , </a:t>
            </a:r>
            <a:r>
              <a:rPr lang="en-GB" sz="2000" i="1" dirty="0" err="1">
                <a:solidFill>
                  <a:srgbClr val="FF0000"/>
                </a:solidFill>
              </a:rPr>
              <a:t>operasyonların</a:t>
            </a:r>
            <a:r>
              <a:rPr lang="en-GB" sz="2000" i="1" dirty="0">
                <a:solidFill>
                  <a:srgbClr val="FF0000"/>
                </a:solidFill>
              </a:rPr>
              <a:t> </a:t>
            </a:r>
            <a:r>
              <a:rPr lang="en-GB" sz="2000" i="1" dirty="0" err="1">
                <a:solidFill>
                  <a:srgbClr val="FF0000"/>
                </a:solidFill>
              </a:rPr>
              <a:t>planlanması</a:t>
            </a:r>
            <a:r>
              <a:rPr lang="en-GB" sz="2000" i="1" dirty="0">
                <a:solidFill>
                  <a:srgbClr val="FF0000"/>
                </a:solidFill>
              </a:rPr>
              <a:t> </a:t>
            </a:r>
            <a:r>
              <a:rPr lang="en-GB" sz="2000" i="1" dirty="0" err="1">
                <a:solidFill>
                  <a:srgbClr val="FF0000"/>
                </a:solidFill>
              </a:rPr>
              <a:t>ve</a:t>
            </a:r>
            <a:r>
              <a:rPr lang="en-GB" sz="2000" i="1" dirty="0">
                <a:solidFill>
                  <a:srgbClr val="FF0000"/>
                </a:solidFill>
              </a:rPr>
              <a:t> </a:t>
            </a:r>
            <a:r>
              <a:rPr lang="en-GB" sz="2000" i="1" dirty="0" err="1">
                <a:solidFill>
                  <a:srgbClr val="FF0000"/>
                </a:solidFill>
              </a:rPr>
              <a:t>kontrolü</a:t>
            </a:r>
            <a:r>
              <a:rPr lang="en-GB" sz="2000" i="1" dirty="0">
                <a:solidFill>
                  <a:srgbClr val="FF0000"/>
                </a:solidFill>
              </a:rPr>
              <a:t> </a:t>
            </a:r>
            <a:r>
              <a:rPr lang="en-GB" sz="2000" i="1" dirty="0" err="1">
                <a:solidFill>
                  <a:srgbClr val="FF0000"/>
                </a:solidFill>
              </a:rPr>
              <a:t>sırasında</a:t>
            </a:r>
            <a:r>
              <a:rPr lang="en-GB" sz="2000" i="1" dirty="0">
                <a:solidFill>
                  <a:srgbClr val="FF0000"/>
                </a:solidFill>
              </a:rPr>
              <a:t> </a:t>
            </a:r>
            <a:r>
              <a:rPr lang="en-GB" sz="2000" i="1" dirty="0" err="1">
                <a:solidFill>
                  <a:srgbClr val="FF0000"/>
                </a:solidFill>
              </a:rPr>
              <a:t>dikkate</a:t>
            </a:r>
            <a:r>
              <a:rPr lang="en-GB" sz="2000" i="1" dirty="0">
                <a:solidFill>
                  <a:srgbClr val="FF0000"/>
                </a:solidFill>
              </a:rPr>
              <a:t> </a:t>
            </a:r>
            <a:r>
              <a:rPr lang="en-GB" sz="2000" i="1" dirty="0" err="1">
                <a:solidFill>
                  <a:srgbClr val="FF0000"/>
                </a:solidFill>
              </a:rPr>
              <a:t>alınması</a:t>
            </a:r>
            <a:r>
              <a:rPr lang="en-GB" sz="2000" i="1" dirty="0">
                <a:solidFill>
                  <a:srgbClr val="FF0000"/>
                </a:solidFill>
              </a:rPr>
              <a:t> </a:t>
            </a:r>
            <a:r>
              <a:rPr lang="en-GB" sz="2000" i="1" dirty="0" err="1">
                <a:solidFill>
                  <a:srgbClr val="FF0000"/>
                </a:solidFill>
              </a:rPr>
              <a:t>ve</a:t>
            </a:r>
            <a:r>
              <a:rPr lang="en-GB" sz="2000" i="1" dirty="0">
                <a:solidFill>
                  <a:srgbClr val="FF0000"/>
                </a:solidFill>
              </a:rPr>
              <a:t> </a:t>
            </a:r>
            <a:r>
              <a:rPr lang="en-GB" sz="2000" i="1" dirty="0" err="1">
                <a:solidFill>
                  <a:srgbClr val="FF0000"/>
                </a:solidFill>
              </a:rPr>
              <a:t>prosesler</a:t>
            </a:r>
            <a:r>
              <a:rPr lang="en-GB" sz="2000" i="1" dirty="0">
                <a:solidFill>
                  <a:srgbClr val="FF0000"/>
                </a:solidFill>
              </a:rPr>
              <a:t>, </a:t>
            </a:r>
            <a:r>
              <a:rPr lang="en-GB" sz="2000" i="1" dirty="0" err="1">
                <a:solidFill>
                  <a:srgbClr val="FF0000"/>
                </a:solidFill>
              </a:rPr>
              <a:t>ürün</a:t>
            </a:r>
            <a:r>
              <a:rPr lang="en-GB" sz="2000" i="1" dirty="0">
                <a:solidFill>
                  <a:srgbClr val="FF0000"/>
                </a:solidFill>
              </a:rPr>
              <a:t> </a:t>
            </a:r>
            <a:r>
              <a:rPr lang="en-GB" sz="2000" i="1" dirty="0" err="1">
                <a:solidFill>
                  <a:srgbClr val="FF0000"/>
                </a:solidFill>
              </a:rPr>
              <a:t>ve</a:t>
            </a:r>
            <a:r>
              <a:rPr lang="en-GB" sz="2000" i="1" dirty="0">
                <a:solidFill>
                  <a:srgbClr val="FF0000"/>
                </a:solidFill>
              </a:rPr>
              <a:t> </a:t>
            </a:r>
            <a:r>
              <a:rPr lang="en-GB" sz="2000" i="1" dirty="0" err="1">
                <a:solidFill>
                  <a:srgbClr val="FF0000"/>
                </a:solidFill>
              </a:rPr>
              <a:t>hizmetlerin</a:t>
            </a:r>
            <a:r>
              <a:rPr lang="en-GB" sz="2000" i="1" dirty="0">
                <a:solidFill>
                  <a:srgbClr val="FF0000"/>
                </a:solidFill>
              </a:rPr>
              <a:t> </a:t>
            </a:r>
            <a:r>
              <a:rPr lang="en-GB" sz="2000" i="1" dirty="0" err="1">
                <a:solidFill>
                  <a:srgbClr val="FF0000"/>
                </a:solidFill>
              </a:rPr>
              <a:t>kabul</a:t>
            </a:r>
            <a:r>
              <a:rPr lang="en-GB" sz="2000" i="1" dirty="0">
                <a:solidFill>
                  <a:srgbClr val="FF0000"/>
                </a:solidFill>
              </a:rPr>
              <a:t> </a:t>
            </a:r>
            <a:r>
              <a:rPr lang="en-GB" sz="2000" i="1" dirty="0" err="1">
                <a:solidFill>
                  <a:srgbClr val="FF0000"/>
                </a:solidFill>
              </a:rPr>
              <a:t>edilmesine</a:t>
            </a:r>
            <a:r>
              <a:rPr lang="en-GB" sz="2000" i="1" dirty="0">
                <a:solidFill>
                  <a:srgbClr val="FF0000"/>
                </a:solidFill>
              </a:rPr>
              <a:t> </a:t>
            </a:r>
            <a:r>
              <a:rPr lang="en-GB" sz="2000" i="1" dirty="0" err="1">
                <a:solidFill>
                  <a:srgbClr val="FF0000"/>
                </a:solidFill>
              </a:rPr>
              <a:t>yönelik</a:t>
            </a:r>
            <a:r>
              <a:rPr lang="en-GB" sz="2000" i="1" dirty="0">
                <a:solidFill>
                  <a:srgbClr val="FF0000"/>
                </a:solidFill>
              </a:rPr>
              <a:t> </a:t>
            </a:r>
            <a:r>
              <a:rPr lang="en-GB" sz="2000" i="1" dirty="0" err="1">
                <a:solidFill>
                  <a:srgbClr val="FF0000"/>
                </a:solidFill>
              </a:rPr>
              <a:t>kriterler</a:t>
            </a:r>
            <a:r>
              <a:rPr lang="tr-TR" sz="2000" i="1" dirty="0">
                <a:solidFill>
                  <a:srgbClr val="FF0000"/>
                </a:solidFill>
              </a:rPr>
              <a:t>in</a:t>
            </a:r>
            <a:r>
              <a:rPr lang="en-GB" sz="2000" i="1" dirty="0">
                <a:solidFill>
                  <a:srgbClr val="FF0000"/>
                </a:solidFill>
              </a:rPr>
              <a:t> </a:t>
            </a:r>
            <a:r>
              <a:rPr lang="en-GB" sz="2000" i="1" dirty="0" err="1">
                <a:solidFill>
                  <a:srgbClr val="FF0000"/>
                </a:solidFill>
              </a:rPr>
              <a:t>belirlenmesi</a:t>
            </a:r>
            <a:r>
              <a:rPr lang="en-GB" sz="2000" i="1" dirty="0">
                <a:solidFill>
                  <a:srgbClr val="FF0000"/>
                </a:solidFill>
              </a:rPr>
              <a:t> </a:t>
            </a:r>
            <a:r>
              <a:rPr lang="en-GB" sz="2000" i="1" dirty="0" err="1">
                <a:solidFill>
                  <a:srgbClr val="FF0000"/>
                </a:solidFill>
              </a:rPr>
              <a:t>açısından</a:t>
            </a:r>
            <a:r>
              <a:rPr lang="en-GB" sz="2000" i="1" dirty="0">
                <a:solidFill>
                  <a:srgbClr val="FF0000"/>
                </a:solidFill>
              </a:rPr>
              <a:t> </a:t>
            </a:r>
            <a:r>
              <a:rPr lang="en-GB" sz="2000" i="1" dirty="0" err="1">
                <a:solidFill>
                  <a:srgbClr val="FF0000"/>
                </a:solidFill>
              </a:rPr>
              <a:t>temel</a:t>
            </a:r>
            <a:r>
              <a:rPr lang="en-GB" sz="2000" i="1" dirty="0">
                <a:solidFill>
                  <a:srgbClr val="FF0000"/>
                </a:solidFill>
              </a:rPr>
              <a:t> </a:t>
            </a:r>
            <a:r>
              <a:rPr lang="en-GB" sz="2000" i="1" dirty="0" err="1">
                <a:solidFill>
                  <a:srgbClr val="FF0000"/>
                </a:solidFill>
              </a:rPr>
              <a:t>girdilerdir</a:t>
            </a:r>
            <a:r>
              <a:rPr lang="en-GB" sz="2000" i="1" dirty="0">
                <a:solidFill>
                  <a:srgbClr val="FF0000"/>
                </a:solidFill>
              </a:rPr>
              <a:t>.</a:t>
            </a:r>
          </a:p>
        </p:txBody>
      </p:sp>
      <p:pic>
        <p:nvPicPr>
          <p:cNvPr id="7" name="Resim 6" descr="Food Manufacturing Production Planning and Scheduling Best Practices"/>
          <p:cNvPicPr/>
          <p:nvPr/>
        </p:nvPicPr>
        <p:blipFill>
          <a:blip r:embed="rId4">
            <a:extLst>
              <a:ext uri="{28A0092B-C50C-407E-A947-70E740481C1C}">
                <a14:useLocalDpi xmlns:a14="http://schemas.microsoft.com/office/drawing/2010/main" val="0"/>
              </a:ext>
            </a:extLst>
          </a:blip>
          <a:srcRect/>
          <a:stretch>
            <a:fillRect/>
          </a:stretch>
        </p:blipFill>
        <p:spPr bwMode="auto">
          <a:xfrm>
            <a:off x="5088834" y="2181087"/>
            <a:ext cx="2444865" cy="1695174"/>
          </a:xfrm>
          <a:prstGeom prst="rect">
            <a:avLst/>
          </a:prstGeom>
          <a:noFill/>
          <a:ln>
            <a:noFill/>
          </a:ln>
        </p:spPr>
      </p:pic>
    </p:spTree>
    <p:extLst>
      <p:ext uri="{BB962C8B-B14F-4D97-AF65-F5344CB8AC3E}">
        <p14:creationId xmlns:p14="http://schemas.microsoft.com/office/powerpoint/2010/main" val="21957791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Dikdörtgen 4"/>
          <p:cNvSpPr/>
          <p:nvPr/>
        </p:nvSpPr>
        <p:spPr>
          <a:xfrm>
            <a:off x="324264" y="851311"/>
            <a:ext cx="7958759" cy="5122941"/>
          </a:xfrm>
          <a:prstGeom prst="rect">
            <a:avLst/>
          </a:prstGeom>
        </p:spPr>
        <p:txBody>
          <a:bodyPr wrap="square">
            <a:spAutoFit/>
          </a:bodyPr>
          <a:lstStyle/>
          <a:p>
            <a:pPr marL="457200" indent="-457200" algn="just">
              <a:lnSpc>
                <a:spcPct val="150000"/>
              </a:lnSpc>
              <a:buAutoNum type="alphaLcParenR"/>
            </a:pP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şartları</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tayin</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etmeli</a:t>
            </a:r>
            <a:r>
              <a:rPr lang="en-GB" sz="2000" dirty="0">
                <a:latin typeface="Calibri" panose="020F0502020204030204" pitchFamily="34" charset="0"/>
                <a:cs typeface="Calibri" panose="020F0502020204030204" pitchFamily="34" charset="0"/>
              </a:rPr>
              <a:t>,</a:t>
            </a:r>
          </a:p>
          <a:p>
            <a:pPr marL="457200" indent="-457200" algn="just">
              <a:lnSpc>
                <a:spcPct val="150000"/>
              </a:lnSpc>
              <a:buAutoNum type="alphaLcParenR"/>
            </a:pPr>
            <a:r>
              <a:rPr lang="en-GB" sz="2000" dirty="0" err="1">
                <a:latin typeface="Calibri" panose="020F0502020204030204" pitchFamily="34" charset="0"/>
                <a:cs typeface="Calibri" panose="020F0502020204030204" pitchFamily="34" charset="0"/>
              </a:rPr>
              <a:t>Aşağıdakiler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kriter</a:t>
            </a:r>
            <a:r>
              <a:rPr lang="tr-TR" sz="2000" dirty="0" err="1">
                <a:latin typeface="Calibri" panose="020F0502020204030204" pitchFamily="34" charset="0"/>
                <a:cs typeface="Calibri" panose="020F0502020204030204" pitchFamily="34" charset="0"/>
              </a:rPr>
              <a:t>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oluşturmalı</a:t>
            </a:r>
            <a:r>
              <a:rPr lang="en-GB" sz="2000" dirty="0">
                <a:latin typeface="Calibri" panose="020F0502020204030204" pitchFamily="34" charset="0"/>
                <a:cs typeface="Calibri" panose="020F0502020204030204" pitchFamily="34" charset="0"/>
              </a:rPr>
              <a:t>:</a:t>
            </a:r>
          </a:p>
          <a:p>
            <a:pPr marL="631825" indent="-274638" algn="just">
              <a:lnSpc>
                <a:spcPct val="150000"/>
              </a:lnSpc>
              <a:buAutoNum type="arabicParenR"/>
            </a:pPr>
            <a:r>
              <a:rPr lang="en-GB" sz="2000" dirty="0" err="1">
                <a:latin typeface="Calibri" panose="020F0502020204030204" pitchFamily="34" charset="0"/>
                <a:cs typeface="Calibri" panose="020F0502020204030204" pitchFamily="34" charset="0"/>
              </a:rPr>
              <a:t>Prosesler</a:t>
            </a:r>
            <a:r>
              <a:rPr lang="en-GB" sz="2000" dirty="0">
                <a:latin typeface="Calibri" panose="020F0502020204030204" pitchFamily="34" charset="0"/>
                <a:cs typeface="Calibri" panose="020F0502020204030204" pitchFamily="34" charset="0"/>
              </a:rPr>
              <a:t>,</a:t>
            </a:r>
          </a:p>
          <a:p>
            <a:pPr marL="631825" indent="-274638" algn="just">
              <a:lnSpc>
                <a:spcPct val="150000"/>
              </a:lnSpc>
              <a:buAutoNum type="arabicParenR"/>
            </a:pPr>
            <a:r>
              <a:rPr lang="es-ES" sz="2000" dirty="0" err="1">
                <a:latin typeface="Calibri" panose="020F0502020204030204" pitchFamily="34" charset="0"/>
                <a:cs typeface="Calibri" panose="020F0502020204030204" pitchFamily="34" charset="0"/>
              </a:rPr>
              <a:t>Ürün</a:t>
            </a:r>
            <a:r>
              <a:rPr lang="es-ES" sz="2000" dirty="0">
                <a:latin typeface="Calibri" panose="020F0502020204030204" pitchFamily="34" charset="0"/>
                <a:cs typeface="Calibri" panose="020F0502020204030204" pitchFamily="34" charset="0"/>
              </a:rPr>
              <a:t> ve </a:t>
            </a:r>
            <a:r>
              <a:rPr lang="es-ES" sz="2000" dirty="0" err="1">
                <a:latin typeface="Calibri" panose="020F0502020204030204" pitchFamily="34" charset="0"/>
                <a:cs typeface="Calibri" panose="020F0502020204030204" pitchFamily="34" charset="0"/>
              </a:rPr>
              <a:t>hizmet</a:t>
            </a:r>
            <a:r>
              <a:rPr lang="tr-TR" sz="2000" dirty="0" err="1">
                <a:latin typeface="Calibri" panose="020F0502020204030204" pitchFamily="34" charset="0"/>
                <a:cs typeface="Calibri" panose="020F0502020204030204" pitchFamily="34" charset="0"/>
              </a:rPr>
              <a:t>lerin</a:t>
            </a:r>
            <a:r>
              <a:rPr lang="es-ES" sz="2000" dirty="0">
                <a:latin typeface="Calibri" panose="020F0502020204030204" pitchFamily="34" charset="0"/>
                <a:cs typeface="Calibri" panose="020F0502020204030204" pitchFamily="34" charset="0"/>
              </a:rPr>
              <a:t> </a:t>
            </a:r>
            <a:r>
              <a:rPr lang="es-ES" sz="2000" dirty="0" err="1">
                <a:latin typeface="Calibri" panose="020F0502020204030204" pitchFamily="34" charset="0"/>
                <a:cs typeface="Calibri" panose="020F0502020204030204" pitchFamily="34" charset="0"/>
              </a:rPr>
              <a:t>kabulü</a:t>
            </a:r>
            <a:r>
              <a:rPr lang="es-ES" sz="2000" dirty="0">
                <a:latin typeface="Calibri" panose="020F0502020204030204" pitchFamily="34" charset="0"/>
                <a:cs typeface="Calibri" panose="020F0502020204030204" pitchFamily="34" charset="0"/>
              </a:rPr>
              <a:t>.</a:t>
            </a:r>
            <a:r>
              <a:rPr lang="tr-TR" sz="2000" dirty="0">
                <a:latin typeface="Calibri" panose="020F0502020204030204" pitchFamily="34" charset="0"/>
                <a:cs typeface="Calibri" panose="020F0502020204030204" pitchFamily="34" charset="0"/>
              </a:rPr>
              <a:t> </a:t>
            </a:r>
            <a:endParaRPr lang="en-GB" sz="2000" b="1" dirty="0">
              <a:latin typeface="Calibri" panose="020F0502020204030204" pitchFamily="34" charset="0"/>
              <a:cs typeface="Calibri" panose="020F0502020204030204" pitchFamily="34" charset="0"/>
            </a:endParaRPr>
          </a:p>
          <a:p>
            <a:pPr marL="457200" indent="-457200" algn="just">
              <a:lnSpc>
                <a:spcPct val="150000"/>
              </a:lnSpc>
              <a:buFont typeface="+mj-lt"/>
              <a:buAutoNum type="alphaLcParenR" startAt="3"/>
            </a:pP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uygunluğu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ihtiyaç</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duyulan</a:t>
            </a:r>
            <a:r>
              <a:rPr lang="en-GB" sz="2000"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kaynakları</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tayin</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etmeli</a:t>
            </a:r>
            <a:r>
              <a:rPr lang="en-GB" sz="2000" dirty="0">
                <a:latin typeface="Calibri" panose="020F0502020204030204" pitchFamily="34" charset="0"/>
                <a:cs typeface="Calibri" panose="020F0502020204030204" pitchFamily="34" charset="0"/>
              </a:rPr>
              <a:t>,</a:t>
            </a:r>
          </a:p>
          <a:p>
            <a:pPr marL="457200" indent="-457200" algn="just">
              <a:lnSpc>
                <a:spcPct val="150000"/>
              </a:lnSpc>
              <a:buFont typeface="+mj-lt"/>
              <a:buAutoNum type="alphaLcParenR" startAt="3"/>
            </a:pPr>
            <a:r>
              <a:rPr lang="nb-NO" sz="2000" dirty="0">
                <a:latin typeface="Calibri" panose="020F0502020204030204" pitchFamily="34" charset="0"/>
                <a:cs typeface="Calibri" panose="020F0502020204030204" pitchFamily="34" charset="0"/>
              </a:rPr>
              <a:t>Kriterlere göre proseslere </a:t>
            </a:r>
            <a:r>
              <a:rPr lang="nb-NO" sz="2000" u="sng" dirty="0">
                <a:latin typeface="Calibri" panose="020F0502020204030204" pitchFamily="34" charset="0"/>
                <a:cs typeface="Calibri" panose="020F0502020204030204" pitchFamily="34" charset="0"/>
              </a:rPr>
              <a:t>kontrol </a:t>
            </a:r>
            <a:r>
              <a:rPr lang="nb-NO" sz="2000" dirty="0">
                <a:latin typeface="Calibri" panose="020F0502020204030204" pitchFamily="34" charset="0"/>
                <a:cs typeface="Calibri" panose="020F0502020204030204" pitchFamily="34" charset="0"/>
              </a:rPr>
              <a:t>uygulamalı,</a:t>
            </a:r>
          </a:p>
          <a:p>
            <a:pPr marL="457200" indent="-457200" algn="just">
              <a:lnSpc>
                <a:spcPct val="150000"/>
              </a:lnSpc>
              <a:buFont typeface="+mj-lt"/>
              <a:buAutoNum type="alphaLcParenR" startAt="3"/>
            </a:pPr>
            <a:r>
              <a:rPr lang="en-GB" sz="2000" dirty="0" err="1">
                <a:latin typeface="Calibri" panose="020F0502020204030204" pitchFamily="34" charset="0"/>
                <a:cs typeface="Calibri" panose="020F0502020204030204" pitchFamily="34" charset="0"/>
              </a:rPr>
              <a:t>Aşağıdakileri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gerekli</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ölçüde</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bilgiyi</a:t>
            </a:r>
            <a:r>
              <a:rPr lang="en-GB" sz="2000" b="1"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tayin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sürekliliğini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sağlamalı</a:t>
            </a:r>
            <a:r>
              <a:rPr lang="tr-TR" sz="2000" dirty="0">
                <a:latin typeface="Calibri" panose="020F0502020204030204" pitchFamily="34" charset="0"/>
                <a:cs typeface="Calibri" panose="020F0502020204030204" pitchFamily="34" charset="0"/>
              </a:rPr>
              <a:t> ve </a:t>
            </a:r>
            <a:r>
              <a:rPr lang="en-GB" sz="2000" dirty="0" err="1">
                <a:latin typeface="Calibri" panose="020F0502020204030204" pitchFamily="34" charset="0"/>
                <a:cs typeface="Calibri" panose="020F0502020204030204" pitchFamily="34" charset="0"/>
              </a:rPr>
              <a:t>muhafaza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etmeli</a:t>
            </a:r>
            <a:r>
              <a:rPr lang="tr-TR" sz="2000" dirty="0" err="1">
                <a:latin typeface="Calibri" panose="020F0502020204030204" pitchFamily="34" charset="0"/>
                <a:cs typeface="Calibri" panose="020F0502020204030204" pitchFamily="34" charset="0"/>
              </a:rPr>
              <a:t>dir</a:t>
            </a:r>
            <a:r>
              <a:rPr lang="en-GB" sz="2000" dirty="0">
                <a:latin typeface="Calibri" panose="020F0502020204030204" pitchFamily="34" charset="0"/>
                <a:cs typeface="Calibri" panose="020F0502020204030204" pitchFamily="34" charset="0"/>
              </a:rPr>
              <a:t> :</a:t>
            </a:r>
          </a:p>
          <a:p>
            <a:pPr marL="631825" indent="-274638" algn="just">
              <a:lnSpc>
                <a:spcPct val="150000"/>
              </a:lnSpc>
              <a:buAutoNum type="arabicParenR"/>
            </a:pPr>
            <a:r>
              <a:rPr lang="en-GB" sz="2000" dirty="0" err="1">
                <a:latin typeface="Calibri" panose="020F0502020204030204" pitchFamily="34" charset="0"/>
                <a:cs typeface="Calibri" panose="020F0502020204030204" pitchFamily="34" charset="0"/>
              </a:rPr>
              <a:t>Proseslerin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planlanan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şekilde</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yürütüldüğünden emin o</a:t>
            </a:r>
            <a:r>
              <a:rPr lang="en-GB" sz="2000" dirty="0" err="1">
                <a:latin typeface="Calibri" panose="020F0502020204030204" pitchFamily="34" charset="0"/>
                <a:cs typeface="Calibri" panose="020F0502020204030204" pitchFamily="34" charset="0"/>
              </a:rPr>
              <a:t>lmak</a:t>
            </a:r>
            <a:r>
              <a:rPr lang="en-GB" sz="2000" dirty="0">
                <a:latin typeface="Calibri" panose="020F0502020204030204" pitchFamily="34" charset="0"/>
                <a:cs typeface="Calibri" panose="020F0502020204030204" pitchFamily="34" charset="0"/>
              </a:rPr>
              <a:t>,</a:t>
            </a:r>
          </a:p>
          <a:p>
            <a:pPr marL="631825" indent="-274638" algn="just">
              <a:lnSpc>
                <a:spcPct val="150000"/>
              </a:lnSpc>
              <a:buAutoNum type="arabicParenR"/>
            </a:pP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uygunluğunu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göstermek</a:t>
            </a:r>
            <a:r>
              <a:rPr lang="en-GB" sz="2000" dirty="0">
                <a:latin typeface="Calibri" panose="020F0502020204030204" pitchFamily="34" charset="0"/>
                <a:cs typeface="Calibri" panose="020F0502020204030204" pitchFamily="34" charset="0"/>
              </a:rPr>
              <a:t>.</a:t>
            </a:r>
            <a:endParaRPr lang="es-E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78727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Dikdörtgen 4"/>
          <p:cNvSpPr/>
          <p:nvPr/>
        </p:nvSpPr>
        <p:spPr>
          <a:xfrm>
            <a:off x="324264" y="851311"/>
            <a:ext cx="7958759" cy="3785652"/>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en-GB" sz="2000" dirty="0" err="1">
                <a:latin typeface="Calibri" panose="020F0502020204030204" pitchFamily="34" charset="0"/>
                <a:cs typeface="Calibri" panose="020F0502020204030204" pitchFamily="34" charset="0"/>
              </a:rPr>
              <a:t>Planlamanın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çıktısı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operasyonlarına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olmalıdır</a:t>
            </a:r>
            <a:r>
              <a:rPr lang="en-GB" sz="2000" dirty="0">
                <a:latin typeface="Calibri" panose="020F0502020204030204" pitchFamily="34" charset="0"/>
                <a:cs typeface="Calibri" panose="020F0502020204030204" pitchFamily="34" charset="0"/>
              </a:rPr>
              <a:t>.</a:t>
            </a:r>
          </a:p>
          <a:p>
            <a:pPr marL="457200" indent="-457200" algn="just">
              <a:lnSpc>
                <a:spcPct val="150000"/>
              </a:lnSpc>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457200" indent="-457200" algn="just">
              <a:lnSpc>
                <a:spcPct val="150000"/>
              </a:lnSpc>
              <a:buFont typeface="Arial" panose="020B0604020202020204" pitchFamily="34" charset="0"/>
              <a:buChar char="•"/>
            </a:pP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planlı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değişikleri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kontrol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istenmeyen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değişikliklerin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sonuçlarını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gözden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geçirmeli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olumsuz</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etkilerini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azaltmak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gerektiğinde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gerçekleştirilmelidir</a:t>
            </a:r>
            <a:r>
              <a:rPr lang="en-GB" sz="2000" dirty="0">
                <a:latin typeface="Calibri" panose="020F0502020204030204" pitchFamily="34" charset="0"/>
                <a:cs typeface="Calibri" panose="020F0502020204030204" pitchFamily="34" charset="0"/>
              </a:rPr>
              <a:t>.</a:t>
            </a:r>
          </a:p>
          <a:p>
            <a:pPr marL="457200" indent="-457200" algn="just">
              <a:lnSpc>
                <a:spcPct val="150000"/>
              </a:lnSpc>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457200" indent="-457200" algn="just">
              <a:lnSpc>
                <a:spcPct val="150000"/>
              </a:lnSpc>
              <a:buFont typeface="Arial" panose="020B0604020202020204" pitchFamily="34" charset="0"/>
              <a:buChar char="•"/>
            </a:pP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dışarıya</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yaptırdığı</a:t>
            </a:r>
            <a:r>
              <a:rPr lang="en-GB" sz="2000" b="1"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kontrol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edildiğini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almalıdır</a:t>
            </a:r>
            <a:r>
              <a:rPr lang="en-GB" sz="2000" dirty="0">
                <a:latin typeface="Calibri" panose="020F0502020204030204" pitchFamily="34" charset="0"/>
                <a:cs typeface="Calibri" panose="020F0502020204030204" pitchFamily="34" charset="0"/>
              </a:rPr>
              <a:t>.</a:t>
            </a:r>
          </a:p>
        </p:txBody>
      </p:sp>
      <p:pic>
        <p:nvPicPr>
          <p:cNvPr id="6" name="Resim 5" descr="careers (4) | NX Direct"/>
          <p:cNvPicPr/>
          <p:nvPr/>
        </p:nvPicPr>
        <p:blipFill>
          <a:blip r:embed="rId4">
            <a:extLst>
              <a:ext uri="{28A0092B-C50C-407E-A947-70E740481C1C}">
                <a14:useLocalDpi xmlns:a14="http://schemas.microsoft.com/office/drawing/2010/main" val="0"/>
              </a:ext>
            </a:extLst>
          </a:blip>
          <a:srcRect/>
          <a:stretch>
            <a:fillRect/>
          </a:stretch>
        </p:blipFill>
        <p:spPr bwMode="auto">
          <a:xfrm>
            <a:off x="3335383" y="4444408"/>
            <a:ext cx="2455126" cy="1900207"/>
          </a:xfrm>
          <a:prstGeom prst="rect">
            <a:avLst/>
          </a:prstGeom>
          <a:noFill/>
          <a:ln>
            <a:noFill/>
          </a:ln>
        </p:spPr>
      </p:pic>
    </p:spTree>
    <p:extLst>
      <p:ext uri="{BB962C8B-B14F-4D97-AF65-F5344CB8AC3E}">
        <p14:creationId xmlns:p14="http://schemas.microsoft.com/office/powerpoint/2010/main" val="39147436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586322" y="867742"/>
            <a:ext cx="7886700" cy="583371"/>
          </a:xfrm>
        </p:spPr>
        <p:txBody>
          <a:bodyPr>
            <a:noAutofit/>
          </a:bodyPr>
          <a:lstStyle/>
          <a:p>
            <a:r>
              <a:rPr lang="nn-NO" sz="2800" b="1" dirty="0">
                <a:latin typeface="Calibri" panose="020F0502020204030204" pitchFamily="34" charset="0"/>
                <a:cs typeface="Calibri" panose="020F0502020204030204" pitchFamily="34" charset="0"/>
              </a:rPr>
              <a:t>8.2 ÜRÜN VE HİZMETLER İÇİN ŞARTLAR</a:t>
            </a:r>
            <a:br>
              <a:rPr lang="nn-NO" sz="2800" b="1" dirty="0">
                <a:latin typeface="Calibri" panose="020F0502020204030204" pitchFamily="34" charset="0"/>
                <a:cs typeface="Calibri" panose="020F0502020204030204" pitchFamily="34" charset="0"/>
              </a:rPr>
            </a:br>
            <a:r>
              <a:rPr lang="nn-NO" sz="2800" b="1" dirty="0">
                <a:latin typeface="Calibri" panose="020F0502020204030204" pitchFamily="34" charset="0"/>
                <a:cs typeface="Calibri" panose="020F0502020204030204" pitchFamily="34" charset="0"/>
              </a:rPr>
              <a:t>8.2.1 MÜŞTERİ İLE İLETİŞİM</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89371" y="1729408"/>
            <a:ext cx="7983651" cy="4313583"/>
          </a:xfrm>
        </p:spPr>
        <p:txBody>
          <a:bodyPr>
            <a:normAutofit/>
          </a:bodyPr>
          <a:lstStyle/>
          <a:p>
            <a:pPr algn="just"/>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iletişim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içermelidir</a:t>
            </a:r>
            <a:r>
              <a:rPr lang="en-GB" sz="2000" dirty="0">
                <a:latin typeface="Calibri" panose="020F0502020204030204" pitchFamily="34" charset="0"/>
                <a:cs typeface="Calibri" panose="020F0502020204030204" pitchFamily="34" charset="0"/>
              </a:rPr>
              <a:t>:</a:t>
            </a:r>
          </a:p>
          <a:p>
            <a:pPr marL="457200" indent="-457200" algn="just">
              <a:buFont typeface="+mj-lt"/>
              <a:buAutoNum type="alphaLcParenR"/>
            </a:pP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bilgi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sağlanmasını</a:t>
            </a:r>
            <a:r>
              <a:rPr lang="en-GB" sz="2000" dirty="0">
                <a:latin typeface="Calibri" panose="020F0502020204030204" pitchFamily="34" charset="0"/>
                <a:cs typeface="Calibri" panose="020F0502020204030204" pitchFamily="34" charset="0"/>
              </a:rPr>
              <a:t>,</a:t>
            </a:r>
          </a:p>
          <a:p>
            <a:pPr marL="457200" indent="-457200" algn="just">
              <a:buFont typeface="+mj-lt"/>
              <a:buAutoNum type="alphaLcParenR"/>
            </a:pPr>
            <a:r>
              <a:rPr lang="en-GB" sz="2000" dirty="0" err="1">
                <a:latin typeface="Calibri" panose="020F0502020204030204" pitchFamily="34" charset="0"/>
                <a:cs typeface="Calibri" panose="020F0502020204030204" pitchFamily="34" charset="0"/>
              </a:rPr>
              <a:t>Değişiklikler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dahil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sözleşme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siparişlerin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alınmasını</a:t>
            </a:r>
            <a:r>
              <a:rPr lang="en-GB" sz="2000" dirty="0">
                <a:latin typeface="Calibri" panose="020F0502020204030204" pitchFamily="34" charset="0"/>
                <a:cs typeface="Calibri" panose="020F0502020204030204" pitchFamily="34" charset="0"/>
              </a:rPr>
              <a:t>,</a:t>
            </a:r>
          </a:p>
          <a:p>
            <a:pPr marL="457200" indent="-457200" algn="just">
              <a:buFont typeface="+mj-lt"/>
              <a:buAutoNum type="alphaLcParenR"/>
            </a:pP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şikayetleri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dahil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müşterilerden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bildirimler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sağlanmasını</a:t>
            </a:r>
            <a:r>
              <a:rPr lang="en-GB" sz="2000" dirty="0">
                <a:latin typeface="Calibri" panose="020F0502020204030204" pitchFamily="34" charset="0"/>
                <a:cs typeface="Calibri" panose="020F0502020204030204" pitchFamily="34" charset="0"/>
              </a:rPr>
              <a:t>,</a:t>
            </a:r>
          </a:p>
          <a:p>
            <a:pPr marL="457200" indent="-457200" algn="just">
              <a:buFont typeface="+mj-lt"/>
              <a:buAutoNum type="alphaLcParenR"/>
            </a:pPr>
            <a:r>
              <a:rPr lang="en-GB" sz="2000" u="sng" dirty="0" err="1">
                <a:latin typeface="Calibri" panose="020F0502020204030204" pitchFamily="34" charset="0"/>
                <a:cs typeface="Calibri" panose="020F0502020204030204" pitchFamily="34" charset="0"/>
              </a:rPr>
              <a:t>Müşteri</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mülkiyeti</a:t>
            </a:r>
            <a:r>
              <a:rPr lang="en-GB" sz="2000" dirty="0" err="1">
                <a:latin typeface="Calibri" panose="020F0502020204030204" pitchFamily="34" charset="0"/>
                <a:cs typeface="Calibri" panose="020F0502020204030204" pitchFamily="34" charset="0"/>
              </a:rPr>
              <a:t>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alınmasını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kontrolünü</a:t>
            </a:r>
            <a:r>
              <a:rPr lang="en-GB" sz="2000" dirty="0">
                <a:latin typeface="Calibri" panose="020F0502020204030204" pitchFamily="34" charset="0"/>
                <a:cs typeface="Calibri" panose="020F0502020204030204" pitchFamily="34" charset="0"/>
              </a:rPr>
              <a:t>,</a:t>
            </a:r>
          </a:p>
          <a:p>
            <a:pPr marL="457200" indent="-457200" algn="just">
              <a:buFont typeface="+mj-lt"/>
              <a:buAutoNum type="alphaLcParenR"/>
            </a:pPr>
            <a:r>
              <a:rPr lang="en-GB" sz="2000" u="sng" dirty="0" err="1">
                <a:latin typeface="Calibri" panose="020F0502020204030204" pitchFamily="34" charset="0"/>
                <a:cs typeface="Calibri" panose="020F0502020204030204" pitchFamily="34" charset="0"/>
              </a:rPr>
              <a:t>Beklenmedik</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durumlar</a:t>
            </a:r>
            <a:r>
              <a:rPr lang="en-GB" sz="2000"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özel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belirlenmesini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olduğunda</a:t>
            </a:r>
            <a:r>
              <a:rPr lang="en-GB" sz="2000" dirty="0">
                <a:latin typeface="Calibri" panose="020F0502020204030204" pitchFamily="34" charset="0"/>
                <a:cs typeface="Calibri" panose="020F0502020204030204" pitchFamily="34" charset="0"/>
              </a:rPr>
              <a:t>).</a:t>
            </a:r>
          </a:p>
          <a:p>
            <a:pPr marL="0" indent="0">
              <a:buNone/>
            </a:pPr>
            <a:endParaRPr lang="tr-TR" sz="2000" dirty="0"/>
          </a:p>
          <a:p>
            <a:pPr marL="457200" indent="-457200">
              <a:buFont typeface="+mj-lt"/>
              <a:buAutoNum type="alphaLcParenR"/>
            </a:pPr>
            <a:endParaRPr lang="tr-TR" sz="2000" dirty="0"/>
          </a:p>
          <a:p>
            <a:pPr marL="0" indent="0" algn="just">
              <a:buNone/>
            </a:pPr>
            <a:endParaRPr lang="en-GB" sz="2000" i="1" dirty="0">
              <a:solidFill>
                <a:srgbClr val="FF0000"/>
              </a:solidFill>
            </a:endParaRP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1166" y="4661452"/>
            <a:ext cx="2526711" cy="1480930"/>
          </a:xfrm>
          <a:prstGeom prst="rect">
            <a:avLst/>
          </a:prstGeom>
        </p:spPr>
      </p:pic>
    </p:spTree>
    <p:extLst>
      <p:ext uri="{BB962C8B-B14F-4D97-AF65-F5344CB8AC3E}">
        <p14:creationId xmlns:p14="http://schemas.microsoft.com/office/powerpoint/2010/main" val="2188610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586322" y="867742"/>
            <a:ext cx="7886700" cy="583371"/>
          </a:xfrm>
        </p:spPr>
        <p:txBody>
          <a:bodyPr>
            <a:noAutofit/>
          </a:bodyPr>
          <a:lstStyle/>
          <a:p>
            <a:r>
              <a:rPr lang="nn-NO" sz="2800" b="1" dirty="0">
                <a:latin typeface="Calibri" panose="020F0502020204030204" pitchFamily="34" charset="0"/>
                <a:cs typeface="Calibri" panose="020F0502020204030204" pitchFamily="34" charset="0"/>
              </a:rPr>
              <a:t>8.2.2 ÜRÜN VE HİZMETLER İÇİN ŞARTLARIN TAYİN EDİLMESİ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89371" y="1729408"/>
            <a:ext cx="7983651" cy="4601818"/>
          </a:xfrm>
        </p:spPr>
        <p:txBody>
          <a:bodyPr>
            <a:normAutofit fontScale="92500" lnSpcReduction="10000"/>
          </a:bodyPr>
          <a:lstStyle/>
          <a:p>
            <a:pPr algn="just"/>
            <a:r>
              <a:rPr lang="en-GB" sz="2200" dirty="0" err="1">
                <a:latin typeface="Calibri" panose="020F0502020204030204" pitchFamily="34" charset="0"/>
                <a:cs typeface="Calibri" panose="020F0502020204030204" pitchFamily="34" charset="0"/>
              </a:rPr>
              <a:t>Müşteriye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sunulacak</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ürün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hizmetler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için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şartlar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tayin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edilirken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kuruluş</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aşağıdakileri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güvence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altına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almalıdır</a:t>
            </a:r>
            <a:r>
              <a:rPr lang="en-GB" sz="2200" dirty="0">
                <a:latin typeface="Calibri" panose="020F0502020204030204" pitchFamily="34" charset="0"/>
                <a:cs typeface="Calibri" panose="020F0502020204030204" pitchFamily="34" charset="0"/>
              </a:rPr>
              <a:t>:</a:t>
            </a:r>
          </a:p>
          <a:p>
            <a:pPr marL="457200" indent="-457200" algn="just">
              <a:buFont typeface="+mj-lt"/>
              <a:buAutoNum type="alphaLcParenR"/>
            </a:pPr>
            <a:r>
              <a:rPr lang="en-GB" sz="2200" dirty="0" err="1">
                <a:latin typeface="Calibri" panose="020F0502020204030204" pitchFamily="34" charset="0"/>
                <a:cs typeface="Calibri" panose="020F0502020204030204" pitchFamily="34" charset="0"/>
              </a:rPr>
              <a:t>Aşağıdakiler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dahil</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ürün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hizmetler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için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şartların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tanımlandığını</a:t>
            </a:r>
            <a:r>
              <a:rPr lang="en-GB" sz="2200" dirty="0">
                <a:latin typeface="Calibri" panose="020F0502020204030204" pitchFamily="34" charset="0"/>
                <a:cs typeface="Calibri" panose="020F0502020204030204" pitchFamily="34" charset="0"/>
              </a:rPr>
              <a:t>:</a:t>
            </a:r>
          </a:p>
          <a:p>
            <a:pPr marL="457200" indent="-457200" algn="just">
              <a:buFont typeface="+mj-lt"/>
              <a:buAutoNum type="arabicPeriod"/>
            </a:pPr>
            <a:r>
              <a:rPr lang="en-GB" sz="2200" dirty="0" err="1">
                <a:latin typeface="Calibri" panose="020F0502020204030204" pitchFamily="34" charset="0"/>
                <a:cs typeface="Calibri" panose="020F0502020204030204" pitchFamily="34" charset="0"/>
              </a:rPr>
              <a:t>Uygulanabilir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birincil</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ikincil</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mevzuat</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şartları</a:t>
            </a:r>
            <a:r>
              <a:rPr lang="en-GB" sz="2200" dirty="0">
                <a:latin typeface="Calibri" panose="020F0502020204030204" pitchFamily="34" charset="0"/>
                <a:cs typeface="Calibri" panose="020F0502020204030204" pitchFamily="34" charset="0"/>
              </a:rPr>
              <a:t>,</a:t>
            </a:r>
          </a:p>
          <a:p>
            <a:pPr marL="457200" indent="-457200" algn="just">
              <a:buFont typeface="+mj-lt"/>
              <a:buAutoNum type="arabicPeriod"/>
            </a:pPr>
            <a:r>
              <a:rPr lang="en-GB" sz="2200" dirty="0" err="1">
                <a:latin typeface="Calibri" panose="020F0502020204030204" pitchFamily="34" charset="0"/>
                <a:cs typeface="Calibri" panose="020F0502020204030204" pitchFamily="34" charset="0"/>
              </a:rPr>
              <a:t>Kuruluşun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gerekli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gördüğü</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şartlar</a:t>
            </a:r>
            <a:r>
              <a:rPr lang="en-GB" sz="2200" dirty="0">
                <a:latin typeface="Calibri" panose="020F0502020204030204" pitchFamily="34" charset="0"/>
                <a:cs typeface="Calibri" panose="020F0502020204030204" pitchFamily="34" charset="0"/>
              </a:rPr>
              <a:t>.</a:t>
            </a:r>
          </a:p>
          <a:p>
            <a:pPr marL="0" indent="0" algn="just">
              <a:buNone/>
            </a:pPr>
            <a:r>
              <a:rPr lang="tr-TR" sz="2200" dirty="0">
                <a:latin typeface="Calibri" panose="020F0502020204030204" pitchFamily="34" charset="0"/>
                <a:cs typeface="Calibri" panose="020F0502020204030204" pitchFamily="34" charset="0"/>
              </a:rPr>
              <a:t>b) </a:t>
            </a:r>
            <a:r>
              <a:rPr lang="en-GB" sz="2200" dirty="0" err="1">
                <a:latin typeface="Calibri" panose="020F0502020204030204" pitchFamily="34" charset="0"/>
                <a:cs typeface="Calibri" panose="020F0502020204030204" pitchFamily="34" charset="0"/>
              </a:rPr>
              <a:t>Kuruluşun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sunduğu</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ürün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hizmetlerle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ilgili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taahhütleri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karşılayabileceğini</a:t>
            </a:r>
            <a:r>
              <a:rPr lang="en-GB" sz="2200" dirty="0">
                <a:latin typeface="Calibri" panose="020F0502020204030204" pitchFamily="34" charset="0"/>
                <a:cs typeface="Calibri" panose="020F0502020204030204" pitchFamily="34" charset="0"/>
              </a:rPr>
              <a:t>.</a:t>
            </a:r>
            <a:endParaRPr lang="tr-TR" sz="2200" dirty="0">
              <a:latin typeface="Calibri" panose="020F0502020204030204" pitchFamily="34" charset="0"/>
              <a:cs typeface="Calibri" panose="020F0502020204030204" pitchFamily="34" charset="0"/>
            </a:endParaRPr>
          </a:p>
          <a:p>
            <a:pPr marL="0" indent="0" algn="just">
              <a:buNone/>
            </a:pPr>
            <a:endParaRPr lang="tr-TR" sz="2200" dirty="0">
              <a:latin typeface="Calibri" panose="020F0502020204030204" pitchFamily="34" charset="0"/>
              <a:cs typeface="Calibri" panose="020F0502020204030204" pitchFamily="34" charset="0"/>
            </a:endParaRPr>
          </a:p>
          <a:p>
            <a:pPr marL="342900" indent="-342900">
              <a:buFontTx/>
              <a:buChar char="-"/>
            </a:pPr>
            <a:r>
              <a:rPr lang="en-GB" sz="2200" i="1" dirty="0" err="1"/>
              <a:t>Kaynakların</a:t>
            </a:r>
            <a:r>
              <a:rPr lang="en-GB" sz="2200" i="1" dirty="0"/>
              <a:t> </a:t>
            </a:r>
            <a:r>
              <a:rPr lang="en-GB" sz="2200" i="1" dirty="0" err="1"/>
              <a:t>varlığı</a:t>
            </a:r>
            <a:r>
              <a:rPr lang="en-GB" sz="2200" i="1" dirty="0"/>
              <a:t>,</a:t>
            </a:r>
          </a:p>
          <a:p>
            <a:pPr marL="342900" indent="-342900">
              <a:buFontTx/>
              <a:buChar char="-"/>
            </a:pPr>
            <a:r>
              <a:rPr lang="en-GB" sz="2200" i="1" dirty="0" err="1"/>
              <a:t>Yapabilirlik</a:t>
            </a:r>
            <a:r>
              <a:rPr lang="en-GB" sz="2200" i="1" dirty="0"/>
              <a:t>,</a:t>
            </a:r>
          </a:p>
          <a:p>
            <a:pPr marL="342900" indent="-342900">
              <a:buFontTx/>
              <a:buChar char="-"/>
            </a:pPr>
            <a:r>
              <a:rPr lang="en-GB" sz="2200" i="1" dirty="0" err="1"/>
              <a:t>Kapasite</a:t>
            </a:r>
            <a:r>
              <a:rPr lang="en-GB" sz="2200" i="1" dirty="0"/>
              <a:t>,</a:t>
            </a:r>
          </a:p>
          <a:p>
            <a:pPr marL="342900" indent="-342900">
              <a:buFontTx/>
              <a:buChar char="-"/>
            </a:pPr>
            <a:r>
              <a:rPr lang="tr-TR" sz="2200" i="1" dirty="0"/>
              <a:t>Kurumsal</a:t>
            </a:r>
            <a:r>
              <a:rPr lang="en-GB" sz="2200" i="1" dirty="0"/>
              <a:t> </a:t>
            </a:r>
            <a:r>
              <a:rPr lang="en-GB" sz="2200" i="1" dirty="0" err="1"/>
              <a:t>bilgi</a:t>
            </a:r>
            <a:r>
              <a:rPr lang="en-GB" sz="2200" i="1" dirty="0"/>
              <a:t>,</a:t>
            </a:r>
          </a:p>
          <a:p>
            <a:pPr marL="342900" indent="-342900">
              <a:buFontTx/>
              <a:buChar char="-"/>
            </a:pPr>
            <a:r>
              <a:rPr lang="en-GB" sz="2200" i="1" dirty="0" err="1"/>
              <a:t>Geçerli</a:t>
            </a:r>
            <a:r>
              <a:rPr lang="en-GB" sz="2200" i="1" dirty="0"/>
              <a:t> </a:t>
            </a:r>
            <a:r>
              <a:rPr lang="en-GB" sz="2200" i="1" dirty="0" err="1"/>
              <a:t>kılmalar</a:t>
            </a:r>
            <a:r>
              <a:rPr lang="en-GB" sz="2200" i="1" dirty="0"/>
              <a:t> (</a:t>
            </a:r>
            <a:r>
              <a:rPr lang="en-GB" sz="2200" i="1" dirty="0" err="1"/>
              <a:t>Ürün</a:t>
            </a:r>
            <a:r>
              <a:rPr lang="en-GB" sz="2200" i="1" dirty="0"/>
              <a:t> </a:t>
            </a:r>
            <a:r>
              <a:rPr lang="en-GB" sz="2200" i="1" dirty="0" err="1"/>
              <a:t>testleri</a:t>
            </a:r>
            <a:r>
              <a:rPr lang="en-GB" sz="2200" i="1" dirty="0"/>
              <a:t>, </a:t>
            </a:r>
            <a:r>
              <a:rPr lang="en-GB" sz="2200" i="1" dirty="0" err="1"/>
              <a:t>servis</a:t>
            </a:r>
            <a:r>
              <a:rPr lang="en-GB" sz="2200" i="1" dirty="0"/>
              <a:t> </a:t>
            </a:r>
            <a:r>
              <a:rPr lang="en-GB" sz="2200" i="1" dirty="0" err="1"/>
              <a:t>demoları</a:t>
            </a:r>
            <a:r>
              <a:rPr lang="en-GB" sz="2200" i="1" dirty="0"/>
              <a:t>, vs.)</a:t>
            </a:r>
          </a:p>
          <a:p>
            <a:pPr marL="0" indent="0" algn="just">
              <a:buNone/>
            </a:pPr>
            <a:endParaRPr lang="en-GB" sz="2000" dirty="0">
              <a:latin typeface="Calibri" panose="020F0502020204030204" pitchFamily="34" charset="0"/>
              <a:cs typeface="Calibri" panose="020F0502020204030204" pitchFamily="34" charset="0"/>
            </a:endParaRPr>
          </a:p>
          <a:p>
            <a:pPr marL="457200" indent="-457200">
              <a:buFont typeface="+mj-lt"/>
              <a:buAutoNum type="alphaLcParenR"/>
            </a:pPr>
            <a:endParaRPr lang="tr-TR" sz="2000" dirty="0"/>
          </a:p>
          <a:p>
            <a:pPr marL="0" indent="0">
              <a:buNone/>
            </a:pPr>
            <a:endParaRPr lang="tr-TR" sz="2000" dirty="0"/>
          </a:p>
          <a:p>
            <a:pPr marL="0" indent="0" algn="just">
              <a:buNone/>
            </a:pPr>
            <a:endParaRPr lang="en-GB" sz="2000" i="1" dirty="0">
              <a:solidFill>
                <a:srgbClr val="FF0000"/>
              </a:solidFill>
            </a:endParaRPr>
          </a:p>
        </p:txBody>
      </p:sp>
      <p:cxnSp>
        <p:nvCxnSpPr>
          <p:cNvPr id="8" name="Eğri Bağlayıcı 7"/>
          <p:cNvCxnSpPr/>
          <p:nvPr/>
        </p:nvCxnSpPr>
        <p:spPr>
          <a:xfrm rot="10800000" flipV="1">
            <a:off x="4371867" y="3836504"/>
            <a:ext cx="2983090" cy="123245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3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586322" y="867742"/>
            <a:ext cx="7886700" cy="583371"/>
          </a:xfrm>
        </p:spPr>
        <p:txBody>
          <a:bodyPr>
            <a:noAutofit/>
          </a:bodyPr>
          <a:lstStyle/>
          <a:p>
            <a:r>
              <a:rPr lang="nn-NO" sz="2800" b="1" dirty="0">
                <a:latin typeface="Calibri" panose="020F0502020204030204" pitchFamily="34" charset="0"/>
                <a:cs typeface="Calibri" panose="020F0502020204030204" pitchFamily="34" charset="0"/>
              </a:rPr>
              <a:t>8.2.3 ÜRÜN VE HİZMETLER İÇİN ŞARTLARIN GÖZDEN GEÇİRİLMESİ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89371" y="1630016"/>
            <a:ext cx="7983651" cy="4711149"/>
          </a:xfrm>
        </p:spPr>
        <p:txBody>
          <a:bodyPr>
            <a:normAutofit/>
          </a:bodyPr>
          <a:lstStyle/>
          <a:p>
            <a:pPr algn="just"/>
            <a:r>
              <a:rPr lang="en-GB" sz="2000" b="1" dirty="0">
                <a:latin typeface="Calibri" panose="020F0502020204030204" pitchFamily="34" charset="0"/>
                <a:cs typeface="Calibri" panose="020F0502020204030204" pitchFamily="34" charset="0"/>
              </a:rPr>
              <a:t>8.2.3.1</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müşteriye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sunulacak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şartları</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karşılayabilme</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yeteneği</a:t>
            </a:r>
            <a:r>
              <a:rPr lang="en-GB" sz="2000" dirty="0" err="1">
                <a:latin typeface="Calibri" panose="020F0502020204030204" pitchFamily="34" charset="0"/>
                <a:cs typeface="Calibri" panose="020F0502020204030204" pitchFamily="34" charset="0"/>
              </a:rPr>
              <a:t>ne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sahip</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olduğunu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almalıdır</a:t>
            </a:r>
            <a:r>
              <a:rPr lang="en-GB" sz="2000" dirty="0">
                <a:latin typeface="Calibri" panose="020F0502020204030204" pitchFamily="34" charset="0"/>
                <a:cs typeface="Calibri" panose="020F0502020204030204" pitchFamily="34" charset="0"/>
              </a:rPr>
              <a:t>. </a:t>
            </a:r>
          </a:p>
          <a:p>
            <a:pPr algn="just"/>
            <a:endParaRPr lang="tr-TR" sz="1600" dirty="0">
              <a:latin typeface="Calibri" panose="020F0502020204030204" pitchFamily="34" charset="0"/>
              <a:cs typeface="Calibri" panose="020F0502020204030204" pitchFamily="34" charset="0"/>
            </a:endParaRPr>
          </a:p>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müşteriye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sağlamayı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taahhüt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etmesinden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içeren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gözden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geçirme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yapmalıdır</a:t>
            </a:r>
            <a:r>
              <a:rPr lang="en-GB" sz="2000" dirty="0">
                <a:latin typeface="Calibri" panose="020F0502020204030204" pitchFamily="34" charset="0"/>
                <a:cs typeface="Calibri" panose="020F0502020204030204" pitchFamily="34" charset="0"/>
              </a:rPr>
              <a:t>:</a:t>
            </a:r>
          </a:p>
          <a:p>
            <a:pPr marL="457200" indent="-457200">
              <a:buFont typeface="+mj-lt"/>
              <a:buAutoNum type="alphaLcParenR"/>
            </a:pPr>
            <a:r>
              <a:rPr lang="tr-TR" sz="2000" dirty="0">
                <a:latin typeface="Calibri" panose="020F0502020204030204" pitchFamily="34" charset="0"/>
                <a:cs typeface="Calibri" panose="020F0502020204030204" pitchFamily="34" charset="0"/>
              </a:rPr>
              <a:t>Teslimat ve teslimat sonrası faaliyetlerle ilgili şartlar dahil, müşteri tarafından belirlenen şartlar,</a:t>
            </a:r>
          </a:p>
          <a:p>
            <a:pPr marL="457200" indent="-457200">
              <a:buFont typeface="+mj-lt"/>
              <a:buAutoNum type="alphaLcParenR"/>
            </a:pPr>
            <a:r>
              <a:rPr lang="tr-TR" sz="2000" dirty="0">
                <a:latin typeface="Calibri" panose="020F0502020204030204" pitchFamily="34" charset="0"/>
                <a:cs typeface="Calibri" panose="020F0502020204030204" pitchFamily="34" charset="0"/>
              </a:rPr>
              <a:t>Müşteri tarafından ifade edilmeyen ancak biliniyorsa, belirlenen veya amaçlanan kullanım için gerekli şartlar, </a:t>
            </a:r>
          </a:p>
          <a:p>
            <a:pPr marL="457200" indent="-457200">
              <a:buFont typeface="+mj-lt"/>
              <a:buAutoNum type="alphaLcParenR"/>
            </a:pPr>
            <a:r>
              <a:rPr lang="tr-TR" sz="2000" dirty="0">
                <a:latin typeface="Calibri" panose="020F0502020204030204" pitchFamily="34" charset="0"/>
                <a:cs typeface="Calibri" panose="020F0502020204030204" pitchFamily="34" charset="0"/>
              </a:rPr>
              <a:t>Kuruluş tarafından belirlenen şartlar,</a:t>
            </a:r>
          </a:p>
          <a:p>
            <a:pPr marL="457200" indent="-457200">
              <a:buFont typeface="+mj-lt"/>
              <a:buAutoNum type="alphaLcParenR"/>
            </a:pPr>
            <a:r>
              <a:rPr lang="tr-TR" sz="2000" dirty="0">
                <a:latin typeface="Calibri" panose="020F0502020204030204" pitchFamily="34" charset="0"/>
                <a:cs typeface="Calibri" panose="020F0502020204030204" pitchFamily="34" charset="0"/>
              </a:rPr>
              <a:t>Ürün ve hizmetlere uygulanabilir birincil ve ikincil mevzuat şartları,</a:t>
            </a:r>
          </a:p>
          <a:p>
            <a:pPr marL="457200" indent="-457200">
              <a:buFont typeface="+mj-lt"/>
              <a:buAutoNum type="alphaLcParenR"/>
            </a:pPr>
            <a:r>
              <a:rPr lang="tr-TR" sz="2000" dirty="0">
                <a:latin typeface="Calibri" panose="020F0502020204030204" pitchFamily="34" charset="0"/>
                <a:cs typeface="Calibri" panose="020F0502020204030204" pitchFamily="34" charset="0"/>
              </a:rPr>
              <a:t>Daha önceden ifade edilenden farklı sözleşme veya sipariş şartları.</a:t>
            </a:r>
          </a:p>
          <a:p>
            <a:pPr marL="457200" indent="-457200">
              <a:buFont typeface="+mj-lt"/>
              <a:buAutoNum type="alphaLcParenR"/>
            </a:pPr>
            <a:endParaRPr lang="tr-TR" sz="2000" dirty="0"/>
          </a:p>
          <a:p>
            <a:pPr marL="457200" indent="-457200">
              <a:buFont typeface="+mj-lt"/>
              <a:buAutoNum type="alphaLcParenR"/>
            </a:pPr>
            <a:endParaRPr lang="tr-TR" sz="2000" dirty="0"/>
          </a:p>
          <a:p>
            <a:pPr marL="0" indent="0" algn="just">
              <a:buNone/>
            </a:pPr>
            <a:endParaRPr lang="en-GB" sz="2000" i="1" dirty="0">
              <a:solidFill>
                <a:srgbClr val="FF0000"/>
              </a:solidFill>
            </a:endParaRP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6765" y="5883965"/>
            <a:ext cx="2693504" cy="914400"/>
          </a:xfrm>
          <a:prstGeom prst="rect">
            <a:avLst/>
          </a:prstGeom>
        </p:spPr>
      </p:pic>
    </p:spTree>
    <p:extLst>
      <p:ext uri="{BB962C8B-B14F-4D97-AF65-F5344CB8AC3E}">
        <p14:creationId xmlns:p14="http://schemas.microsoft.com/office/powerpoint/2010/main" val="31142230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İçerik Yer Tutucusu 2"/>
          <p:cNvSpPr>
            <a:spLocks noGrp="1"/>
          </p:cNvSpPr>
          <p:nvPr>
            <p:ph idx="1"/>
          </p:nvPr>
        </p:nvSpPr>
        <p:spPr>
          <a:xfrm>
            <a:off x="469493" y="993912"/>
            <a:ext cx="7983651" cy="4711149"/>
          </a:xfrm>
        </p:spPr>
        <p:txBody>
          <a:bodyPr>
            <a:normAutofit/>
          </a:bodyPr>
          <a:lstStyle/>
          <a:p>
            <a:pPr algn="just"/>
            <a:r>
              <a:rPr lang="en-GB" sz="2000" dirty="0" err="1"/>
              <a:t>Kuruluş</a:t>
            </a:r>
            <a:r>
              <a:rPr lang="en-GB" sz="2000" dirty="0"/>
              <a:t>, </a:t>
            </a:r>
            <a:r>
              <a:rPr lang="en-GB" sz="2000" dirty="0" err="1"/>
              <a:t>daha</a:t>
            </a:r>
            <a:r>
              <a:rPr lang="en-GB" sz="2000" dirty="0"/>
              <a:t> </a:t>
            </a:r>
            <a:r>
              <a:rPr lang="en-GB" sz="2000" dirty="0" err="1"/>
              <a:t>önceden</a:t>
            </a:r>
            <a:r>
              <a:rPr lang="en-GB" sz="2000" dirty="0"/>
              <a:t> </a:t>
            </a:r>
            <a:r>
              <a:rPr lang="en-GB" sz="2000" dirty="0" err="1"/>
              <a:t>tanımlanandan</a:t>
            </a:r>
            <a:r>
              <a:rPr lang="en-GB" sz="2000" dirty="0"/>
              <a:t> </a:t>
            </a:r>
            <a:r>
              <a:rPr lang="en-GB" sz="2000" dirty="0" err="1"/>
              <a:t>farklı</a:t>
            </a:r>
            <a:r>
              <a:rPr lang="en-GB" sz="2000" dirty="0"/>
              <a:t> </a:t>
            </a:r>
            <a:r>
              <a:rPr lang="en-GB" sz="2000" dirty="0" err="1"/>
              <a:t>sözleşme</a:t>
            </a:r>
            <a:r>
              <a:rPr lang="en-GB" sz="2000" dirty="0"/>
              <a:t> </a:t>
            </a:r>
            <a:r>
              <a:rPr lang="en-GB" sz="2000" dirty="0" err="1"/>
              <a:t>veya</a:t>
            </a:r>
            <a:r>
              <a:rPr lang="en-GB" sz="2000" dirty="0"/>
              <a:t> </a:t>
            </a:r>
            <a:r>
              <a:rPr lang="en-GB" sz="2000" dirty="0" err="1"/>
              <a:t>sipariş</a:t>
            </a:r>
            <a:r>
              <a:rPr lang="en-GB" sz="2000" dirty="0"/>
              <a:t> </a:t>
            </a:r>
            <a:r>
              <a:rPr lang="en-GB" sz="2000" dirty="0" err="1"/>
              <a:t>şartları</a:t>
            </a:r>
            <a:r>
              <a:rPr lang="en-GB" sz="2000" dirty="0"/>
              <a:t> </a:t>
            </a:r>
            <a:r>
              <a:rPr lang="en-GB" sz="2000" dirty="0" err="1"/>
              <a:t>ile</a:t>
            </a:r>
            <a:r>
              <a:rPr lang="en-GB" sz="2000" dirty="0"/>
              <a:t> </a:t>
            </a:r>
            <a:r>
              <a:rPr lang="en-GB" sz="2000" dirty="0" err="1"/>
              <a:t>ilgili</a:t>
            </a:r>
            <a:r>
              <a:rPr lang="en-GB" sz="2000" dirty="0"/>
              <a:t> </a:t>
            </a:r>
            <a:r>
              <a:rPr lang="en-GB" sz="2000" dirty="0" err="1"/>
              <a:t>hususların</a:t>
            </a:r>
            <a:r>
              <a:rPr lang="en-GB" sz="2000" dirty="0"/>
              <a:t> </a:t>
            </a:r>
            <a:r>
              <a:rPr lang="en-GB" sz="2000" dirty="0" err="1"/>
              <a:t>çözü</a:t>
            </a:r>
            <a:r>
              <a:rPr lang="tr-TR" sz="2000" dirty="0" err="1"/>
              <a:t>mlendiğini</a:t>
            </a:r>
            <a:r>
              <a:rPr lang="en-GB" sz="2000" dirty="0"/>
              <a:t> </a:t>
            </a:r>
            <a:r>
              <a:rPr lang="en-GB" sz="2000" dirty="0" err="1"/>
              <a:t>güvence</a:t>
            </a:r>
            <a:r>
              <a:rPr lang="en-GB" sz="2000" dirty="0"/>
              <a:t> </a:t>
            </a:r>
            <a:r>
              <a:rPr lang="en-GB" sz="2000" dirty="0" err="1"/>
              <a:t>altına</a:t>
            </a:r>
            <a:r>
              <a:rPr lang="en-GB" sz="2000" dirty="0"/>
              <a:t> </a:t>
            </a:r>
            <a:r>
              <a:rPr lang="en-GB" sz="2000" dirty="0" err="1"/>
              <a:t>almalıdır</a:t>
            </a:r>
            <a:r>
              <a:rPr lang="en-GB" sz="2000" dirty="0"/>
              <a:t>.</a:t>
            </a:r>
          </a:p>
          <a:p>
            <a:pPr algn="just"/>
            <a:endParaRPr lang="en-GB" sz="2000" dirty="0"/>
          </a:p>
          <a:p>
            <a:pPr algn="just"/>
            <a:r>
              <a:rPr lang="en-GB" sz="2000" dirty="0" err="1"/>
              <a:t>Müşteri</a:t>
            </a:r>
            <a:r>
              <a:rPr lang="en-GB" sz="2000" dirty="0"/>
              <a:t>, </a:t>
            </a:r>
            <a:r>
              <a:rPr lang="en-GB" sz="2000" dirty="0" err="1"/>
              <a:t>şartlarını</a:t>
            </a:r>
            <a:r>
              <a:rPr lang="en-GB" sz="2000" dirty="0"/>
              <a:t> </a:t>
            </a:r>
            <a:r>
              <a:rPr lang="en-GB" sz="2000" dirty="0" err="1"/>
              <a:t>dokümante</a:t>
            </a:r>
            <a:r>
              <a:rPr lang="en-GB" sz="2000" dirty="0"/>
              <a:t> </a:t>
            </a:r>
            <a:r>
              <a:rPr lang="en-GB" sz="2000" dirty="0" err="1"/>
              <a:t>edilmiş</a:t>
            </a:r>
            <a:r>
              <a:rPr lang="en-GB" sz="2000" dirty="0"/>
              <a:t> </a:t>
            </a:r>
            <a:r>
              <a:rPr lang="en-GB" sz="2000" dirty="0" err="1"/>
              <a:t>bir</a:t>
            </a:r>
            <a:r>
              <a:rPr lang="en-GB" sz="2000" dirty="0"/>
              <a:t> </a:t>
            </a:r>
            <a:r>
              <a:rPr lang="en-GB" sz="2000" dirty="0" err="1"/>
              <a:t>şekilde</a:t>
            </a:r>
            <a:r>
              <a:rPr lang="en-GB" sz="2000" dirty="0"/>
              <a:t> </a:t>
            </a:r>
            <a:r>
              <a:rPr lang="en-GB" sz="2000" dirty="0" err="1"/>
              <a:t>beyan</a:t>
            </a:r>
            <a:r>
              <a:rPr lang="en-GB" sz="2000" dirty="0"/>
              <a:t> </a:t>
            </a:r>
            <a:r>
              <a:rPr lang="en-GB" sz="2000" dirty="0" err="1"/>
              <a:t>etmediğinde</a:t>
            </a:r>
            <a:r>
              <a:rPr lang="en-GB" sz="2000" dirty="0"/>
              <a:t>; </a:t>
            </a:r>
            <a:r>
              <a:rPr lang="en-GB" sz="2000" dirty="0" err="1"/>
              <a:t>müşteri</a:t>
            </a:r>
            <a:r>
              <a:rPr lang="en-GB" sz="2000" dirty="0"/>
              <a:t> </a:t>
            </a:r>
            <a:r>
              <a:rPr lang="en-GB" sz="2000" dirty="0" err="1"/>
              <a:t>şartları</a:t>
            </a:r>
            <a:r>
              <a:rPr lang="en-GB" sz="2000" dirty="0"/>
              <a:t>, </a:t>
            </a:r>
            <a:r>
              <a:rPr lang="en-GB" sz="2000" dirty="0" err="1"/>
              <a:t>kabulden</a:t>
            </a:r>
            <a:r>
              <a:rPr lang="en-GB" sz="2000" dirty="0"/>
              <a:t> </a:t>
            </a:r>
            <a:r>
              <a:rPr lang="en-GB" sz="2000" dirty="0" err="1"/>
              <a:t>önce</a:t>
            </a:r>
            <a:r>
              <a:rPr lang="en-GB" sz="2000" dirty="0"/>
              <a:t> </a:t>
            </a:r>
            <a:r>
              <a:rPr lang="en-GB" sz="2000" dirty="0" err="1"/>
              <a:t>kuruluş</a:t>
            </a:r>
            <a:r>
              <a:rPr lang="en-GB" sz="2000" dirty="0"/>
              <a:t> </a:t>
            </a:r>
            <a:r>
              <a:rPr lang="en-GB" sz="2000" dirty="0" err="1"/>
              <a:t>tarafından</a:t>
            </a:r>
            <a:r>
              <a:rPr lang="en-GB" sz="2000" dirty="0"/>
              <a:t> </a:t>
            </a:r>
            <a:r>
              <a:rPr lang="en-GB" sz="2000" dirty="0" err="1"/>
              <a:t>teyit</a:t>
            </a:r>
            <a:r>
              <a:rPr lang="en-GB" sz="2000" dirty="0"/>
              <a:t> </a:t>
            </a:r>
            <a:r>
              <a:rPr lang="en-GB" sz="2000" dirty="0" err="1"/>
              <a:t>edilmelidir</a:t>
            </a:r>
            <a:r>
              <a:rPr lang="en-GB" sz="2000" dirty="0"/>
              <a:t>.</a:t>
            </a:r>
          </a:p>
          <a:p>
            <a:pPr algn="just"/>
            <a:endParaRPr lang="en-GB" sz="2000" dirty="0"/>
          </a:p>
          <a:p>
            <a:pPr algn="just"/>
            <a:r>
              <a:rPr lang="en-GB" sz="2000" b="1" dirty="0"/>
              <a:t>Not </a:t>
            </a:r>
            <a:r>
              <a:rPr lang="en-GB" sz="2000" dirty="0"/>
              <a:t>- İnternet </a:t>
            </a:r>
            <a:r>
              <a:rPr lang="en-GB" sz="2000" dirty="0" err="1"/>
              <a:t>ortamındaki</a:t>
            </a:r>
            <a:r>
              <a:rPr lang="en-GB" sz="2000" dirty="0"/>
              <a:t> </a:t>
            </a:r>
            <a:r>
              <a:rPr lang="en-GB" sz="2000" dirty="0" err="1"/>
              <a:t>satışlar</a:t>
            </a:r>
            <a:r>
              <a:rPr lang="en-GB" sz="2000" dirty="0"/>
              <a:t> </a:t>
            </a:r>
            <a:r>
              <a:rPr lang="en-GB" sz="2000" dirty="0" err="1"/>
              <a:t>gibi</a:t>
            </a:r>
            <a:r>
              <a:rPr lang="en-GB" sz="2000" dirty="0"/>
              <a:t> </a:t>
            </a:r>
            <a:r>
              <a:rPr lang="en-GB" sz="2000" dirty="0" err="1"/>
              <a:t>bazı</a:t>
            </a:r>
            <a:r>
              <a:rPr lang="en-GB" sz="2000" dirty="0"/>
              <a:t> </a:t>
            </a:r>
            <a:r>
              <a:rPr lang="en-GB" sz="2000" dirty="0" err="1"/>
              <a:t>durumlarda</a:t>
            </a:r>
            <a:r>
              <a:rPr lang="en-GB" sz="2000" dirty="0"/>
              <a:t>, her </a:t>
            </a:r>
            <a:r>
              <a:rPr lang="en-GB" sz="2000" dirty="0" err="1"/>
              <a:t>sipariş</a:t>
            </a:r>
            <a:r>
              <a:rPr lang="en-GB" sz="2000" dirty="0"/>
              <a:t> </a:t>
            </a:r>
            <a:r>
              <a:rPr lang="en-GB" sz="2000" dirty="0" err="1"/>
              <a:t>için</a:t>
            </a:r>
            <a:r>
              <a:rPr lang="en-GB" sz="2000" dirty="0"/>
              <a:t> </a:t>
            </a:r>
            <a:r>
              <a:rPr lang="tr-TR" sz="2000" dirty="0" err="1"/>
              <a:t>formal</a:t>
            </a:r>
            <a:r>
              <a:rPr lang="tr-TR" sz="2000" dirty="0"/>
              <a:t> </a:t>
            </a:r>
            <a:r>
              <a:rPr lang="en-GB" sz="2000" dirty="0" err="1"/>
              <a:t>bir</a:t>
            </a:r>
            <a:r>
              <a:rPr lang="en-GB" sz="2000" dirty="0"/>
              <a:t> </a:t>
            </a:r>
            <a:r>
              <a:rPr lang="en-GB" sz="2000" dirty="0" err="1"/>
              <a:t>gözden</a:t>
            </a:r>
            <a:r>
              <a:rPr lang="en-GB" sz="2000" dirty="0"/>
              <a:t> </a:t>
            </a:r>
            <a:r>
              <a:rPr lang="en-GB" sz="2000" dirty="0" err="1"/>
              <a:t>geçirme</a:t>
            </a:r>
            <a:r>
              <a:rPr lang="en-GB" sz="2000" dirty="0"/>
              <a:t> </a:t>
            </a:r>
            <a:r>
              <a:rPr lang="en-GB" sz="2000" dirty="0" err="1"/>
              <a:t>pratik</a:t>
            </a:r>
            <a:r>
              <a:rPr lang="en-GB" sz="2000" dirty="0"/>
              <a:t> </a:t>
            </a:r>
            <a:r>
              <a:rPr lang="en-GB" sz="2000" dirty="0" err="1"/>
              <a:t>değildir</a:t>
            </a:r>
            <a:r>
              <a:rPr lang="en-GB" sz="2000" dirty="0"/>
              <a:t>. </a:t>
            </a:r>
            <a:r>
              <a:rPr lang="en-GB" sz="2000" dirty="0" err="1"/>
              <a:t>Bunun</a:t>
            </a:r>
            <a:r>
              <a:rPr lang="en-GB" sz="2000" dirty="0"/>
              <a:t> </a:t>
            </a:r>
            <a:r>
              <a:rPr lang="en-GB" sz="2000" dirty="0" err="1"/>
              <a:t>yerine</a:t>
            </a:r>
            <a:r>
              <a:rPr lang="en-GB" sz="2000" dirty="0"/>
              <a:t> </a:t>
            </a:r>
            <a:r>
              <a:rPr lang="en-GB" sz="2000" dirty="0" err="1"/>
              <a:t>gözden</a:t>
            </a:r>
            <a:r>
              <a:rPr lang="en-GB" sz="2000" dirty="0"/>
              <a:t> </a:t>
            </a:r>
            <a:r>
              <a:rPr lang="en-GB" sz="2000" dirty="0" err="1"/>
              <a:t>geçirme</a:t>
            </a:r>
            <a:r>
              <a:rPr lang="en-GB" sz="2000" dirty="0"/>
              <a:t>, </a:t>
            </a:r>
            <a:r>
              <a:rPr lang="en-GB" sz="2000" dirty="0" err="1"/>
              <a:t>kataloglar</a:t>
            </a:r>
            <a:r>
              <a:rPr lang="en-GB" sz="2000" dirty="0"/>
              <a:t> </a:t>
            </a:r>
            <a:r>
              <a:rPr lang="en-GB" sz="2000" dirty="0" err="1"/>
              <a:t>gibi</a:t>
            </a:r>
            <a:r>
              <a:rPr lang="en-GB" sz="2000" dirty="0"/>
              <a:t> </a:t>
            </a:r>
            <a:r>
              <a:rPr lang="en-GB" sz="2000" dirty="0" err="1"/>
              <a:t>ilgili</a:t>
            </a:r>
            <a:r>
              <a:rPr lang="en-GB" sz="2000" dirty="0"/>
              <a:t> </a:t>
            </a:r>
            <a:r>
              <a:rPr lang="en-GB" sz="2000" dirty="0" err="1"/>
              <a:t>ürün</a:t>
            </a:r>
            <a:r>
              <a:rPr lang="en-GB" sz="2000" dirty="0"/>
              <a:t> </a:t>
            </a:r>
            <a:r>
              <a:rPr lang="en-GB" sz="2000" dirty="0" err="1"/>
              <a:t>bilgilerini</a:t>
            </a:r>
            <a:r>
              <a:rPr lang="en-GB" sz="2000" dirty="0"/>
              <a:t> </a:t>
            </a:r>
            <a:r>
              <a:rPr lang="en-GB" sz="2000" dirty="0" err="1"/>
              <a:t>kapsayabilir</a:t>
            </a:r>
            <a:r>
              <a:rPr lang="en-GB" sz="2000" dirty="0"/>
              <a:t>.</a:t>
            </a:r>
          </a:p>
          <a:p>
            <a:pPr algn="just"/>
            <a:endParaRPr lang="tr-TR" sz="2000" dirty="0">
              <a:latin typeface="Calibri" panose="020F0502020204030204" pitchFamily="34" charset="0"/>
              <a:cs typeface="Calibri" panose="020F0502020204030204" pitchFamily="34" charset="0"/>
            </a:endParaRPr>
          </a:p>
          <a:p>
            <a:pPr marL="457200" indent="-457200">
              <a:buFont typeface="+mj-lt"/>
              <a:buAutoNum type="alphaLcParenR"/>
            </a:pPr>
            <a:endParaRPr lang="tr-TR" sz="2000" dirty="0"/>
          </a:p>
          <a:p>
            <a:pPr marL="457200" indent="-457200">
              <a:buFont typeface="+mj-lt"/>
              <a:buAutoNum type="alphaLcParenR"/>
            </a:pPr>
            <a:endParaRPr lang="tr-TR" sz="2000" dirty="0"/>
          </a:p>
          <a:p>
            <a:pPr marL="0" indent="0" algn="just">
              <a:buNone/>
            </a:pPr>
            <a:endParaRPr lang="en-GB" sz="2000" i="1" dirty="0">
              <a:solidFill>
                <a:srgbClr val="FF0000"/>
              </a:solidFill>
            </a:endParaRPr>
          </a:p>
        </p:txBody>
      </p:sp>
      <p:pic>
        <p:nvPicPr>
          <p:cNvPr id="8" name="Resim 6"/>
          <p:cNvPicPr>
            <a:picLocks noChangeAspect="1"/>
          </p:cNvPicPr>
          <p:nvPr/>
        </p:nvPicPr>
        <p:blipFill rotWithShape="1">
          <a:blip r:embed="rId4"/>
          <a:srcRect l="33833" t="40010" r="22334" b="16340"/>
          <a:stretch/>
        </p:blipFill>
        <p:spPr>
          <a:xfrm>
            <a:off x="4461318" y="4321551"/>
            <a:ext cx="3845841" cy="1808221"/>
          </a:xfrm>
          <a:prstGeom prst="rect">
            <a:avLst/>
          </a:prstGeom>
        </p:spPr>
      </p:pic>
    </p:spTree>
    <p:extLst>
      <p:ext uri="{BB962C8B-B14F-4D97-AF65-F5344CB8AC3E}">
        <p14:creationId xmlns:p14="http://schemas.microsoft.com/office/powerpoint/2010/main" val="22649921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5" name="İçerik Yer Tutucusu 2"/>
          <p:cNvSpPr>
            <a:spLocks noGrp="1"/>
          </p:cNvSpPr>
          <p:nvPr>
            <p:ph idx="1"/>
          </p:nvPr>
        </p:nvSpPr>
        <p:spPr>
          <a:xfrm>
            <a:off x="459684" y="1070250"/>
            <a:ext cx="8246993" cy="5310671"/>
          </a:xfrm>
        </p:spPr>
        <p:txBody>
          <a:bodyPr>
            <a:normAutofit fontScale="92500" lnSpcReduction="20000"/>
          </a:bodyPr>
          <a:lstStyle/>
          <a:p>
            <a:pPr algn="just"/>
            <a:r>
              <a:rPr lang="en-GB" sz="2200" dirty="0">
                <a:latin typeface="Calibri" panose="020F0502020204030204" pitchFamily="34" charset="0"/>
                <a:cs typeface="Calibri" panose="020F0502020204030204" pitchFamily="34" charset="0"/>
              </a:rPr>
              <a:t>8.2.3.2 </a:t>
            </a:r>
            <a:r>
              <a:rPr lang="en-GB" sz="2200" dirty="0" err="1">
                <a:latin typeface="Calibri" panose="020F0502020204030204" pitchFamily="34" charset="0"/>
                <a:cs typeface="Calibri" panose="020F0502020204030204" pitchFamily="34" charset="0"/>
              </a:rPr>
              <a:t>Kuruluş</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uygulanabilir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olduğunda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aşağıdakilerle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ilgili</a:t>
            </a:r>
            <a:r>
              <a:rPr lang="en-GB" sz="2200" dirty="0">
                <a:latin typeface="Calibri" panose="020F0502020204030204" pitchFamily="34" charset="0"/>
                <a:cs typeface="Calibri" panose="020F0502020204030204" pitchFamily="34" charset="0"/>
              </a:rPr>
              <a:t> </a:t>
            </a:r>
            <a:r>
              <a:rPr lang="en-GB" sz="2200" b="1" u="sng" dirty="0" err="1">
                <a:latin typeface="Calibri" panose="020F0502020204030204" pitchFamily="34" charset="0"/>
                <a:cs typeface="Calibri" panose="020F0502020204030204" pitchFamily="34" charset="0"/>
              </a:rPr>
              <a:t>dokümante</a:t>
            </a:r>
            <a:r>
              <a:rPr lang="en-GB" sz="2200" b="1" u="sng" dirty="0">
                <a:latin typeface="Calibri" panose="020F0502020204030204" pitchFamily="34" charset="0"/>
                <a:cs typeface="Calibri" panose="020F0502020204030204" pitchFamily="34" charset="0"/>
              </a:rPr>
              <a:t> </a:t>
            </a:r>
            <a:r>
              <a:rPr lang="en-GB" sz="2200" b="1" u="sng" dirty="0" err="1">
                <a:latin typeface="Calibri" panose="020F0502020204030204" pitchFamily="34" charset="0"/>
                <a:cs typeface="Calibri" panose="020F0502020204030204" pitchFamily="34" charset="0"/>
              </a:rPr>
              <a:t>edilmiş</a:t>
            </a:r>
            <a:r>
              <a:rPr lang="en-GB" sz="2200" b="1" u="sng" dirty="0">
                <a:latin typeface="Calibri" panose="020F0502020204030204" pitchFamily="34" charset="0"/>
                <a:cs typeface="Calibri" panose="020F0502020204030204" pitchFamily="34" charset="0"/>
              </a:rPr>
              <a:t> </a:t>
            </a:r>
            <a:r>
              <a:rPr lang="en-GB" sz="2200" b="1" u="sng" dirty="0" err="1">
                <a:latin typeface="Calibri" panose="020F0502020204030204" pitchFamily="34" charset="0"/>
                <a:cs typeface="Calibri" panose="020F0502020204030204" pitchFamily="34" charset="0"/>
              </a:rPr>
              <a:t>bilgi</a:t>
            </a:r>
            <a:r>
              <a:rPr lang="en-GB" sz="2200" dirty="0" err="1">
                <a:latin typeface="Calibri" panose="020F0502020204030204" pitchFamily="34" charset="0"/>
                <a:cs typeface="Calibri" panose="020F0502020204030204" pitchFamily="34" charset="0"/>
              </a:rPr>
              <a:t>yi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muhafaza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etmelidir</a:t>
            </a:r>
            <a:r>
              <a:rPr lang="en-GB" sz="2200" dirty="0">
                <a:latin typeface="Calibri" panose="020F0502020204030204" pitchFamily="34" charset="0"/>
                <a:cs typeface="Calibri" panose="020F0502020204030204" pitchFamily="34" charset="0"/>
              </a:rPr>
              <a:t> :</a:t>
            </a:r>
          </a:p>
          <a:p>
            <a:pPr algn="just"/>
            <a:endParaRPr lang="en-GB" sz="2200" dirty="0">
              <a:latin typeface="Calibri" panose="020F0502020204030204" pitchFamily="34" charset="0"/>
              <a:cs typeface="Calibri" panose="020F0502020204030204" pitchFamily="34" charset="0"/>
            </a:endParaRPr>
          </a:p>
          <a:p>
            <a:pPr marL="457200" indent="-457200" algn="just">
              <a:buFont typeface="+mj-lt"/>
              <a:buAutoNum type="alphaLcParenR"/>
            </a:pPr>
            <a:r>
              <a:rPr lang="en-GB" sz="2200" dirty="0" err="1">
                <a:latin typeface="Calibri" panose="020F0502020204030204" pitchFamily="34" charset="0"/>
                <a:cs typeface="Calibri" panose="020F0502020204030204" pitchFamily="34" charset="0"/>
              </a:rPr>
              <a:t>Gözden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geçirme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sonuçları</a:t>
            </a:r>
            <a:r>
              <a:rPr lang="en-GB" sz="2200" dirty="0">
                <a:latin typeface="Calibri" panose="020F0502020204030204" pitchFamily="34" charset="0"/>
                <a:cs typeface="Calibri" panose="020F0502020204030204" pitchFamily="34" charset="0"/>
              </a:rPr>
              <a:t>,</a:t>
            </a:r>
          </a:p>
          <a:p>
            <a:pPr marL="457200" indent="-457200" algn="just">
              <a:buFont typeface="+mj-lt"/>
              <a:buAutoNum type="alphaLcParenR"/>
            </a:pPr>
            <a:r>
              <a:rPr lang="en-GB" sz="2200" dirty="0" err="1">
                <a:latin typeface="Calibri" panose="020F0502020204030204" pitchFamily="34" charset="0"/>
                <a:cs typeface="Calibri" panose="020F0502020204030204" pitchFamily="34" charset="0"/>
              </a:rPr>
              <a:t>Ürün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hizmetler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için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yeni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şartlar</a:t>
            </a:r>
            <a:r>
              <a:rPr lang="en-GB" sz="2200" dirty="0">
                <a:latin typeface="Calibri" panose="020F0502020204030204" pitchFamily="34" charset="0"/>
                <a:cs typeface="Calibri" panose="020F0502020204030204" pitchFamily="34" charset="0"/>
              </a:rPr>
              <a:t>.</a:t>
            </a:r>
          </a:p>
          <a:p>
            <a:pPr marL="0" indent="0" algn="just">
              <a:buNone/>
            </a:pPr>
            <a:endParaRPr lang="tr-TR" sz="2200" dirty="0">
              <a:latin typeface="Calibri" panose="020F0502020204030204" pitchFamily="34" charset="0"/>
              <a:cs typeface="Calibri" panose="020F0502020204030204" pitchFamily="34" charset="0"/>
            </a:endParaRPr>
          </a:p>
          <a:p>
            <a:pPr marL="0" indent="0" algn="just">
              <a:buNone/>
            </a:pPr>
            <a:endParaRPr lang="tr-TR" sz="2200" dirty="0">
              <a:latin typeface="Calibri" panose="020F0502020204030204" pitchFamily="34" charset="0"/>
              <a:cs typeface="Calibri" panose="020F0502020204030204" pitchFamily="34" charset="0"/>
            </a:endParaRPr>
          </a:p>
          <a:p>
            <a:pPr marL="0" indent="0" algn="just">
              <a:buNone/>
            </a:pPr>
            <a:endParaRPr lang="tr-TR" sz="2200" dirty="0">
              <a:latin typeface="Calibri" panose="020F0502020204030204" pitchFamily="34" charset="0"/>
              <a:cs typeface="Calibri" panose="020F0502020204030204" pitchFamily="34" charset="0"/>
            </a:endParaRPr>
          </a:p>
          <a:p>
            <a:pPr marL="342900" indent="-342900">
              <a:buFontTx/>
              <a:buChar char="-"/>
            </a:pPr>
            <a:r>
              <a:rPr lang="en-GB" sz="2200" i="1" dirty="0" err="1">
                <a:latin typeface="Calibri" panose="020F0502020204030204" pitchFamily="34" charset="0"/>
                <a:cs typeface="Calibri" panose="020F0502020204030204" pitchFamily="34" charset="0"/>
              </a:rPr>
              <a:t>Teslimat</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ve</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teslimat</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sonrası</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faaliyetler</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Taşıma</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kullanıcı</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eğitimleri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yerinde</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kurulum</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garanti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hizmetleri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tamir</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müşteri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destek</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hizmetleri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v.s</a:t>
            </a:r>
            <a:r>
              <a:rPr lang="en-GB" sz="2200" i="1" dirty="0">
                <a:latin typeface="Calibri" panose="020F0502020204030204" pitchFamily="34" charset="0"/>
                <a:cs typeface="Calibri" panose="020F0502020204030204" pitchFamily="34" charset="0"/>
              </a:rPr>
              <a:t>)</a:t>
            </a:r>
          </a:p>
          <a:p>
            <a:pPr marL="342900" indent="-342900">
              <a:buFontTx/>
              <a:buChar char="-"/>
            </a:pPr>
            <a:r>
              <a:rPr lang="en-GB" sz="2200" i="1" dirty="0" err="1">
                <a:latin typeface="Calibri" panose="020F0502020204030204" pitchFamily="34" charset="0"/>
                <a:cs typeface="Calibri" panose="020F0502020204030204" pitchFamily="34" charset="0"/>
              </a:rPr>
              <a:t>Müşteri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beklentilerine</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uygunluk</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Otel</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odasının</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temizliği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ve</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temel</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ihtiyaçları</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giderebilmesi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personelin</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nezaketi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içme</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suyunun</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güvenli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olması</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v.s</a:t>
            </a:r>
            <a:r>
              <a:rPr lang="en-GB" sz="2200" i="1" dirty="0">
                <a:latin typeface="Calibri" panose="020F0502020204030204" pitchFamily="34" charset="0"/>
                <a:cs typeface="Calibri" panose="020F0502020204030204" pitchFamily="34" charset="0"/>
              </a:rPr>
              <a:t>)</a:t>
            </a:r>
          </a:p>
          <a:p>
            <a:pPr marL="342900" indent="-342900">
              <a:buFontTx/>
              <a:buChar char="-"/>
            </a:pPr>
            <a:r>
              <a:rPr lang="en-GB" sz="2200" i="1" dirty="0" err="1">
                <a:latin typeface="Calibri" panose="020F0502020204030204" pitchFamily="34" charset="0"/>
                <a:cs typeface="Calibri" panose="020F0502020204030204" pitchFamily="34" charset="0"/>
              </a:rPr>
              <a:t>Müşteri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memnuniyetini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arttırmak</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için</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müşteri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taleplerinin</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üzerinde</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verilen</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hizmetler</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ve</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ürünler</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Promosyon</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ürünler</a:t>
            </a:r>
            <a:r>
              <a:rPr lang="en-GB" sz="2200" i="1" dirty="0">
                <a:latin typeface="Calibri" panose="020F0502020204030204" pitchFamily="34" charset="0"/>
                <a:cs typeface="Calibri" panose="020F0502020204030204" pitchFamily="34" charset="0"/>
              </a:rPr>
              <a:t>, vs.)</a:t>
            </a:r>
          </a:p>
          <a:p>
            <a:pPr marL="342900" indent="-342900">
              <a:buFontTx/>
              <a:buChar char="-"/>
            </a:pPr>
            <a:r>
              <a:rPr lang="en-GB" sz="2200" i="1" dirty="0" err="1">
                <a:latin typeface="Calibri" panose="020F0502020204030204" pitchFamily="34" charset="0"/>
                <a:cs typeface="Calibri" panose="020F0502020204030204" pitchFamily="34" charset="0"/>
              </a:rPr>
              <a:t>Yasal</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ve</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mevzuat</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şartal</a:t>
            </a:r>
            <a:r>
              <a:rPr lang="tr-TR" sz="2200" i="1" dirty="0">
                <a:latin typeface="Calibri" panose="020F0502020204030204" pitchFamily="34" charset="0"/>
                <a:cs typeface="Calibri" panose="020F0502020204030204" pitchFamily="34" charset="0"/>
              </a:rPr>
              <a:t>a</a:t>
            </a:r>
            <a:r>
              <a:rPr lang="en-GB" sz="2200" i="1" dirty="0" err="1">
                <a:latin typeface="Calibri" panose="020F0502020204030204" pitchFamily="34" charset="0"/>
                <a:cs typeface="Calibri" panose="020F0502020204030204" pitchFamily="34" charset="0"/>
              </a:rPr>
              <a:t>rına</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uygunluk</a:t>
            </a:r>
            <a:r>
              <a:rPr lang="en-GB" sz="2200" i="1" dirty="0">
                <a:latin typeface="Calibri" panose="020F0502020204030204" pitchFamily="34" charset="0"/>
                <a:cs typeface="Calibri" panose="020F0502020204030204" pitchFamily="34" charset="0"/>
              </a:rPr>
              <a:t>,</a:t>
            </a:r>
          </a:p>
          <a:p>
            <a:pPr marL="342900" indent="-342900">
              <a:buFontTx/>
              <a:buChar char="-"/>
            </a:pPr>
            <a:r>
              <a:rPr lang="tr-TR" sz="2200" i="1" dirty="0">
                <a:latin typeface="Calibri" panose="020F0502020204030204" pitchFamily="34" charset="0"/>
                <a:cs typeface="Calibri" panose="020F0502020204030204" pitchFamily="34" charset="0"/>
              </a:rPr>
              <a:t>Sözleşme</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veya</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siparişteki</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değişiklik</a:t>
            </a:r>
            <a:r>
              <a:rPr lang="en-GB" sz="2200" i="1" dirty="0">
                <a:latin typeface="Calibri" panose="020F0502020204030204" pitchFamily="34" charset="0"/>
                <a:cs typeface="Calibri" panose="020F0502020204030204" pitchFamily="34" charset="0"/>
              </a:rPr>
              <a:t> </a:t>
            </a:r>
            <a:r>
              <a:rPr lang="en-GB" sz="2200" i="1" dirty="0" err="1">
                <a:latin typeface="Calibri" panose="020F0502020204030204" pitchFamily="34" charset="0"/>
                <a:cs typeface="Calibri" panose="020F0502020204030204" pitchFamily="34" charset="0"/>
              </a:rPr>
              <a:t>talepleri</a:t>
            </a:r>
            <a:r>
              <a:rPr lang="en-GB" sz="2200" i="1" dirty="0">
                <a:latin typeface="Calibri" panose="020F0502020204030204" pitchFamily="34" charset="0"/>
                <a:cs typeface="Calibri" panose="020F0502020204030204" pitchFamily="34" charset="0"/>
              </a:rPr>
              <a:t>.</a:t>
            </a:r>
            <a:endParaRPr lang="tr-TR" sz="2200" dirty="0">
              <a:latin typeface="Calibri" panose="020F0502020204030204" pitchFamily="34" charset="0"/>
              <a:cs typeface="Calibri" panose="020F0502020204030204" pitchFamily="34" charset="0"/>
            </a:endParaRPr>
          </a:p>
          <a:p>
            <a:pPr marL="457200" indent="-457200">
              <a:buFont typeface="+mj-lt"/>
              <a:buAutoNum type="alphaLcParenR"/>
            </a:pPr>
            <a:endParaRPr lang="tr-TR" sz="2000" dirty="0"/>
          </a:p>
          <a:p>
            <a:pPr marL="0" indent="0" algn="just">
              <a:buNone/>
            </a:pPr>
            <a:endParaRPr lang="en-GB" sz="2000" i="1" dirty="0">
              <a:solidFill>
                <a:srgbClr val="FF0000"/>
              </a:solidFill>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064" y="1739349"/>
            <a:ext cx="3607425" cy="1441174"/>
          </a:xfrm>
          <a:prstGeom prst="rect">
            <a:avLst/>
          </a:prstGeom>
        </p:spPr>
      </p:pic>
    </p:spTree>
    <p:extLst>
      <p:ext uri="{BB962C8B-B14F-4D97-AF65-F5344CB8AC3E}">
        <p14:creationId xmlns:p14="http://schemas.microsoft.com/office/powerpoint/2010/main" val="32933456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586322" y="844826"/>
            <a:ext cx="7886700" cy="646044"/>
          </a:xfrm>
        </p:spPr>
        <p:txBody>
          <a:bodyPr>
            <a:noAutofit/>
          </a:bodyPr>
          <a:lstStyle/>
          <a:p>
            <a:r>
              <a:rPr lang="nn-NO" sz="2800" b="1" dirty="0">
                <a:latin typeface="Calibri" panose="020F0502020204030204" pitchFamily="34" charset="0"/>
                <a:cs typeface="Calibri" panose="020F0502020204030204" pitchFamily="34" charset="0"/>
              </a:rPr>
              <a:t>8.2.4 ÜRÜN VE HİZMETLER İÇİN </a:t>
            </a:r>
            <a:r>
              <a:rPr lang="tr-TR" sz="2800" b="1" dirty="0">
                <a:latin typeface="Calibri" panose="020F0502020204030204" pitchFamily="34" charset="0"/>
                <a:cs typeface="Calibri" panose="020F0502020204030204" pitchFamily="34" charset="0"/>
              </a:rPr>
              <a:t> </a:t>
            </a:r>
            <a:r>
              <a:rPr lang="nn-NO" sz="2800" b="1" dirty="0">
                <a:latin typeface="Calibri" panose="020F0502020204030204" pitchFamily="34" charset="0"/>
                <a:cs typeface="Calibri" panose="020F0502020204030204" pitchFamily="34" charset="0"/>
              </a:rPr>
              <a:t>ŞARTLARIN DEĞİŞMESİ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89371" y="1630016"/>
            <a:ext cx="7983651" cy="4711149"/>
          </a:xfrm>
        </p:spPr>
        <p:txBody>
          <a:bodyPr>
            <a:normAutofit/>
          </a:bodyPr>
          <a:lstStyle/>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değişmesi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durumunda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a:t>
            </a:r>
            <a:r>
              <a:rPr lang="en-GB" sz="2000" dirty="0" err="1">
                <a:latin typeface="Calibri" panose="020F0502020204030204" pitchFamily="34" charset="0"/>
                <a:cs typeface="Calibri" panose="020F0502020204030204" pitchFamily="34" charset="0"/>
              </a:rPr>
              <a:t>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tadil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edildiğini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kişilerin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değişen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haberdar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edildiğini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almalıdır</a:t>
            </a:r>
            <a:r>
              <a:rPr lang="en-GB" sz="2000" dirty="0">
                <a:latin typeface="Calibri" panose="020F0502020204030204" pitchFamily="34" charset="0"/>
                <a:cs typeface="Calibri" panose="020F0502020204030204" pitchFamily="34" charset="0"/>
              </a:rPr>
              <a:t>.</a:t>
            </a:r>
          </a:p>
          <a:p>
            <a:pPr marL="457200" indent="-457200">
              <a:buFont typeface="+mj-lt"/>
              <a:buAutoNum type="alphaLcParenR"/>
            </a:pPr>
            <a:endParaRPr lang="tr-TR" sz="2000" dirty="0"/>
          </a:p>
          <a:p>
            <a:pPr marL="457200" indent="-457200">
              <a:buFont typeface="+mj-lt"/>
              <a:buAutoNum type="alphaLcParenR"/>
            </a:pPr>
            <a:endParaRPr lang="tr-TR" sz="2000" dirty="0"/>
          </a:p>
          <a:p>
            <a:pPr marL="0" indent="0" algn="just">
              <a:buNone/>
            </a:pPr>
            <a:endParaRPr lang="en-GB" sz="2000" i="1" dirty="0">
              <a:solidFill>
                <a:srgbClr val="FF0000"/>
              </a:solidFill>
            </a:endParaRP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23" y="3617843"/>
            <a:ext cx="3439026" cy="2306429"/>
          </a:xfrm>
          <a:prstGeom prst="rect">
            <a:avLst/>
          </a:prstGeom>
        </p:spPr>
      </p:pic>
    </p:spTree>
    <p:extLst>
      <p:ext uri="{BB962C8B-B14F-4D97-AF65-F5344CB8AC3E}">
        <p14:creationId xmlns:p14="http://schemas.microsoft.com/office/powerpoint/2010/main" val="58788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165463" y="703098"/>
            <a:ext cx="8349887" cy="593796"/>
          </a:xfrm>
        </p:spPr>
        <p:txBody>
          <a:bodyPr>
            <a:normAutofit/>
          </a:bodyPr>
          <a:lstStyle/>
          <a:p>
            <a:r>
              <a:rPr lang="tr-TR" sz="2800" b="1" dirty="0">
                <a:latin typeface="+mn-lt"/>
              </a:rPr>
              <a:t>YÖNETİM SİSTEMİ  ?</a:t>
            </a:r>
          </a:p>
        </p:txBody>
      </p:sp>
      <p:sp>
        <p:nvSpPr>
          <p:cNvPr id="3" name="İçerik Yer Tutucusu 2"/>
          <p:cNvSpPr>
            <a:spLocks noGrp="1"/>
          </p:cNvSpPr>
          <p:nvPr>
            <p:ph idx="1"/>
          </p:nvPr>
        </p:nvSpPr>
        <p:spPr>
          <a:xfrm>
            <a:off x="243840" y="1288186"/>
            <a:ext cx="8525256" cy="854123"/>
          </a:xfrm>
          <a:ln w="12700">
            <a:solidFill>
              <a:schemeClr val="tx1"/>
            </a:solidFill>
          </a:ln>
        </p:spPr>
        <p:txBody>
          <a:bodyPr>
            <a:noAutofit/>
          </a:bodyPr>
          <a:lstStyle/>
          <a:p>
            <a:pPr marL="0" indent="0" algn="just">
              <a:buNone/>
            </a:pPr>
            <a:r>
              <a:rPr lang="tr-TR" sz="2000" i="1" dirty="0">
                <a:latin typeface="Calibri" panose="020F0502020204030204" pitchFamily="34" charset="0"/>
                <a:cs typeface="Calibri" panose="020F0502020204030204" pitchFamily="34" charset="0"/>
              </a:rPr>
              <a:t>Bir kuruluşun  politika, hedefler ile bu hedeflere ulaşmak için prosesler oluşturmaya yönelik birbiri ile ilgili veya birbiri ile etkileşimde olan unsurlar dizisi. (TS EN ISO 9000:2015 3.5.3)</a:t>
            </a:r>
          </a:p>
        </p:txBody>
      </p:sp>
      <p:sp>
        <p:nvSpPr>
          <p:cNvPr id="14" name="Unvan 1"/>
          <p:cNvSpPr txBox="1">
            <a:spLocks/>
          </p:cNvSpPr>
          <p:nvPr/>
        </p:nvSpPr>
        <p:spPr>
          <a:xfrm>
            <a:off x="165462" y="2298629"/>
            <a:ext cx="8349887" cy="593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mn-lt"/>
              </a:rPr>
              <a:t>KALİTE YÖNETİM SİSTEMİ ?</a:t>
            </a:r>
          </a:p>
        </p:txBody>
      </p:sp>
      <p:sp>
        <p:nvSpPr>
          <p:cNvPr id="15" name="İçerik Yer Tutucusu 2"/>
          <p:cNvSpPr txBox="1">
            <a:spLocks/>
          </p:cNvSpPr>
          <p:nvPr/>
        </p:nvSpPr>
        <p:spPr>
          <a:xfrm>
            <a:off x="243840" y="2892425"/>
            <a:ext cx="8525256" cy="3229701"/>
          </a:xfrm>
          <a:prstGeom prst="rect">
            <a:avLst/>
          </a:prstGeom>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000" i="1" dirty="0">
                <a:latin typeface="Calibri" panose="020F0502020204030204" pitchFamily="34" charset="0"/>
                <a:cs typeface="Calibri" panose="020F0502020204030204" pitchFamily="34" charset="0"/>
              </a:rPr>
              <a:t>Kuruluşun hedeflerini tanımladığı ve istenen sonuçları gerçekleştirmek için gerekli olan proses ve kaynaklara karar verdiği faaliyetleri içerir.</a:t>
            </a:r>
          </a:p>
          <a:p>
            <a:pPr algn="just"/>
            <a:r>
              <a:rPr lang="tr-TR" sz="2000" i="1" dirty="0">
                <a:latin typeface="Calibri" panose="020F0502020204030204" pitchFamily="34" charset="0"/>
                <a:cs typeface="Calibri" panose="020F0502020204030204" pitchFamily="34" charset="0"/>
              </a:rPr>
              <a:t>İlgili taraflar için değer sağlama ve sonuçları gerçekleştirmede gerekli olan etkileşimli prosesleri ve kaynakları yönetir.</a:t>
            </a:r>
          </a:p>
          <a:p>
            <a:pPr algn="just"/>
            <a:r>
              <a:rPr lang="tr-TR" sz="2000" i="1" dirty="0">
                <a:latin typeface="Calibri" panose="020F0502020204030204" pitchFamily="34" charset="0"/>
                <a:cs typeface="Calibri" panose="020F0502020204030204" pitchFamily="34" charset="0"/>
              </a:rPr>
              <a:t>Üst yönetime, kararlarının uzun ve kısa vadeli sonuçlarını dikkate alarak kaynakların kullanımını optimize etme imkânı sağlar.</a:t>
            </a:r>
          </a:p>
          <a:p>
            <a:pPr algn="just"/>
            <a:r>
              <a:rPr lang="tr-TR" sz="2000" i="1" dirty="0">
                <a:latin typeface="Calibri" panose="020F0502020204030204" pitchFamily="34" charset="0"/>
                <a:cs typeface="Calibri" panose="020F0502020204030204" pitchFamily="34" charset="0"/>
              </a:rPr>
              <a:t>Ürün ve hizmetlerin sağlanmasında istenen ve istenmeyen sonuçları ele almak için gerekli faaliyetlerin belirlenmesine yönelik araçlar sağlar.(TS EN ISO 9000:2015 2.2.2 )</a:t>
            </a:r>
          </a:p>
        </p:txBody>
      </p:sp>
    </p:spTree>
    <p:extLst>
      <p:ext uri="{BB962C8B-B14F-4D97-AF65-F5344CB8AC3E}">
        <p14:creationId xmlns:p14="http://schemas.microsoft.com/office/powerpoint/2010/main" val="5222595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08772" y="848042"/>
            <a:ext cx="7886700" cy="583371"/>
          </a:xfrm>
        </p:spPr>
        <p:txBody>
          <a:bodyPr>
            <a:noAutofit/>
          </a:bodyPr>
          <a:lstStyle/>
          <a:p>
            <a:r>
              <a:rPr lang="nn-NO" sz="2800" b="1" dirty="0">
                <a:latin typeface="Calibri" panose="020F0502020204030204" pitchFamily="34" charset="0"/>
                <a:cs typeface="Calibri" panose="020F0502020204030204" pitchFamily="34" charset="0"/>
              </a:rPr>
              <a:t>8.3 ÜRÜN VE HİZMETLERİN TASARIMI VE GELİŞTİRİLMESİ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511821" y="1689651"/>
            <a:ext cx="7983651" cy="4293705"/>
          </a:xfrm>
        </p:spPr>
        <p:txBody>
          <a:bodyPr>
            <a:normAutofit/>
          </a:bodyPr>
          <a:lstStyle/>
          <a:p>
            <a:pPr algn="just"/>
            <a:r>
              <a:rPr lang="tr-TR" sz="2000" b="1" dirty="0">
                <a:latin typeface="Calibri" panose="020F0502020204030204" pitchFamily="34" charset="0"/>
                <a:cs typeface="Calibri" panose="020F0502020204030204" pitchFamily="34" charset="0"/>
              </a:rPr>
              <a:t>8.3.1 Genel </a:t>
            </a:r>
            <a:endParaRPr lang="tr-TR" sz="2000" dirty="0">
              <a:latin typeface="Calibri" panose="020F0502020204030204" pitchFamily="34" charset="0"/>
              <a:cs typeface="Calibri" panose="020F0502020204030204" pitchFamily="34" charset="0"/>
            </a:endParaRPr>
          </a:p>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daha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sonraki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sunumunu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tasarım</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ve</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geliştirme</a:t>
            </a:r>
            <a:r>
              <a:rPr lang="en-GB" sz="2000"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oluşturmalı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uygulamalı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sürekliliğini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sağlamalıdır</a:t>
            </a:r>
            <a:r>
              <a:rPr lang="en-GB" sz="2000" dirty="0">
                <a:latin typeface="Calibri" panose="020F0502020204030204" pitchFamily="34" charset="0"/>
                <a:cs typeface="Calibri" panose="020F0502020204030204" pitchFamily="34" charset="0"/>
              </a:rPr>
              <a:t>.</a:t>
            </a:r>
          </a:p>
          <a:p>
            <a:pPr marL="0" indent="0">
              <a:buNone/>
            </a:pPr>
            <a:endParaRPr lang="tr-TR" sz="2000" dirty="0"/>
          </a:p>
          <a:p>
            <a:pPr marL="0" indent="0">
              <a:buNone/>
            </a:pPr>
            <a:endParaRPr lang="tr-TR" sz="2000" dirty="0"/>
          </a:p>
        </p:txBody>
      </p:sp>
      <p:pic>
        <p:nvPicPr>
          <p:cNvPr id="23554" name="Picture 2" descr="Make that customer happy by Radostina Georgieva on Drib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764" y="3747052"/>
            <a:ext cx="4283764" cy="259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6089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578955" y="658833"/>
            <a:ext cx="7886700" cy="583371"/>
          </a:xfrm>
        </p:spPr>
        <p:txBody>
          <a:bodyPr>
            <a:noAutofit/>
          </a:bodyPr>
          <a:lstStyle/>
          <a:p>
            <a:r>
              <a:rPr lang="nn-NO" sz="2800" b="1" dirty="0">
                <a:latin typeface="Calibri" panose="020F0502020204030204" pitchFamily="34" charset="0"/>
                <a:cs typeface="Calibri" panose="020F0502020204030204" pitchFamily="34" charset="0"/>
              </a:rPr>
              <a:t>8.3.2 TASARIM VE GELİŞTİRMENİN PLANLANMASI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73949" y="1321905"/>
            <a:ext cx="8296711" cy="5227983"/>
          </a:xfrm>
        </p:spPr>
        <p:txBody>
          <a:bodyPr>
            <a:normAutofit/>
          </a:bodyPr>
          <a:lstStyle/>
          <a:p>
            <a:pPr algn="just"/>
            <a:r>
              <a:rPr lang="tr-TR" sz="2000" dirty="0">
                <a:latin typeface="Calibri" panose="020F0502020204030204" pitchFamily="34" charset="0"/>
                <a:cs typeface="Calibri" panose="020F0502020204030204" pitchFamily="34" charset="0"/>
              </a:rPr>
              <a:t>Tasarım ve geliştirmenin aşamaları ve kontrolleri tayin edilirken kuruluş aşağıdakileri değerlendirmelidir:</a:t>
            </a:r>
          </a:p>
          <a:p>
            <a:pPr marL="0" indent="0" algn="just">
              <a:buNone/>
            </a:pPr>
            <a:endParaRPr lang="tr-TR" sz="2000" dirty="0">
              <a:latin typeface="Calibri" panose="020F0502020204030204" pitchFamily="34" charset="0"/>
              <a:cs typeface="Calibri" panose="020F0502020204030204" pitchFamily="34" charset="0"/>
            </a:endParaRP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Tasarım ve geliştirme faaliyetlerinin </a:t>
            </a:r>
            <a:r>
              <a:rPr lang="tr-TR" sz="2000" b="1" dirty="0">
                <a:latin typeface="Calibri" panose="020F0502020204030204" pitchFamily="34" charset="0"/>
                <a:cs typeface="Calibri" panose="020F0502020204030204" pitchFamily="34" charset="0"/>
              </a:rPr>
              <a:t>yapısı, süresi ve karmaşıklığını</a:t>
            </a:r>
            <a:r>
              <a:rPr lang="tr-TR" sz="2000" dirty="0">
                <a:latin typeface="Calibri" panose="020F0502020204030204" pitchFamily="34" charset="0"/>
                <a:cs typeface="Calibri" panose="020F0502020204030204" pitchFamily="34" charset="0"/>
              </a:rPr>
              <a:t>,</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Uygulanabilir tasarım ve geliştirme gözden geçirmeleri dahil, gerekli </a:t>
            </a:r>
            <a:r>
              <a:rPr lang="tr-TR" sz="2000" b="1" dirty="0">
                <a:latin typeface="Calibri" panose="020F0502020204030204" pitchFamily="34" charset="0"/>
                <a:cs typeface="Calibri" panose="020F0502020204030204" pitchFamily="34" charset="0"/>
              </a:rPr>
              <a:t>proses aşamalarını,</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Gerekli tasarım ve geliştirme </a:t>
            </a:r>
            <a:r>
              <a:rPr lang="tr-TR" sz="2000" b="1" dirty="0">
                <a:latin typeface="Calibri" panose="020F0502020204030204" pitchFamily="34" charset="0"/>
                <a:cs typeface="Calibri" panose="020F0502020204030204" pitchFamily="34" charset="0"/>
              </a:rPr>
              <a:t>doğrulama ve geçerli kılma </a:t>
            </a:r>
            <a:r>
              <a:rPr lang="tr-TR" sz="2000" dirty="0">
                <a:latin typeface="Calibri" panose="020F0502020204030204" pitchFamily="34" charset="0"/>
                <a:cs typeface="Calibri" panose="020F0502020204030204" pitchFamily="34" charset="0"/>
              </a:rPr>
              <a:t>faaliyetlerini,</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Tasarım ve geliştirme prosesinde yer alan </a:t>
            </a:r>
            <a:r>
              <a:rPr lang="tr-TR" sz="2000" b="1" dirty="0">
                <a:latin typeface="Calibri" panose="020F0502020204030204" pitchFamily="34" charset="0"/>
                <a:cs typeface="Calibri" panose="020F0502020204030204" pitchFamily="34" charset="0"/>
              </a:rPr>
              <a:t>yetki ve sorumlulukları</a:t>
            </a:r>
            <a:r>
              <a:rPr lang="tr-TR" sz="2000" dirty="0">
                <a:latin typeface="Calibri" panose="020F0502020204030204" pitchFamily="34" charset="0"/>
                <a:cs typeface="Calibri" panose="020F0502020204030204" pitchFamily="34" charset="0"/>
              </a:rPr>
              <a:t>,</a:t>
            </a:r>
          </a:p>
          <a:p>
            <a:pPr marL="457200" indent="-457200">
              <a:buFont typeface="+mj-lt"/>
              <a:buAutoNum type="alphaLcParenR" startAt="5"/>
            </a:pP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tasarım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geliştirilmesi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ihtiyaç</a:t>
            </a:r>
            <a:r>
              <a:rPr lang="en-GB" sz="2000"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duyulan</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iç</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ve</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dış</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kaynakları</a:t>
            </a:r>
            <a:r>
              <a:rPr lang="en-GB" sz="2000" b="1" dirty="0">
                <a:latin typeface="Calibri" panose="020F0502020204030204" pitchFamily="34" charset="0"/>
                <a:cs typeface="Calibri" panose="020F0502020204030204" pitchFamily="34" charset="0"/>
              </a:rPr>
              <a:t>,</a:t>
            </a:r>
          </a:p>
          <a:p>
            <a:pPr marL="457200" indent="-457200" algn="just">
              <a:buFont typeface="+mj-lt"/>
              <a:buAutoNum type="alphaLcParenR"/>
            </a:pPr>
            <a:endParaRPr lang="tr-TR" sz="2000" dirty="0">
              <a:latin typeface="Calibri" panose="020F0502020204030204" pitchFamily="34" charset="0"/>
              <a:cs typeface="Calibri" panose="020F0502020204030204" pitchFamily="34" charset="0"/>
            </a:endParaRPr>
          </a:p>
          <a:p>
            <a:pPr marL="0" indent="0">
              <a:buNone/>
            </a:pPr>
            <a:endParaRPr lang="tr-TR" sz="2000" dirty="0"/>
          </a:p>
          <a:p>
            <a:pPr marL="0" indent="0">
              <a:buNone/>
            </a:pPr>
            <a:endParaRPr lang="tr-TR" sz="2000" dirty="0"/>
          </a:p>
        </p:txBody>
      </p:sp>
      <p:pic>
        <p:nvPicPr>
          <p:cNvPr id="7" name="Resim 6" descr="PM Course - The Ultimate Guide to Controlling the Project Schedule ..."/>
          <p:cNvPicPr/>
          <p:nvPr/>
        </p:nvPicPr>
        <p:blipFill>
          <a:blip r:embed="rId4">
            <a:extLst>
              <a:ext uri="{28A0092B-C50C-407E-A947-70E740481C1C}">
                <a14:useLocalDpi xmlns:a14="http://schemas.microsoft.com/office/drawing/2010/main" val="0"/>
              </a:ext>
            </a:extLst>
          </a:blip>
          <a:srcRect/>
          <a:stretch>
            <a:fillRect/>
          </a:stretch>
        </p:blipFill>
        <p:spPr bwMode="auto">
          <a:xfrm>
            <a:off x="2266122" y="4870175"/>
            <a:ext cx="3189770" cy="1679713"/>
          </a:xfrm>
          <a:prstGeom prst="rect">
            <a:avLst/>
          </a:prstGeom>
          <a:noFill/>
          <a:ln>
            <a:noFill/>
          </a:ln>
        </p:spPr>
      </p:pic>
      <p:sp>
        <p:nvSpPr>
          <p:cNvPr id="9" name="Sağ Ok 8"/>
          <p:cNvSpPr/>
          <p:nvPr/>
        </p:nvSpPr>
        <p:spPr>
          <a:xfrm>
            <a:off x="7703729" y="6281530"/>
            <a:ext cx="1065227" cy="304147"/>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55370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578955" y="658833"/>
            <a:ext cx="7886700" cy="583371"/>
          </a:xfrm>
        </p:spPr>
        <p:txBody>
          <a:bodyPr>
            <a:noAutofit/>
          </a:bodyPr>
          <a:lstStyle/>
          <a:p>
            <a:r>
              <a:rPr lang="nn-NO" sz="2800" b="1" dirty="0">
                <a:latin typeface="Calibri" panose="020F0502020204030204" pitchFamily="34" charset="0"/>
                <a:cs typeface="Calibri" panose="020F0502020204030204" pitchFamily="34" charset="0"/>
              </a:rPr>
              <a:t>8.3.2 TASARIM VE GELİŞTİRMENİN PLANLANMASI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89480" y="1242204"/>
            <a:ext cx="6226335" cy="5068957"/>
          </a:xfrm>
        </p:spPr>
        <p:txBody>
          <a:bodyPr>
            <a:normAutofit/>
          </a:bodyPr>
          <a:lstStyle/>
          <a:p>
            <a:pPr marL="457200" indent="-457200">
              <a:buFont typeface="+mj-lt"/>
              <a:buAutoNum type="alphaLcParenR" startAt="5"/>
            </a:pPr>
            <a:r>
              <a:rPr lang="en-GB" sz="2000" dirty="0" err="1">
                <a:latin typeface="Calibri" panose="020F0502020204030204" pitchFamily="34" charset="0"/>
                <a:cs typeface="Calibri" panose="020F0502020204030204" pitchFamily="34" charset="0"/>
              </a:rPr>
              <a:t>Tasarım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geliştirme</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prosesler</a:t>
            </a:r>
            <a:r>
              <a:rPr lang="en-GB" sz="2000" dirty="0" err="1">
                <a:latin typeface="Calibri" panose="020F0502020204030204" pitchFamily="34" charset="0"/>
                <a:cs typeface="Calibri" panose="020F0502020204030204" pitchFamily="34" charset="0"/>
              </a:rPr>
              <a:t>inde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alan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kişiler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arasındaki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ara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yüzlerin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kontrol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ihtiya</a:t>
            </a:r>
            <a:r>
              <a:rPr lang="tr-TR" sz="2000" dirty="0" err="1">
                <a:latin typeface="Calibri" panose="020F0502020204030204" pitchFamily="34" charset="0"/>
                <a:cs typeface="Calibri" panose="020F0502020204030204" pitchFamily="34" charset="0"/>
              </a:rPr>
              <a:t>cını</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5"/>
            </a:pP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kullanıcıların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tasarım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geliştirme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prosesinde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yer</a:t>
            </a:r>
            <a:r>
              <a:rPr lang="en-GB" sz="2000" dirty="0">
                <a:latin typeface="Calibri" panose="020F0502020204030204" pitchFamily="34" charset="0"/>
                <a:cs typeface="Calibri" panose="020F0502020204030204" pitchFamily="34" charset="0"/>
              </a:rPr>
              <a:t> alma </a:t>
            </a:r>
            <a:r>
              <a:rPr lang="en-GB" sz="2000" dirty="0" err="1">
                <a:latin typeface="Calibri" panose="020F0502020204030204" pitchFamily="34" charset="0"/>
                <a:cs typeface="Calibri" panose="020F0502020204030204" pitchFamily="34" charset="0"/>
              </a:rPr>
              <a:t>ihtiya</a:t>
            </a:r>
            <a:r>
              <a:rPr lang="tr-TR" sz="2000" dirty="0" err="1">
                <a:latin typeface="Calibri" panose="020F0502020204030204" pitchFamily="34" charset="0"/>
                <a:cs typeface="Calibri" panose="020F0502020204030204" pitchFamily="34" charset="0"/>
              </a:rPr>
              <a:t>cın</a:t>
            </a:r>
            <a:r>
              <a:rPr lang="en-GB" sz="2000" dirty="0" err="1">
                <a:latin typeface="Calibri" panose="020F0502020204030204" pitchFamily="34" charset="0"/>
                <a:cs typeface="Calibri" panose="020F0502020204030204" pitchFamily="34" charset="0"/>
              </a:rPr>
              <a:t>ı</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5"/>
            </a:pP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daha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sonraki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sunumu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5"/>
            </a:pPr>
            <a:r>
              <a:rPr lang="en-GB" sz="2000" dirty="0" err="1">
                <a:latin typeface="Calibri" panose="020F0502020204030204" pitchFamily="34" charset="0"/>
                <a:cs typeface="Calibri" panose="020F0502020204030204" pitchFamily="34" charset="0"/>
              </a:rPr>
              <a:t>Tasarım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geliştirme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diğer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taraflarca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beklenilen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kontrol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seviyesi</a:t>
            </a:r>
            <a:r>
              <a:rPr lang="tr-TR" sz="2000" dirty="0" err="1">
                <a:latin typeface="Calibri" panose="020F0502020204030204" pitchFamily="34" charset="0"/>
                <a:cs typeface="Calibri" panose="020F0502020204030204" pitchFamily="34" charset="0"/>
              </a:rPr>
              <a:t>ni</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5"/>
            </a:pPr>
            <a:r>
              <a:rPr lang="en-GB" sz="2000" dirty="0" err="1">
                <a:latin typeface="Calibri" panose="020F0502020204030204" pitchFamily="34" charset="0"/>
                <a:cs typeface="Calibri" panose="020F0502020204030204" pitchFamily="34" charset="0"/>
              </a:rPr>
              <a:t>Tasarım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geliştirme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karşılandığını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göstermek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ihtiyaç</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duyulan</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a:t>
            </a:r>
            <a:r>
              <a:rPr lang="tr-TR" sz="2000" b="1" u="sng" dirty="0" err="1">
                <a:latin typeface="Calibri" panose="020F0502020204030204" pitchFamily="34" charset="0"/>
                <a:cs typeface="Calibri" panose="020F0502020204030204" pitchFamily="34" charset="0"/>
              </a:rPr>
              <a:t>yi</a:t>
            </a:r>
            <a:r>
              <a:rPr lang="en-GB" sz="2000" dirty="0">
                <a:latin typeface="Calibri" panose="020F0502020204030204" pitchFamily="34" charset="0"/>
                <a:cs typeface="Calibri" panose="020F0502020204030204" pitchFamily="34" charset="0"/>
              </a:rPr>
              <a:t>.</a:t>
            </a:r>
            <a:endParaRPr lang="tr-TR" sz="2000" b="1" u="sng" dirty="0">
              <a:latin typeface="Calibri" panose="020F0502020204030204" pitchFamily="34" charset="0"/>
              <a:cs typeface="Calibri" panose="020F0502020204030204" pitchFamily="34" charset="0"/>
            </a:endParaRPr>
          </a:p>
          <a:p>
            <a:pPr marL="457200" indent="-457200" algn="just">
              <a:buFont typeface="+mj-lt"/>
              <a:buAutoNum type="alphaLcParenR"/>
            </a:pPr>
            <a:endParaRPr lang="tr-TR" sz="2000" dirty="0">
              <a:latin typeface="Calibri" panose="020F0502020204030204" pitchFamily="34" charset="0"/>
              <a:cs typeface="Calibri" panose="020F0502020204030204" pitchFamily="34" charset="0"/>
            </a:endParaRPr>
          </a:p>
          <a:p>
            <a:pPr marL="0" indent="0">
              <a:buNone/>
            </a:pPr>
            <a:endParaRPr lang="tr-TR" sz="2000" dirty="0"/>
          </a:p>
          <a:p>
            <a:pPr marL="0" indent="0">
              <a:buNone/>
            </a:pPr>
            <a:endParaRPr lang="tr-TR" sz="2000" dirty="0"/>
          </a:p>
        </p:txBody>
      </p:sp>
      <p:pic>
        <p:nvPicPr>
          <p:cNvPr id="7" name="Resim 6" descr="Beyond Pen and Paper – My School Year Blog"/>
          <p:cNvPicPr/>
          <p:nvPr/>
        </p:nvPicPr>
        <p:blipFill>
          <a:blip r:embed="rId4">
            <a:extLst>
              <a:ext uri="{28A0092B-C50C-407E-A947-70E740481C1C}">
                <a14:useLocalDpi xmlns:a14="http://schemas.microsoft.com/office/drawing/2010/main" val="0"/>
              </a:ext>
            </a:extLst>
          </a:blip>
          <a:srcRect/>
          <a:stretch>
            <a:fillRect/>
          </a:stretch>
        </p:blipFill>
        <p:spPr bwMode="auto">
          <a:xfrm>
            <a:off x="7583003" y="1242205"/>
            <a:ext cx="1352275" cy="3647848"/>
          </a:xfrm>
          <a:prstGeom prst="rect">
            <a:avLst/>
          </a:prstGeom>
          <a:noFill/>
          <a:ln>
            <a:noFill/>
          </a:ln>
        </p:spPr>
      </p:pic>
    </p:spTree>
    <p:extLst>
      <p:ext uri="{BB962C8B-B14F-4D97-AF65-F5344CB8AC3E}">
        <p14:creationId xmlns:p14="http://schemas.microsoft.com/office/powerpoint/2010/main" val="41833509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Стрелка GIFs - Get the best gif on GI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229" y="1462038"/>
            <a:ext cx="30099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stretch>
            <a:fillRect/>
          </a:stretch>
        </p:blipFill>
        <p:spPr>
          <a:xfrm>
            <a:off x="0" y="0"/>
            <a:ext cx="2432515" cy="768163"/>
          </a:xfrm>
          <a:prstGeom prst="rect">
            <a:avLst/>
          </a:prstGeom>
        </p:spPr>
      </p:pic>
      <p:sp>
        <p:nvSpPr>
          <p:cNvPr id="5" name="Unvan 1"/>
          <p:cNvSpPr>
            <a:spLocks noGrp="1"/>
          </p:cNvSpPr>
          <p:nvPr>
            <p:ph type="title"/>
          </p:nvPr>
        </p:nvSpPr>
        <p:spPr>
          <a:xfrm>
            <a:off x="578954" y="713499"/>
            <a:ext cx="7886700" cy="583371"/>
          </a:xfrm>
        </p:spPr>
        <p:txBody>
          <a:bodyPr>
            <a:noAutofit/>
          </a:bodyPr>
          <a:lstStyle/>
          <a:p>
            <a:r>
              <a:rPr lang="nn-NO" sz="2800" b="1" dirty="0">
                <a:latin typeface="Calibri" panose="020F0502020204030204" pitchFamily="34" charset="0"/>
                <a:cs typeface="Calibri" panose="020F0502020204030204" pitchFamily="34" charset="0"/>
              </a:rPr>
              <a:t>8.3.3 TASARIM VE GELİŞTİRME GİRDİLERİ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73949" y="1242205"/>
            <a:ext cx="8296711" cy="5307684"/>
          </a:xfrm>
        </p:spPr>
        <p:txBody>
          <a:bodyPr>
            <a:normAutofit fontScale="92500" lnSpcReduction="20000"/>
          </a:bodyPr>
          <a:lstStyle/>
          <a:p>
            <a:pPr algn="just"/>
            <a:r>
              <a:rPr lang="tr-TR" sz="2200" dirty="0">
                <a:latin typeface="Calibri" panose="020F0502020204030204" pitchFamily="34" charset="0"/>
                <a:cs typeface="Calibri" panose="020F0502020204030204" pitchFamily="34" charset="0"/>
              </a:rPr>
              <a:t>Kuruluş, tasarımı ve geliştirilmesi yapılacak belirli ürün ve hizmet tipleri için temel şartları belirlemelidir.</a:t>
            </a:r>
          </a:p>
          <a:p>
            <a:pPr algn="just"/>
            <a:r>
              <a:rPr lang="tr-TR" sz="2200" dirty="0">
                <a:latin typeface="Calibri" panose="020F0502020204030204" pitchFamily="34" charset="0"/>
                <a:cs typeface="Calibri" panose="020F0502020204030204" pitchFamily="34" charset="0"/>
              </a:rPr>
              <a:t>Kuruluş aşağıdakileri dikkate almalıdır:</a:t>
            </a:r>
          </a:p>
          <a:p>
            <a:pPr marL="0" indent="0" algn="just">
              <a:buNone/>
            </a:pPr>
            <a:endParaRPr lang="tr-TR" sz="1300" dirty="0">
              <a:latin typeface="Calibri" panose="020F0502020204030204" pitchFamily="34" charset="0"/>
              <a:cs typeface="Calibri" panose="020F0502020204030204" pitchFamily="34" charset="0"/>
            </a:endParaRPr>
          </a:p>
          <a:p>
            <a:pPr marL="457200" indent="-457200" algn="just">
              <a:buFont typeface="+mj-lt"/>
              <a:buAutoNum type="alphaLcParenR"/>
            </a:pPr>
            <a:r>
              <a:rPr lang="tr-TR" sz="2200" b="1" dirty="0">
                <a:latin typeface="Calibri" panose="020F0502020204030204" pitchFamily="34" charset="0"/>
                <a:cs typeface="Calibri" panose="020F0502020204030204" pitchFamily="34" charset="0"/>
              </a:rPr>
              <a:t>Fonksiyonel şartlar ve performans şartları,</a:t>
            </a:r>
          </a:p>
          <a:p>
            <a:pPr marL="457200" indent="-457200" algn="just">
              <a:buFont typeface="+mj-lt"/>
              <a:buAutoNum type="alphaLcParenR"/>
            </a:pPr>
            <a:r>
              <a:rPr lang="tr-TR" sz="2200" b="1" dirty="0">
                <a:latin typeface="Calibri" panose="020F0502020204030204" pitchFamily="34" charset="0"/>
                <a:cs typeface="Calibri" panose="020F0502020204030204" pitchFamily="34" charset="0"/>
              </a:rPr>
              <a:t>Önceki benzer tasarım ve geliştirme faaliyetlerinden elde edilen bilgi,</a:t>
            </a:r>
          </a:p>
          <a:p>
            <a:pPr marL="457200" indent="-457200" algn="just">
              <a:buFont typeface="+mj-lt"/>
              <a:buAutoNum type="alphaLcParenR"/>
            </a:pPr>
            <a:r>
              <a:rPr lang="tr-TR" sz="2200" b="1" dirty="0">
                <a:latin typeface="Calibri" panose="020F0502020204030204" pitchFamily="34" charset="0"/>
                <a:cs typeface="Calibri" panose="020F0502020204030204" pitchFamily="34" charset="0"/>
              </a:rPr>
              <a:t>Birincil ve ikincil mevzuat şartları,</a:t>
            </a:r>
          </a:p>
          <a:p>
            <a:pPr marL="457200" indent="-457200" algn="just">
              <a:buFont typeface="+mj-lt"/>
              <a:buAutoNum type="alphaLcParenR"/>
            </a:pPr>
            <a:r>
              <a:rPr lang="tr-TR" sz="2200" b="1" dirty="0">
                <a:latin typeface="Calibri" panose="020F0502020204030204" pitchFamily="34" charset="0"/>
                <a:cs typeface="Calibri" panose="020F0502020204030204" pitchFamily="34" charset="0"/>
              </a:rPr>
              <a:t>Kuruluşun uygulamayı taahhüt ettiği </a:t>
            </a:r>
            <a:r>
              <a:rPr lang="tr-TR" sz="2200" b="1" dirty="0" err="1">
                <a:latin typeface="Calibri" panose="020F0502020204030204" pitchFamily="34" charset="0"/>
                <a:cs typeface="Calibri" panose="020F0502020204030204" pitchFamily="34" charset="0"/>
              </a:rPr>
              <a:t>standardlar</a:t>
            </a:r>
            <a:r>
              <a:rPr lang="tr-TR" sz="2200" b="1" dirty="0">
                <a:latin typeface="Calibri" panose="020F0502020204030204" pitchFamily="34" charset="0"/>
                <a:cs typeface="Calibri" panose="020F0502020204030204" pitchFamily="34" charset="0"/>
              </a:rPr>
              <a:t> veya uygulama esasları,</a:t>
            </a:r>
          </a:p>
          <a:p>
            <a:pPr marL="457200" indent="-457200" algn="just">
              <a:buFont typeface="+mj-lt"/>
              <a:buAutoNum type="alphaLcParenR"/>
            </a:pPr>
            <a:r>
              <a:rPr lang="tr-TR" sz="2200" b="1" dirty="0">
                <a:latin typeface="Calibri" panose="020F0502020204030204" pitchFamily="34" charset="0"/>
                <a:cs typeface="Calibri" panose="020F0502020204030204" pitchFamily="34" charset="0"/>
              </a:rPr>
              <a:t>Ürün veya hizmetin yapısından kaynaklanan başarısızlığın potansiyel sonuçları.</a:t>
            </a:r>
          </a:p>
          <a:p>
            <a:r>
              <a:rPr lang="en-GB" sz="2200" dirty="0" err="1">
                <a:latin typeface="Calibri" panose="020F0502020204030204" pitchFamily="34" charset="0"/>
                <a:cs typeface="Calibri" panose="020F0502020204030204" pitchFamily="34" charset="0"/>
              </a:rPr>
              <a:t>Girdiler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tasarım</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amaçlarına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uygun</a:t>
            </a:r>
            <a:r>
              <a:rPr lang="en-GB" sz="2200" dirty="0">
                <a:latin typeface="Calibri" panose="020F0502020204030204" pitchFamily="34" charset="0"/>
                <a:cs typeface="Calibri" panose="020F0502020204030204" pitchFamily="34" charset="0"/>
              </a:rPr>
              <a:t>, tam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başka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şekilde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anlaşılmayacak</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tarzda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olmalıdır</a:t>
            </a:r>
            <a:r>
              <a:rPr lang="en-GB" sz="2200" dirty="0">
                <a:latin typeface="Calibri" panose="020F0502020204030204" pitchFamily="34" charset="0"/>
                <a:cs typeface="Calibri" panose="020F0502020204030204" pitchFamily="34" charset="0"/>
              </a:rPr>
              <a:t>.</a:t>
            </a:r>
          </a:p>
          <a:p>
            <a:endParaRPr lang="en-GB" sz="1200" dirty="0">
              <a:latin typeface="Calibri" panose="020F0502020204030204" pitchFamily="34" charset="0"/>
              <a:cs typeface="Calibri" panose="020F0502020204030204" pitchFamily="34" charset="0"/>
            </a:endParaRPr>
          </a:p>
          <a:p>
            <a:r>
              <a:rPr lang="en-GB" sz="2200" dirty="0" err="1">
                <a:latin typeface="Calibri" panose="020F0502020204030204" pitchFamily="34" charset="0"/>
                <a:cs typeface="Calibri" panose="020F0502020204030204" pitchFamily="34" charset="0"/>
              </a:rPr>
              <a:t>Birbiri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ile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çatışan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tasarım</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geliştirme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girdileri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çözülmelidir</a:t>
            </a:r>
            <a:r>
              <a:rPr lang="en-GB" sz="2200" dirty="0">
                <a:latin typeface="Calibri" panose="020F0502020204030204" pitchFamily="34" charset="0"/>
                <a:cs typeface="Calibri" panose="020F0502020204030204" pitchFamily="34" charset="0"/>
              </a:rPr>
              <a:t>.</a:t>
            </a:r>
          </a:p>
          <a:p>
            <a:endParaRPr lang="en-GB" sz="1500" dirty="0">
              <a:latin typeface="Calibri" panose="020F0502020204030204" pitchFamily="34" charset="0"/>
              <a:cs typeface="Calibri" panose="020F0502020204030204" pitchFamily="34" charset="0"/>
            </a:endParaRPr>
          </a:p>
          <a:p>
            <a:r>
              <a:rPr lang="en-GB" sz="2200" dirty="0" err="1">
                <a:latin typeface="Calibri" panose="020F0502020204030204" pitchFamily="34" charset="0"/>
                <a:cs typeface="Calibri" panose="020F0502020204030204" pitchFamily="34" charset="0"/>
              </a:rPr>
              <a:t>Kuruluş</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tasarım</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geliştirme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girdileri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ile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ilgili</a:t>
            </a:r>
            <a:r>
              <a:rPr lang="en-GB" sz="2200" dirty="0">
                <a:latin typeface="Calibri" panose="020F0502020204030204" pitchFamily="34" charset="0"/>
                <a:cs typeface="Calibri" panose="020F0502020204030204" pitchFamily="34" charset="0"/>
              </a:rPr>
              <a:t> </a:t>
            </a:r>
            <a:r>
              <a:rPr lang="en-GB" sz="2200" b="1" u="sng" dirty="0" err="1">
                <a:latin typeface="Calibri" panose="020F0502020204030204" pitchFamily="34" charset="0"/>
                <a:cs typeface="Calibri" panose="020F0502020204030204" pitchFamily="34" charset="0"/>
              </a:rPr>
              <a:t>dokümante</a:t>
            </a:r>
            <a:r>
              <a:rPr lang="en-GB" sz="2200" b="1" u="sng" dirty="0">
                <a:latin typeface="Calibri" panose="020F0502020204030204" pitchFamily="34" charset="0"/>
                <a:cs typeface="Calibri" panose="020F0502020204030204" pitchFamily="34" charset="0"/>
              </a:rPr>
              <a:t> </a:t>
            </a:r>
            <a:r>
              <a:rPr lang="en-GB" sz="2200" b="1" u="sng" dirty="0" err="1">
                <a:latin typeface="Calibri" panose="020F0502020204030204" pitchFamily="34" charset="0"/>
                <a:cs typeface="Calibri" panose="020F0502020204030204" pitchFamily="34" charset="0"/>
              </a:rPr>
              <a:t>edilmiş</a:t>
            </a:r>
            <a:r>
              <a:rPr lang="en-GB" sz="2200" b="1" u="sng" dirty="0">
                <a:latin typeface="Calibri" panose="020F0502020204030204" pitchFamily="34" charset="0"/>
                <a:cs typeface="Calibri" panose="020F0502020204030204" pitchFamily="34" charset="0"/>
              </a:rPr>
              <a:t> </a:t>
            </a:r>
            <a:r>
              <a:rPr lang="en-GB" sz="2200" b="1" u="sng" dirty="0" err="1">
                <a:latin typeface="Calibri" panose="020F0502020204030204" pitchFamily="34" charset="0"/>
                <a:cs typeface="Calibri" panose="020F0502020204030204" pitchFamily="34" charset="0"/>
              </a:rPr>
              <a:t>bilgiyi</a:t>
            </a:r>
            <a:r>
              <a:rPr lang="en-GB" sz="2200" b="1" u="sng"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muhafaza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etmelidir</a:t>
            </a:r>
            <a:r>
              <a:rPr lang="en-GB" sz="2200" dirty="0">
                <a:latin typeface="Calibri" panose="020F0502020204030204" pitchFamily="34" charset="0"/>
                <a:cs typeface="Calibri" panose="020F0502020204030204" pitchFamily="34" charset="0"/>
              </a:rPr>
              <a:t>.</a:t>
            </a:r>
          </a:p>
          <a:p>
            <a:pPr marL="457200" indent="-457200" algn="just">
              <a:buFont typeface="+mj-lt"/>
              <a:buAutoNum type="alphaLcParenR"/>
            </a:pPr>
            <a:endParaRPr lang="tr-TR" sz="2000" dirty="0">
              <a:latin typeface="Calibri" panose="020F0502020204030204" pitchFamily="34" charset="0"/>
              <a:cs typeface="Calibri" panose="020F0502020204030204" pitchFamily="34" charset="0"/>
            </a:endParaRPr>
          </a:p>
          <a:p>
            <a:pPr marL="0" indent="0">
              <a:buNone/>
            </a:pPr>
            <a:endParaRPr lang="tr-TR" sz="2000" dirty="0"/>
          </a:p>
          <a:p>
            <a:pPr marL="0" indent="0">
              <a:buNone/>
            </a:pPr>
            <a:endParaRPr lang="tr-TR" sz="2000" dirty="0"/>
          </a:p>
        </p:txBody>
      </p:sp>
    </p:spTree>
    <p:extLst>
      <p:ext uri="{BB962C8B-B14F-4D97-AF65-F5344CB8AC3E}">
        <p14:creationId xmlns:p14="http://schemas.microsoft.com/office/powerpoint/2010/main" val="20860460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578954" y="713499"/>
            <a:ext cx="7886700" cy="583371"/>
          </a:xfrm>
        </p:spPr>
        <p:txBody>
          <a:bodyPr>
            <a:noAutofit/>
          </a:bodyPr>
          <a:lstStyle/>
          <a:p>
            <a:r>
              <a:rPr lang="nn-NO" sz="2800" b="1" dirty="0">
                <a:latin typeface="Calibri" panose="020F0502020204030204" pitchFamily="34" charset="0"/>
                <a:cs typeface="Calibri" panose="020F0502020204030204" pitchFamily="34" charset="0"/>
              </a:rPr>
              <a:t>8.3.4 TASARIM VE GELİŞTİRME KONTROLLERİ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73948" y="1296870"/>
            <a:ext cx="8296711" cy="5307684"/>
          </a:xfrm>
        </p:spPr>
        <p:txBody>
          <a:bodyPr>
            <a:normAutofit/>
          </a:bodyPr>
          <a:lstStyle/>
          <a:p>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tasarım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geliştirme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prosesine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kontroller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uygulamalıdır</a:t>
            </a:r>
            <a:r>
              <a:rPr lang="en-GB" sz="2000" dirty="0">
                <a:latin typeface="Calibri" panose="020F0502020204030204" pitchFamily="34" charset="0"/>
                <a:cs typeface="Calibri" panose="020F0502020204030204" pitchFamily="34" charset="0"/>
              </a:rPr>
              <a:t>:</a:t>
            </a:r>
          </a:p>
          <a:p>
            <a:endParaRPr lang="en-GB" sz="1600" dirty="0">
              <a:latin typeface="Calibri" panose="020F0502020204030204" pitchFamily="34" charset="0"/>
              <a:cs typeface="Calibri" panose="020F0502020204030204" pitchFamily="34" charset="0"/>
            </a:endParaRPr>
          </a:p>
          <a:p>
            <a:pPr marL="457200" indent="-457200">
              <a:buAutoNum type="alphaLcParenR"/>
            </a:pPr>
            <a:r>
              <a:rPr lang="en-GB" sz="2000" dirty="0" err="1">
                <a:latin typeface="Calibri" panose="020F0502020204030204" pitchFamily="34" charset="0"/>
                <a:cs typeface="Calibri" panose="020F0502020204030204" pitchFamily="34" charset="0"/>
              </a:rPr>
              <a:t>Erişilmesi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amaçlanan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sonuçların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tanımlandığ</a:t>
            </a:r>
            <a:r>
              <a:rPr lang="tr-TR" sz="2000" dirty="0" err="1">
                <a:latin typeface="Calibri" panose="020F0502020204030204" pitchFamily="34" charset="0"/>
                <a:cs typeface="Calibri" panose="020F0502020204030204" pitchFamily="34" charset="0"/>
              </a:rPr>
              <a:t>ın</a:t>
            </a:r>
            <a:r>
              <a:rPr lang="en-GB" sz="2000" dirty="0" err="1">
                <a:latin typeface="Calibri" panose="020F0502020204030204" pitchFamily="34" charset="0"/>
                <a:cs typeface="Calibri" panose="020F0502020204030204" pitchFamily="34" charset="0"/>
              </a:rPr>
              <a:t>ı</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Tasarım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geliştirme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sonuçlarının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karşılama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kabiliyetini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değerlendirmek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gözden</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geçirmelerin</a:t>
            </a:r>
            <a:r>
              <a:rPr lang="en-GB" sz="2000"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yapıldığı</a:t>
            </a:r>
            <a:r>
              <a:rPr lang="tr-TR" sz="2000" dirty="0" err="1">
                <a:latin typeface="Calibri" panose="020F0502020204030204" pitchFamily="34" charset="0"/>
                <a:cs typeface="Calibri" panose="020F0502020204030204" pitchFamily="34" charset="0"/>
              </a:rPr>
              <a:t>nı</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Tasarım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geliştirme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çıktılarının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girdi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karşıladığını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doğrulama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yapıldığı</a:t>
            </a:r>
            <a:r>
              <a:rPr lang="tr-TR" sz="2000" dirty="0" err="1">
                <a:latin typeface="Calibri" panose="020F0502020204030204" pitchFamily="34" charset="0"/>
                <a:cs typeface="Calibri" panose="020F0502020204030204" pitchFamily="34" charset="0"/>
              </a:rPr>
              <a:t>nı</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4"/>
            </a:pPr>
            <a:r>
              <a:rPr lang="en-GB" sz="2000" dirty="0" err="1"/>
              <a:t>Ortaya</a:t>
            </a:r>
            <a:r>
              <a:rPr lang="en-GB" sz="2000" dirty="0"/>
              <a:t> </a:t>
            </a:r>
            <a:r>
              <a:rPr lang="en-GB" sz="2000" dirty="0" err="1"/>
              <a:t>çıkan</a:t>
            </a:r>
            <a:r>
              <a:rPr lang="en-GB" sz="2000" dirty="0"/>
              <a:t> </a:t>
            </a:r>
            <a:r>
              <a:rPr lang="en-GB" sz="2000" dirty="0" err="1"/>
              <a:t>ürün</a:t>
            </a:r>
            <a:r>
              <a:rPr lang="en-GB" sz="2000" dirty="0"/>
              <a:t> </a:t>
            </a:r>
            <a:r>
              <a:rPr lang="en-GB" sz="2000" dirty="0" err="1"/>
              <a:t>ve</a:t>
            </a:r>
            <a:r>
              <a:rPr lang="en-GB" sz="2000" dirty="0"/>
              <a:t> </a:t>
            </a:r>
            <a:r>
              <a:rPr lang="en-GB" sz="2000" dirty="0" err="1"/>
              <a:t>hizmetlerin</a:t>
            </a:r>
            <a:r>
              <a:rPr lang="en-GB" sz="2000" dirty="0"/>
              <a:t>, </a:t>
            </a:r>
            <a:r>
              <a:rPr lang="en-GB" sz="2000" dirty="0" err="1"/>
              <a:t>belir</a:t>
            </a:r>
            <a:r>
              <a:rPr lang="tr-TR" sz="2000" dirty="0" err="1"/>
              <a:t>lenen</a:t>
            </a:r>
            <a:r>
              <a:rPr lang="en-GB" sz="2000" dirty="0"/>
              <a:t> </a:t>
            </a:r>
            <a:r>
              <a:rPr lang="en-GB" sz="2000" dirty="0" err="1"/>
              <a:t>uygulama</a:t>
            </a:r>
            <a:r>
              <a:rPr lang="en-GB" sz="2000" dirty="0"/>
              <a:t> </a:t>
            </a:r>
            <a:r>
              <a:rPr lang="en-GB" sz="2000" dirty="0" err="1"/>
              <a:t>veya</a:t>
            </a:r>
            <a:r>
              <a:rPr lang="en-GB" sz="2000" dirty="0"/>
              <a:t> </a:t>
            </a:r>
            <a:r>
              <a:rPr lang="en-GB" sz="2000" dirty="0" err="1"/>
              <a:t>amaçlanan</a:t>
            </a:r>
            <a:r>
              <a:rPr lang="en-GB" sz="2000" dirty="0"/>
              <a:t> </a:t>
            </a:r>
            <a:r>
              <a:rPr lang="en-GB" sz="2000" dirty="0" err="1"/>
              <a:t>kullanım</a:t>
            </a:r>
            <a:r>
              <a:rPr lang="tr-TR" sz="2000" dirty="0" err="1"/>
              <a:t>ına</a:t>
            </a:r>
            <a:r>
              <a:rPr lang="tr-TR" sz="2000" dirty="0"/>
              <a:t> yönelik </a:t>
            </a:r>
            <a:r>
              <a:rPr lang="en-GB" sz="2000" dirty="0"/>
              <a:t> </a:t>
            </a:r>
            <a:r>
              <a:rPr lang="en-GB" sz="2000" dirty="0" err="1"/>
              <a:t>şartları</a:t>
            </a:r>
            <a:r>
              <a:rPr lang="en-GB" sz="2000" dirty="0"/>
              <a:t> </a:t>
            </a:r>
            <a:r>
              <a:rPr lang="en-GB" sz="2000" dirty="0" err="1"/>
              <a:t>karşılamasını</a:t>
            </a:r>
            <a:r>
              <a:rPr lang="en-GB" sz="2000" dirty="0"/>
              <a:t> </a:t>
            </a:r>
            <a:r>
              <a:rPr lang="en-GB" sz="2000" dirty="0" err="1"/>
              <a:t>güvence</a:t>
            </a:r>
            <a:r>
              <a:rPr lang="en-GB" sz="2000" dirty="0"/>
              <a:t> </a:t>
            </a:r>
            <a:r>
              <a:rPr lang="en-GB" sz="2000" dirty="0" err="1"/>
              <a:t>altına</a:t>
            </a:r>
            <a:r>
              <a:rPr lang="en-GB" sz="2000" dirty="0"/>
              <a:t> </a:t>
            </a:r>
            <a:r>
              <a:rPr lang="en-GB" sz="2000" dirty="0" err="1"/>
              <a:t>almak</a:t>
            </a:r>
            <a:r>
              <a:rPr lang="en-GB" sz="2000" dirty="0"/>
              <a:t> </a:t>
            </a:r>
            <a:r>
              <a:rPr lang="en-GB" sz="2000" dirty="0" err="1"/>
              <a:t>için</a:t>
            </a:r>
            <a:r>
              <a:rPr lang="en-GB" sz="2000" dirty="0"/>
              <a:t> </a:t>
            </a:r>
            <a:r>
              <a:rPr lang="en-GB" sz="2000" u="sng" dirty="0" err="1"/>
              <a:t>geçerli</a:t>
            </a:r>
            <a:r>
              <a:rPr lang="en-GB" sz="2000" u="sng" dirty="0"/>
              <a:t> </a:t>
            </a:r>
            <a:r>
              <a:rPr lang="en-GB" sz="2000" u="sng" dirty="0" err="1"/>
              <a:t>kılma</a:t>
            </a:r>
            <a:r>
              <a:rPr lang="en-GB" sz="2000" dirty="0"/>
              <a:t> </a:t>
            </a:r>
            <a:r>
              <a:rPr lang="en-GB" sz="2000" dirty="0" err="1"/>
              <a:t>faaliyetlerinin</a:t>
            </a:r>
            <a:r>
              <a:rPr lang="en-GB" sz="2000" dirty="0"/>
              <a:t> </a:t>
            </a:r>
            <a:r>
              <a:rPr lang="en-GB" sz="2000" dirty="0" err="1"/>
              <a:t>yapıldığı</a:t>
            </a:r>
            <a:r>
              <a:rPr lang="tr-TR" sz="2000" dirty="0" err="1"/>
              <a:t>nı</a:t>
            </a:r>
            <a:r>
              <a:rPr lang="en-GB" sz="2000" dirty="0"/>
              <a:t>,</a:t>
            </a:r>
          </a:p>
          <a:p>
            <a:pPr marL="457200" indent="-457200">
              <a:buFont typeface="+mj-lt"/>
              <a:buAutoNum type="alphaLcParenR" startAt="4"/>
            </a:pPr>
            <a:r>
              <a:rPr lang="en-GB" sz="2000" dirty="0" err="1"/>
              <a:t>Gözden</a:t>
            </a:r>
            <a:r>
              <a:rPr lang="en-GB" sz="2000" dirty="0"/>
              <a:t> </a:t>
            </a:r>
            <a:r>
              <a:rPr lang="en-GB" sz="2000" dirty="0" err="1"/>
              <a:t>geçirme</a:t>
            </a:r>
            <a:r>
              <a:rPr lang="en-GB" sz="2000" dirty="0"/>
              <a:t> </a:t>
            </a:r>
            <a:r>
              <a:rPr lang="en-GB" sz="2000" dirty="0" err="1"/>
              <a:t>veya</a:t>
            </a:r>
            <a:r>
              <a:rPr lang="en-GB" sz="2000" dirty="0"/>
              <a:t> </a:t>
            </a:r>
            <a:r>
              <a:rPr lang="en-GB" sz="2000" dirty="0" err="1"/>
              <a:t>doğrulama</a:t>
            </a:r>
            <a:r>
              <a:rPr lang="en-GB" sz="2000" dirty="0"/>
              <a:t> </a:t>
            </a:r>
            <a:r>
              <a:rPr lang="en-GB" sz="2000" dirty="0" err="1"/>
              <a:t>ve</a:t>
            </a:r>
            <a:r>
              <a:rPr lang="en-GB" sz="2000" dirty="0"/>
              <a:t> </a:t>
            </a:r>
            <a:r>
              <a:rPr lang="en-GB" sz="2000" dirty="0" err="1"/>
              <a:t>geçerli</a:t>
            </a:r>
            <a:r>
              <a:rPr lang="en-GB" sz="2000" dirty="0"/>
              <a:t> </a:t>
            </a:r>
            <a:r>
              <a:rPr lang="en-GB" sz="2000" dirty="0" err="1"/>
              <a:t>kılma</a:t>
            </a:r>
            <a:r>
              <a:rPr lang="en-GB" sz="2000" dirty="0"/>
              <a:t> </a:t>
            </a:r>
            <a:r>
              <a:rPr lang="en-GB" sz="2000" dirty="0" err="1"/>
              <a:t>faaliyetleri</a:t>
            </a:r>
            <a:r>
              <a:rPr lang="en-GB" sz="2000" dirty="0"/>
              <a:t> </a:t>
            </a:r>
            <a:r>
              <a:rPr lang="en-GB" sz="2000" dirty="0" err="1"/>
              <a:t>esnasında</a:t>
            </a:r>
            <a:r>
              <a:rPr lang="en-GB" sz="2000" dirty="0"/>
              <a:t> t</a:t>
            </a:r>
            <a:r>
              <a:rPr lang="tr-TR" sz="2000" dirty="0" err="1"/>
              <a:t>espit</a:t>
            </a:r>
            <a:r>
              <a:rPr lang="tr-TR" sz="2000" dirty="0"/>
              <a:t> </a:t>
            </a:r>
            <a:r>
              <a:rPr lang="en-GB" sz="2000" dirty="0" err="1"/>
              <a:t>edilen</a:t>
            </a:r>
            <a:r>
              <a:rPr lang="en-GB" sz="2000" dirty="0"/>
              <a:t> </a:t>
            </a:r>
            <a:r>
              <a:rPr lang="en-GB" sz="2000" dirty="0" err="1"/>
              <a:t>problemler</a:t>
            </a:r>
            <a:r>
              <a:rPr lang="en-GB" sz="2000" dirty="0"/>
              <a:t> </a:t>
            </a:r>
            <a:r>
              <a:rPr lang="en-GB" sz="2000" dirty="0" err="1"/>
              <a:t>için</a:t>
            </a:r>
            <a:r>
              <a:rPr lang="en-GB" sz="2000" dirty="0"/>
              <a:t> </a:t>
            </a:r>
            <a:r>
              <a:rPr lang="en-GB" sz="2000" dirty="0" err="1"/>
              <a:t>gerekli</a:t>
            </a:r>
            <a:r>
              <a:rPr lang="en-GB" sz="2000" dirty="0"/>
              <a:t> </a:t>
            </a:r>
            <a:r>
              <a:rPr lang="tr-TR" sz="2000" dirty="0"/>
              <a:t>her türlü önlemin alındığını</a:t>
            </a:r>
            <a:r>
              <a:rPr lang="en-GB" sz="2000" dirty="0"/>
              <a:t>,</a:t>
            </a:r>
          </a:p>
          <a:p>
            <a:pPr marL="457200" indent="-457200">
              <a:buFont typeface="+mj-lt"/>
              <a:buAutoNum type="alphaLcParenR" startAt="4"/>
            </a:pPr>
            <a:r>
              <a:rPr lang="en-GB" sz="2000" dirty="0"/>
              <a:t>Bu </a:t>
            </a:r>
            <a:r>
              <a:rPr lang="en-GB" sz="2000" dirty="0" err="1"/>
              <a:t>faaliyetlerle</a:t>
            </a:r>
            <a:r>
              <a:rPr lang="en-GB" sz="2000" dirty="0"/>
              <a:t> </a:t>
            </a:r>
            <a:r>
              <a:rPr lang="en-GB" sz="2000" dirty="0" err="1"/>
              <a:t>ilgili</a:t>
            </a:r>
            <a:r>
              <a:rPr lang="en-GB" sz="2000" dirty="0"/>
              <a:t> </a:t>
            </a:r>
            <a:r>
              <a:rPr lang="en-GB" sz="2000" b="1" u="sng" dirty="0" err="1"/>
              <a:t>dokümante</a:t>
            </a:r>
            <a:r>
              <a:rPr lang="en-GB" sz="2000" b="1" u="sng" dirty="0"/>
              <a:t> </a:t>
            </a:r>
            <a:r>
              <a:rPr lang="en-GB" sz="2000" b="1" u="sng" dirty="0" err="1"/>
              <a:t>edilmiş</a:t>
            </a:r>
            <a:r>
              <a:rPr lang="en-GB" sz="2000" b="1" u="sng" dirty="0"/>
              <a:t> </a:t>
            </a:r>
            <a:r>
              <a:rPr lang="en-GB" sz="2000" b="1" u="sng" dirty="0" err="1"/>
              <a:t>bilgilerin</a:t>
            </a:r>
            <a:r>
              <a:rPr lang="en-GB" sz="2000" b="1" u="sng" dirty="0"/>
              <a:t> </a:t>
            </a:r>
            <a:r>
              <a:rPr lang="en-GB" sz="2000" dirty="0" err="1"/>
              <a:t>muhafaza</a:t>
            </a:r>
            <a:r>
              <a:rPr lang="en-GB" sz="2000" dirty="0"/>
              <a:t> </a:t>
            </a:r>
            <a:r>
              <a:rPr lang="en-GB" sz="2000" dirty="0" err="1"/>
              <a:t>edildiği</a:t>
            </a:r>
            <a:r>
              <a:rPr lang="tr-TR" sz="2000" dirty="0" err="1"/>
              <a:t>ni</a:t>
            </a:r>
            <a:r>
              <a:rPr lang="tr-TR" sz="2000" dirty="0"/>
              <a:t>.</a:t>
            </a:r>
            <a:endParaRPr lang="en-GB" sz="2000" dirty="0"/>
          </a:p>
          <a:p>
            <a:pPr marL="0" indent="0" algn="just">
              <a:buNone/>
            </a:pPr>
            <a:endParaRPr lang="tr-TR" sz="2000" dirty="0">
              <a:latin typeface="Calibri" panose="020F0502020204030204" pitchFamily="34" charset="0"/>
              <a:cs typeface="Calibri" panose="020F0502020204030204" pitchFamily="34" charset="0"/>
            </a:endParaRPr>
          </a:p>
          <a:p>
            <a:pPr marL="0" indent="0">
              <a:buNone/>
            </a:pPr>
            <a:endParaRPr lang="tr-TR" sz="2000" dirty="0"/>
          </a:p>
          <a:p>
            <a:pPr marL="0" indent="0">
              <a:buNone/>
            </a:pPr>
            <a:endParaRPr lang="tr-TR" sz="2000" dirty="0"/>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0944">
            <a:off x="7464288" y="1851343"/>
            <a:ext cx="1305933" cy="1352148"/>
          </a:xfrm>
          <a:prstGeom prst="rect">
            <a:avLst/>
          </a:prstGeom>
        </p:spPr>
      </p:pic>
    </p:spTree>
    <p:extLst>
      <p:ext uri="{BB962C8B-B14F-4D97-AF65-F5344CB8AC3E}">
        <p14:creationId xmlns:p14="http://schemas.microsoft.com/office/powerpoint/2010/main" val="27979916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İçerik Yer Tutucusu 2"/>
          <p:cNvSpPr>
            <a:spLocks noGrp="1"/>
          </p:cNvSpPr>
          <p:nvPr>
            <p:ph idx="1"/>
          </p:nvPr>
        </p:nvSpPr>
        <p:spPr>
          <a:xfrm>
            <a:off x="513097" y="768163"/>
            <a:ext cx="8296711" cy="5849366"/>
          </a:xfrm>
        </p:spPr>
        <p:txBody>
          <a:bodyPr>
            <a:normAutofit fontScale="92500" lnSpcReduction="10000"/>
          </a:bodyPr>
          <a:lstStyle/>
          <a:p>
            <a:pPr marL="0" indent="0" algn="just">
              <a:buNone/>
            </a:pPr>
            <a:r>
              <a:rPr lang="tr-TR" sz="2000" b="1" i="1" dirty="0">
                <a:cs typeface="Calibri" panose="020F0502020204030204" pitchFamily="34" charset="0"/>
              </a:rPr>
              <a:t>Gözden geçirme : </a:t>
            </a:r>
          </a:p>
          <a:p>
            <a:pPr algn="just">
              <a:buFont typeface="Wingdings" panose="05000000000000000000" pitchFamily="2" charset="2"/>
              <a:buChar char="ü"/>
            </a:pPr>
            <a:r>
              <a:rPr lang="tr-TR" sz="2000" i="1">
                <a:cs typeface="Calibri" panose="020F0502020204030204" pitchFamily="34" charset="0"/>
              </a:rPr>
              <a:t>Karmaşık </a:t>
            </a:r>
            <a:r>
              <a:rPr lang="tr-TR" sz="2000" i="1" dirty="0">
                <a:cs typeface="Calibri" panose="020F0502020204030204" pitchFamily="34" charset="0"/>
              </a:rPr>
              <a:t>bir tasarım resmî bir toplantıda gözden geçirilebilir, bu durumda toplantının tutanakları kayıt teşkil eder; </a:t>
            </a:r>
          </a:p>
          <a:p>
            <a:pPr algn="just">
              <a:buFont typeface="Wingdings" panose="05000000000000000000" pitchFamily="2" charset="2"/>
              <a:buChar char="ü"/>
            </a:pPr>
            <a:r>
              <a:rPr lang="tr-TR" sz="2000" i="1" dirty="0">
                <a:cs typeface="Calibri" panose="020F0502020204030204" pitchFamily="34" charset="0"/>
              </a:rPr>
              <a:t>Basit bir tasarıma yönelik bir gözden geçirme olması durumunda kayıt, gözden geçirmenin gerçekleştirildiğinin planda gösterilmesinden ve gözden geçiren kişi tarafından imzalanması ve tarih atılmasından ibaret olabilir;</a:t>
            </a:r>
          </a:p>
          <a:p>
            <a:pPr marL="0" indent="0" algn="just">
              <a:buNone/>
            </a:pPr>
            <a:r>
              <a:rPr lang="tr-TR" sz="2000" b="1" i="1" dirty="0">
                <a:latin typeface="Calibri" panose="020F0502020204030204" pitchFamily="34" charset="0"/>
                <a:cs typeface="Calibri" panose="020F0502020204030204" pitchFamily="34" charset="0"/>
              </a:rPr>
              <a:t>Doğrulama faaliyetleri :</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Alternatif hesaplamalar yapılması;</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Yeni tasarımın kanıtlanmış bir benzer tasarımla karşılaştırılması; </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Deneyler ve gösterimler yapılması;</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Tasarım aşamasına ait yazılı bilgilerin yayımlanmadan önce kontrol edilmesi;</a:t>
            </a:r>
          </a:p>
          <a:p>
            <a:pPr marL="0" indent="0" algn="just">
              <a:buNone/>
            </a:pPr>
            <a:r>
              <a:rPr lang="tr-TR" sz="2000" b="1" i="1" dirty="0">
                <a:latin typeface="Calibri" panose="020F0502020204030204" pitchFamily="34" charset="0"/>
                <a:cs typeface="Calibri" panose="020F0502020204030204" pitchFamily="34" charset="0"/>
              </a:rPr>
              <a:t>Geçerli kılma faaliyetleri :</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Pazarlama denemeleri;</a:t>
            </a:r>
          </a:p>
          <a:p>
            <a:pPr algn="just">
              <a:buFont typeface="Wingdings" panose="05000000000000000000" pitchFamily="2" charset="2"/>
              <a:buChar char="ü"/>
            </a:pPr>
            <a:r>
              <a:rPr lang="tr-TR" sz="2000" i="1" dirty="0" err="1">
                <a:latin typeface="Calibri" panose="020F0502020204030204" pitchFamily="34" charset="0"/>
                <a:cs typeface="Calibri" panose="020F0502020204030204" pitchFamily="34" charset="0"/>
              </a:rPr>
              <a:t>Operasyonel</a:t>
            </a:r>
            <a:r>
              <a:rPr lang="tr-TR" sz="2000" i="1" dirty="0">
                <a:latin typeface="Calibri" panose="020F0502020204030204" pitchFamily="34" charset="0"/>
                <a:cs typeface="Calibri" panose="020F0502020204030204" pitchFamily="34" charset="0"/>
              </a:rPr>
              <a:t> deneyler;</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Amaçlanan kullanıcı koşulları altında simülasyonlar ve deneyler;</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Kısmi simülasyonlar veya deneyler </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Geri bildirim sağlayan müşteri veya son kullanıcı deneyleri;</a:t>
            </a:r>
          </a:p>
          <a:p>
            <a:pPr marL="0" indent="0" algn="just">
              <a:buNone/>
            </a:pPr>
            <a:endParaRPr lang="tr-TR" sz="2000" i="1" dirty="0">
              <a:latin typeface="Calibri" panose="020F0502020204030204" pitchFamily="34" charset="0"/>
              <a:cs typeface="Calibri" panose="020F0502020204030204" pitchFamily="34" charset="0"/>
            </a:endParaRPr>
          </a:p>
          <a:p>
            <a:pPr marL="0" indent="0">
              <a:buNone/>
            </a:pPr>
            <a:endParaRPr lang="tr-TR" sz="2000" dirty="0"/>
          </a:p>
          <a:p>
            <a:pPr marL="0" indent="0">
              <a:buNone/>
            </a:pPr>
            <a:endParaRPr lang="tr-TR" sz="2000" dirty="0"/>
          </a:p>
        </p:txBody>
      </p:sp>
      <p:sp>
        <p:nvSpPr>
          <p:cNvPr id="7" name="Metin kutusu 6"/>
          <p:cNvSpPr txBox="1"/>
          <p:nvPr/>
        </p:nvSpPr>
        <p:spPr>
          <a:xfrm>
            <a:off x="393297" y="6419810"/>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24188382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Zinnen maken : Onderwerp en persoonsvorm - Downloadbaar ..."/>
          <p:cNvPicPr/>
          <p:nvPr/>
        </p:nvPicPr>
        <p:blipFill>
          <a:blip r:embed="rId3">
            <a:extLst>
              <a:ext uri="{28A0092B-C50C-407E-A947-70E740481C1C}">
                <a14:useLocalDpi xmlns:a14="http://schemas.microsoft.com/office/drawing/2010/main" val="0"/>
              </a:ext>
            </a:extLst>
          </a:blip>
          <a:srcRect/>
          <a:stretch>
            <a:fillRect/>
          </a:stretch>
        </p:blipFill>
        <p:spPr bwMode="auto">
          <a:xfrm>
            <a:off x="5608154" y="802491"/>
            <a:ext cx="2857500" cy="1905000"/>
          </a:xfrm>
          <a:prstGeom prst="rect">
            <a:avLst/>
          </a:prstGeom>
          <a:noFill/>
          <a:ln>
            <a:noFill/>
          </a:ln>
        </p:spPr>
      </p:pic>
      <p:pic>
        <p:nvPicPr>
          <p:cNvPr id="4" name="Resim 3"/>
          <p:cNvPicPr>
            <a:picLocks noChangeAspect="1"/>
          </p:cNvPicPr>
          <p:nvPr/>
        </p:nvPicPr>
        <p:blipFill>
          <a:blip r:embed="rId4"/>
          <a:stretch>
            <a:fillRect/>
          </a:stretch>
        </p:blipFill>
        <p:spPr>
          <a:xfrm>
            <a:off x="0" y="0"/>
            <a:ext cx="2432515" cy="768163"/>
          </a:xfrm>
          <a:prstGeom prst="rect">
            <a:avLst/>
          </a:prstGeom>
        </p:spPr>
      </p:pic>
      <p:sp>
        <p:nvSpPr>
          <p:cNvPr id="5" name="Unvan 1"/>
          <p:cNvSpPr>
            <a:spLocks noGrp="1"/>
          </p:cNvSpPr>
          <p:nvPr>
            <p:ph type="title"/>
          </p:nvPr>
        </p:nvSpPr>
        <p:spPr>
          <a:xfrm>
            <a:off x="578954" y="713499"/>
            <a:ext cx="7886700" cy="583371"/>
          </a:xfrm>
        </p:spPr>
        <p:txBody>
          <a:bodyPr>
            <a:noAutofit/>
          </a:bodyPr>
          <a:lstStyle/>
          <a:p>
            <a:r>
              <a:rPr lang="nn-NO" sz="2800" b="1" dirty="0">
                <a:latin typeface="Calibri" panose="020F0502020204030204" pitchFamily="34" charset="0"/>
                <a:cs typeface="Calibri" panose="020F0502020204030204" pitchFamily="34" charset="0"/>
              </a:rPr>
              <a:t>8.3.5 TASARIM VE GELİŞTİRME ÇIKTILARI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73948" y="1296870"/>
            <a:ext cx="8296711" cy="4726243"/>
          </a:xfrm>
        </p:spPr>
        <p:txBody>
          <a:bodyPr>
            <a:normAutofit/>
          </a:bodyPr>
          <a:lstStyle/>
          <a:p>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tasarım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geliştirme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çıktılarının</a:t>
            </a:r>
            <a:r>
              <a:rPr lang="tr-TR" sz="2000" dirty="0">
                <a:latin typeface="Calibri" panose="020F0502020204030204" pitchFamily="34" charset="0"/>
                <a:cs typeface="Calibri" panose="020F0502020204030204" pitchFamily="34" charset="0"/>
              </a:rPr>
              <a:t>:</a:t>
            </a:r>
          </a:p>
          <a:p>
            <a:pPr marL="0" indent="0">
              <a:buNone/>
            </a:pPr>
            <a:endParaRPr lang="en-GB" sz="2000" dirty="0">
              <a:latin typeface="Calibri" panose="020F0502020204030204" pitchFamily="34" charset="0"/>
              <a:cs typeface="Calibri" panose="020F0502020204030204" pitchFamily="34" charset="0"/>
            </a:endParaRPr>
          </a:p>
          <a:p>
            <a:pPr marL="457200" indent="-457200">
              <a:buAutoNum type="alphaLcParenR"/>
            </a:pPr>
            <a:r>
              <a:rPr lang="en-GB" sz="2000" dirty="0" err="1">
                <a:latin typeface="Calibri" panose="020F0502020204030204" pitchFamily="34" charset="0"/>
                <a:cs typeface="Calibri" panose="020F0502020204030204" pitchFamily="34" charset="0"/>
              </a:rPr>
              <a:t>Girdi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karşıladığını</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a:t>
            </a:r>
            <a:r>
              <a:rPr lang="tr-TR" sz="2000" dirty="0" err="1">
                <a:latin typeface="Calibri" panose="020F0502020204030204" pitchFamily="34" charset="0"/>
                <a:cs typeface="Calibri" panose="020F0502020204030204" pitchFamily="34" charset="0"/>
              </a:rPr>
              <a:t>ler</a:t>
            </a:r>
            <a:r>
              <a:rPr lang="en-GB" sz="2000" dirty="0">
                <a:latin typeface="Calibri" panose="020F0502020204030204" pitchFamily="34" charset="0"/>
                <a:cs typeface="Calibri" panose="020F0502020204030204" pitchFamily="34" charset="0"/>
              </a:rPr>
              <a:t>in </a:t>
            </a:r>
            <a:r>
              <a:rPr lang="en-GB" sz="2000" dirty="0" err="1">
                <a:latin typeface="Calibri" panose="020F0502020204030204" pitchFamily="34" charset="0"/>
                <a:cs typeface="Calibri" panose="020F0502020204030204" pitchFamily="34" charset="0"/>
              </a:rPr>
              <a:t>sunumu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daha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sonraki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proseslerin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yeterli </a:t>
            </a:r>
            <a:r>
              <a:rPr lang="tr-TR" sz="2000" dirty="0" err="1">
                <a:latin typeface="Calibri" panose="020F0502020204030204" pitchFamily="34" charset="0"/>
                <a:cs typeface="Calibri" panose="020F0502020204030204" pitchFamily="34" charset="0"/>
              </a:rPr>
              <a:t>old</a:t>
            </a:r>
            <a:r>
              <a:rPr lang="en-GB" sz="2000" dirty="0" err="1">
                <a:latin typeface="Calibri" panose="020F0502020204030204" pitchFamily="34" charset="0"/>
                <a:cs typeface="Calibri" panose="020F0502020204030204" pitchFamily="34" charset="0"/>
              </a:rPr>
              <a:t>uğunu</a:t>
            </a:r>
            <a:r>
              <a:rPr lang="en-GB" sz="2000" dirty="0">
                <a:latin typeface="Calibri" panose="020F0502020204030204" pitchFamily="34" charset="0"/>
                <a:cs typeface="Calibri" panose="020F0502020204030204" pitchFamily="34" charset="0"/>
              </a:rPr>
              <a:t>,</a:t>
            </a:r>
          </a:p>
          <a:p>
            <a:pPr marL="457200" indent="-457200">
              <a:buAutoNum type="alphaLcParenR"/>
            </a:pPr>
            <a:r>
              <a:rPr lang="tr-TR" sz="2000" dirty="0">
                <a:latin typeface="Calibri" panose="020F0502020204030204" pitchFamily="34" charset="0"/>
                <a:cs typeface="Calibri" panose="020F0502020204030204" pitchFamily="34" charset="0"/>
              </a:rPr>
              <a:t>Uygun olduğunda ,i</a:t>
            </a:r>
            <a:r>
              <a:rPr lang="en-GB" sz="2000" dirty="0" err="1">
                <a:latin typeface="Calibri" panose="020F0502020204030204" pitchFamily="34" charset="0"/>
                <a:cs typeface="Calibri" panose="020F0502020204030204" pitchFamily="34" charset="0"/>
              </a:rPr>
              <a:t>zleme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ölçüm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şartlarını</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ve </a:t>
            </a:r>
            <a:r>
              <a:rPr lang="en-GB" sz="2000" dirty="0" err="1">
                <a:latin typeface="Calibri" panose="020F0502020204030204" pitchFamily="34" charset="0"/>
                <a:cs typeface="Calibri" panose="020F0502020204030204" pitchFamily="34" charset="0"/>
              </a:rPr>
              <a:t>kabul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kriterlerini</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 içermesini </a:t>
            </a:r>
            <a:r>
              <a:rPr lang="en-GB" sz="2000" dirty="0" err="1">
                <a:latin typeface="Calibri" panose="020F0502020204030204" pitchFamily="34" charset="0"/>
                <a:cs typeface="Calibri" panose="020F0502020204030204" pitchFamily="34" charset="0"/>
              </a:rPr>
              <a:t>veya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bunlara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atıfta</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bulunmasını,</a:t>
            </a:r>
            <a:endParaRPr lang="en-GB" sz="2000" dirty="0">
              <a:latin typeface="Calibri" panose="020F0502020204030204" pitchFamily="34" charset="0"/>
              <a:cs typeface="Calibri" panose="020F0502020204030204" pitchFamily="34" charset="0"/>
            </a:endParaRPr>
          </a:p>
          <a:p>
            <a:pPr marL="457200" indent="-457200">
              <a:buAutoNum type="alphaLcParenR"/>
            </a:pP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istenen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amacı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sunumu açısından temel </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özelliklerini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belir</a:t>
            </a:r>
            <a:r>
              <a:rPr lang="tr-TR" sz="2000" dirty="0">
                <a:latin typeface="Calibri" panose="020F0502020204030204" pitchFamily="34" charset="0"/>
                <a:cs typeface="Calibri" panose="020F0502020204030204" pitchFamily="34" charset="0"/>
              </a:rPr>
              <a:t>le</a:t>
            </a:r>
            <a:r>
              <a:rPr lang="en-GB" sz="2000" dirty="0" err="1">
                <a:latin typeface="Calibri" panose="020F0502020204030204" pitchFamily="34" charset="0"/>
                <a:cs typeface="Calibri" panose="020F0502020204030204" pitchFamily="34" charset="0"/>
              </a:rPr>
              <a:t>mesini</a:t>
            </a:r>
            <a:endParaRPr lang="tr-TR" sz="2000" dirty="0">
              <a:latin typeface="Calibri" panose="020F0502020204030204" pitchFamily="34" charset="0"/>
              <a:cs typeface="Calibri" panose="020F0502020204030204" pitchFamily="34" charset="0"/>
            </a:endParaRPr>
          </a:p>
          <a:p>
            <a:pPr marL="0" indent="0">
              <a:buNone/>
            </a:pP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almalıdır</a:t>
            </a:r>
            <a:r>
              <a:rPr lang="en-GB" sz="2000" dirty="0">
                <a:latin typeface="Calibri" panose="020F0502020204030204" pitchFamily="34" charset="0"/>
                <a:cs typeface="Calibri" panose="020F0502020204030204" pitchFamily="34" charset="0"/>
              </a:rPr>
              <a:t>:</a:t>
            </a:r>
          </a:p>
          <a:p>
            <a:endParaRPr lang="en-GB" sz="2000" dirty="0">
              <a:latin typeface="Calibri" panose="020F0502020204030204" pitchFamily="34" charset="0"/>
              <a:cs typeface="Calibri" panose="020F0502020204030204" pitchFamily="34" charset="0"/>
            </a:endParaRPr>
          </a:p>
          <a:p>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tasarım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geliştirme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çıktıları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bilgileri</a:t>
            </a:r>
            <a:r>
              <a:rPr lang="en-GB" sz="2000" b="1"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muhafaza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etmelidir</a:t>
            </a:r>
            <a:r>
              <a:rPr lang="en-GB" sz="2000" dirty="0">
                <a:latin typeface="Calibri" panose="020F0502020204030204" pitchFamily="34" charset="0"/>
                <a:cs typeface="Calibri" panose="020F0502020204030204" pitchFamily="34" charset="0"/>
              </a:rPr>
              <a:t>.</a:t>
            </a:r>
          </a:p>
          <a:p>
            <a:pPr marL="0" indent="0" algn="just">
              <a:buNone/>
            </a:pPr>
            <a:endParaRPr lang="tr-TR" sz="2000" dirty="0">
              <a:latin typeface="Calibri" panose="020F0502020204030204" pitchFamily="34" charset="0"/>
              <a:cs typeface="Calibri" panose="020F0502020204030204" pitchFamily="34" charset="0"/>
            </a:endParaRPr>
          </a:p>
          <a:p>
            <a:pPr marL="0" indent="0">
              <a:buNone/>
            </a:pPr>
            <a:endParaRPr lang="tr-TR" sz="2000" dirty="0"/>
          </a:p>
          <a:p>
            <a:pPr marL="0" indent="0">
              <a:buNone/>
            </a:pPr>
            <a:endParaRPr lang="tr-TR" sz="2000" dirty="0"/>
          </a:p>
        </p:txBody>
      </p:sp>
    </p:spTree>
    <p:extLst>
      <p:ext uri="{BB962C8B-B14F-4D97-AF65-F5344CB8AC3E}">
        <p14:creationId xmlns:p14="http://schemas.microsoft.com/office/powerpoint/2010/main" val="24599409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578954" y="713499"/>
            <a:ext cx="7886700" cy="583371"/>
          </a:xfrm>
        </p:spPr>
        <p:txBody>
          <a:bodyPr>
            <a:noAutofit/>
          </a:bodyPr>
          <a:lstStyle/>
          <a:p>
            <a:r>
              <a:rPr lang="nn-NO" sz="2800" b="1" dirty="0">
                <a:latin typeface="Calibri" panose="020F0502020204030204" pitchFamily="34" charset="0"/>
                <a:cs typeface="Calibri" panose="020F0502020204030204" pitchFamily="34" charset="0"/>
              </a:rPr>
              <a:t>8.3.6 TASARIM VE GELİŞTİRME DEĞİŞİKLİKLERİ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53462" y="1296870"/>
            <a:ext cx="8223400" cy="4726243"/>
          </a:xfrm>
        </p:spPr>
        <p:txBody>
          <a:bodyPr>
            <a:normAutofit/>
          </a:bodyPr>
          <a:lstStyle/>
          <a:p>
            <a:pPr algn="just"/>
            <a:r>
              <a:rPr lang="en-GB" sz="2000" dirty="0" err="1"/>
              <a:t>Kuruluş</a:t>
            </a:r>
            <a:r>
              <a:rPr lang="en-GB" sz="2000" dirty="0"/>
              <a:t>, </a:t>
            </a:r>
            <a:r>
              <a:rPr lang="en-GB" sz="2000" dirty="0" err="1"/>
              <a:t>ürün</a:t>
            </a:r>
            <a:r>
              <a:rPr lang="en-GB" sz="2000" dirty="0"/>
              <a:t> </a:t>
            </a:r>
            <a:r>
              <a:rPr lang="en-GB" sz="2000" dirty="0" err="1"/>
              <a:t>ve</a:t>
            </a:r>
            <a:r>
              <a:rPr lang="en-GB" sz="2000" dirty="0"/>
              <a:t> </a:t>
            </a:r>
            <a:r>
              <a:rPr lang="en-GB" sz="2000" dirty="0" err="1"/>
              <a:t>hizmetlerin</a:t>
            </a:r>
            <a:r>
              <a:rPr lang="en-GB" sz="2000" dirty="0"/>
              <a:t> </a:t>
            </a:r>
            <a:r>
              <a:rPr lang="en-GB" sz="2000" dirty="0" err="1"/>
              <a:t>tasarımı</a:t>
            </a:r>
            <a:r>
              <a:rPr lang="en-GB" sz="2000" dirty="0"/>
              <a:t> </a:t>
            </a:r>
            <a:r>
              <a:rPr lang="en-GB" sz="2000" dirty="0" err="1"/>
              <a:t>ve</a:t>
            </a:r>
            <a:r>
              <a:rPr lang="en-GB" sz="2000" dirty="0"/>
              <a:t> </a:t>
            </a:r>
            <a:r>
              <a:rPr lang="en-GB" sz="2000" dirty="0" err="1"/>
              <a:t>geliştirilmesi</a:t>
            </a:r>
            <a:r>
              <a:rPr lang="en-GB" sz="2000" dirty="0"/>
              <a:t> </a:t>
            </a:r>
            <a:r>
              <a:rPr lang="en-GB" sz="2000" u="sng" dirty="0" err="1"/>
              <a:t>esnasında</a:t>
            </a:r>
            <a:r>
              <a:rPr lang="en-GB" sz="2000" u="sng" dirty="0"/>
              <a:t> </a:t>
            </a:r>
            <a:r>
              <a:rPr lang="en-GB" sz="2000" u="sng" dirty="0" err="1"/>
              <a:t>veya</a:t>
            </a:r>
            <a:r>
              <a:rPr lang="en-GB" sz="2000" u="sng" dirty="0"/>
              <a:t> </a:t>
            </a:r>
            <a:r>
              <a:rPr lang="en-GB" sz="2000" u="sng" dirty="0" err="1"/>
              <a:t>sonrasında</a:t>
            </a:r>
            <a:r>
              <a:rPr lang="en-GB" sz="2000" dirty="0"/>
              <a:t> </a:t>
            </a:r>
            <a:r>
              <a:rPr lang="en-GB" sz="2000" dirty="0" err="1"/>
              <a:t>gerçekleştirilen</a:t>
            </a:r>
            <a:r>
              <a:rPr lang="en-GB" sz="2000" dirty="0"/>
              <a:t> </a:t>
            </a:r>
            <a:r>
              <a:rPr lang="en-GB" sz="2000" b="1" dirty="0" err="1"/>
              <a:t>değişiklikleri</a:t>
            </a:r>
            <a:r>
              <a:rPr lang="en-GB" sz="2000" dirty="0"/>
              <a:t>, </a:t>
            </a:r>
            <a:r>
              <a:rPr lang="en-GB" sz="2000" dirty="0" err="1"/>
              <a:t>şartların</a:t>
            </a:r>
            <a:r>
              <a:rPr lang="en-GB" sz="2000" dirty="0"/>
              <a:t> </a:t>
            </a:r>
            <a:r>
              <a:rPr lang="en-GB" sz="2000" dirty="0" err="1"/>
              <a:t>karşılanmasına</a:t>
            </a:r>
            <a:r>
              <a:rPr lang="en-GB" sz="2000" dirty="0"/>
              <a:t> </a:t>
            </a:r>
            <a:r>
              <a:rPr lang="en-GB" sz="2000" dirty="0" err="1"/>
              <a:t>olumsuz</a:t>
            </a:r>
            <a:r>
              <a:rPr lang="en-GB" sz="2000" dirty="0"/>
              <a:t> </a:t>
            </a:r>
            <a:r>
              <a:rPr lang="en-GB" sz="2000" dirty="0" err="1"/>
              <a:t>bir</a:t>
            </a:r>
            <a:r>
              <a:rPr lang="en-GB" sz="2000" dirty="0"/>
              <a:t> </a:t>
            </a:r>
            <a:r>
              <a:rPr lang="en-GB" sz="2000" dirty="0" err="1"/>
              <a:t>etki</a:t>
            </a:r>
            <a:r>
              <a:rPr lang="en-GB" sz="2000" dirty="0"/>
              <a:t> </a:t>
            </a:r>
            <a:r>
              <a:rPr lang="en-GB" sz="2000" dirty="0" err="1"/>
              <a:t>olmamasını</a:t>
            </a:r>
            <a:r>
              <a:rPr lang="en-GB" sz="2000" dirty="0"/>
              <a:t> </a:t>
            </a:r>
            <a:r>
              <a:rPr lang="en-GB" sz="2000" dirty="0" err="1"/>
              <a:t>güvence</a:t>
            </a:r>
            <a:r>
              <a:rPr lang="en-GB" sz="2000" dirty="0"/>
              <a:t> </a:t>
            </a:r>
            <a:r>
              <a:rPr lang="en-GB" sz="2000" dirty="0" err="1"/>
              <a:t>altına</a:t>
            </a:r>
            <a:r>
              <a:rPr lang="en-GB" sz="2000" dirty="0"/>
              <a:t> </a:t>
            </a:r>
            <a:r>
              <a:rPr lang="en-GB" sz="2000" dirty="0" err="1"/>
              <a:t>almak</a:t>
            </a:r>
            <a:r>
              <a:rPr lang="en-GB" sz="2000" dirty="0"/>
              <a:t> </a:t>
            </a:r>
            <a:r>
              <a:rPr lang="en-GB" sz="2000" dirty="0" err="1"/>
              <a:t>için</a:t>
            </a:r>
            <a:r>
              <a:rPr lang="en-GB" sz="2000" dirty="0"/>
              <a:t> </a:t>
            </a:r>
            <a:r>
              <a:rPr lang="en-GB" sz="2000" dirty="0" err="1"/>
              <a:t>ihtiyaç</a:t>
            </a:r>
            <a:r>
              <a:rPr lang="en-GB" sz="2000" dirty="0"/>
              <a:t> </a:t>
            </a:r>
            <a:r>
              <a:rPr lang="en-GB" sz="2000" dirty="0" err="1"/>
              <a:t>duyulan</a:t>
            </a:r>
            <a:r>
              <a:rPr lang="en-GB" sz="2000" dirty="0"/>
              <a:t> </a:t>
            </a:r>
            <a:r>
              <a:rPr lang="en-GB" sz="2000" dirty="0" err="1"/>
              <a:t>derecede</a:t>
            </a:r>
            <a:r>
              <a:rPr lang="en-GB" sz="2000" dirty="0"/>
              <a:t> </a:t>
            </a:r>
            <a:r>
              <a:rPr lang="en-GB" sz="2000" u="sng" dirty="0" err="1"/>
              <a:t>tanımlamalı</a:t>
            </a:r>
            <a:r>
              <a:rPr lang="en-GB" sz="2000" u="sng" dirty="0"/>
              <a:t>, </a:t>
            </a:r>
            <a:r>
              <a:rPr lang="en-GB" sz="2000" u="sng" dirty="0" err="1"/>
              <a:t>gözden</a:t>
            </a:r>
            <a:r>
              <a:rPr lang="en-GB" sz="2000" u="sng" dirty="0"/>
              <a:t> </a:t>
            </a:r>
            <a:r>
              <a:rPr lang="en-GB" sz="2000" u="sng" dirty="0" err="1"/>
              <a:t>geçirmeli</a:t>
            </a:r>
            <a:r>
              <a:rPr lang="en-GB" sz="2000" u="sng" dirty="0"/>
              <a:t> </a:t>
            </a:r>
            <a:r>
              <a:rPr lang="en-GB" sz="2000" u="sng" dirty="0" err="1"/>
              <a:t>ve</a:t>
            </a:r>
            <a:r>
              <a:rPr lang="en-GB" sz="2000" u="sng" dirty="0"/>
              <a:t> </a:t>
            </a:r>
            <a:r>
              <a:rPr lang="en-GB" sz="2000" u="sng" dirty="0" err="1"/>
              <a:t>kontrol</a:t>
            </a:r>
            <a:r>
              <a:rPr lang="en-GB" sz="2000" u="sng" dirty="0"/>
              <a:t> </a:t>
            </a:r>
            <a:r>
              <a:rPr lang="en-GB" sz="2000" u="sng" dirty="0" err="1"/>
              <a:t>etmeli</a:t>
            </a:r>
            <a:r>
              <a:rPr lang="en-GB" sz="2000" dirty="0" err="1"/>
              <a:t>dir</a:t>
            </a:r>
            <a:r>
              <a:rPr lang="en-GB" sz="2000" dirty="0"/>
              <a:t>.</a:t>
            </a:r>
            <a:endParaRPr lang="tr-TR" sz="2000" dirty="0"/>
          </a:p>
          <a:p>
            <a:pPr marL="0" indent="0" algn="just">
              <a:buNone/>
            </a:pPr>
            <a:endParaRPr lang="en-GB" sz="2000" dirty="0"/>
          </a:p>
          <a:p>
            <a:r>
              <a:rPr lang="en-GB" sz="2000" dirty="0" err="1"/>
              <a:t>Kuruluş</a:t>
            </a:r>
            <a:r>
              <a:rPr lang="en-GB" sz="2000" dirty="0"/>
              <a:t> </a:t>
            </a:r>
            <a:r>
              <a:rPr lang="en-GB" sz="2000" dirty="0" err="1"/>
              <a:t>aşağıdakilerle</a:t>
            </a:r>
            <a:r>
              <a:rPr lang="en-GB" sz="2000" dirty="0"/>
              <a:t> </a:t>
            </a:r>
            <a:r>
              <a:rPr lang="en-GB" sz="2000" dirty="0" err="1"/>
              <a:t>ilgili</a:t>
            </a:r>
            <a:r>
              <a:rPr lang="en-GB" sz="2000" dirty="0"/>
              <a:t> </a:t>
            </a:r>
            <a:r>
              <a:rPr lang="en-GB" sz="2000" b="1" u="sng" dirty="0" err="1"/>
              <a:t>dokümante</a:t>
            </a:r>
            <a:r>
              <a:rPr lang="en-GB" sz="2000" b="1" u="sng" dirty="0"/>
              <a:t> </a:t>
            </a:r>
            <a:r>
              <a:rPr lang="en-GB" sz="2000" b="1" u="sng" dirty="0" err="1"/>
              <a:t>edilmiş</a:t>
            </a:r>
            <a:r>
              <a:rPr lang="en-GB" sz="2000" b="1" u="sng" dirty="0"/>
              <a:t> </a:t>
            </a:r>
            <a:r>
              <a:rPr lang="en-GB" sz="2000" b="1" u="sng" dirty="0" err="1"/>
              <a:t>bilgileri</a:t>
            </a:r>
            <a:r>
              <a:rPr lang="en-GB" sz="2000" b="1" u="sng" dirty="0"/>
              <a:t> </a:t>
            </a:r>
            <a:r>
              <a:rPr lang="en-GB" sz="2000" dirty="0" err="1"/>
              <a:t>muhafaza</a:t>
            </a:r>
            <a:r>
              <a:rPr lang="en-GB" sz="2000" dirty="0"/>
              <a:t> </a:t>
            </a:r>
            <a:r>
              <a:rPr lang="en-GB" sz="2000" dirty="0" err="1"/>
              <a:t>etmelidir</a:t>
            </a:r>
            <a:r>
              <a:rPr lang="en-GB" sz="2000" dirty="0"/>
              <a:t>:</a:t>
            </a:r>
          </a:p>
          <a:p>
            <a:endParaRPr lang="en-GB" sz="900" dirty="0"/>
          </a:p>
          <a:p>
            <a:pPr marL="457200" indent="-457200">
              <a:buAutoNum type="alphaLcParenR"/>
            </a:pPr>
            <a:r>
              <a:rPr lang="en-GB" sz="2000" dirty="0" err="1"/>
              <a:t>Tasarım</a:t>
            </a:r>
            <a:r>
              <a:rPr lang="en-GB" sz="2000" dirty="0"/>
              <a:t> </a:t>
            </a:r>
            <a:r>
              <a:rPr lang="en-GB" sz="2000" dirty="0" err="1"/>
              <a:t>ve</a:t>
            </a:r>
            <a:r>
              <a:rPr lang="en-GB" sz="2000" dirty="0"/>
              <a:t> </a:t>
            </a:r>
            <a:r>
              <a:rPr lang="en-GB" sz="2000" dirty="0" err="1"/>
              <a:t>geliştirme</a:t>
            </a:r>
            <a:r>
              <a:rPr lang="en-GB" sz="2000" dirty="0"/>
              <a:t> </a:t>
            </a:r>
            <a:r>
              <a:rPr lang="en-GB" sz="2000" dirty="0" err="1"/>
              <a:t>değişiklikleri</a:t>
            </a:r>
            <a:r>
              <a:rPr lang="en-GB" sz="2000" dirty="0"/>
              <a:t>,</a:t>
            </a:r>
          </a:p>
          <a:p>
            <a:pPr marL="457200" indent="-457200">
              <a:buAutoNum type="alphaLcParenR"/>
            </a:pPr>
            <a:r>
              <a:rPr lang="en-GB" sz="2000" dirty="0" err="1"/>
              <a:t>Gözden</a:t>
            </a:r>
            <a:r>
              <a:rPr lang="en-GB" sz="2000" dirty="0"/>
              <a:t> </a:t>
            </a:r>
            <a:r>
              <a:rPr lang="en-GB" sz="2000" dirty="0" err="1"/>
              <a:t>geçirme</a:t>
            </a:r>
            <a:r>
              <a:rPr lang="en-GB" sz="2000" dirty="0"/>
              <a:t> </a:t>
            </a:r>
            <a:r>
              <a:rPr lang="en-GB" sz="2000" dirty="0" err="1"/>
              <a:t>sonuçları</a:t>
            </a:r>
            <a:r>
              <a:rPr lang="en-GB" sz="2000" dirty="0"/>
              <a:t>,</a:t>
            </a:r>
          </a:p>
          <a:p>
            <a:pPr marL="457200" indent="-457200">
              <a:buAutoNum type="alphaLcParenR"/>
            </a:pPr>
            <a:r>
              <a:rPr lang="en-GB" sz="2000" dirty="0" err="1"/>
              <a:t>Değişiklik</a:t>
            </a:r>
            <a:r>
              <a:rPr lang="en-GB" sz="2000" dirty="0"/>
              <a:t> </a:t>
            </a:r>
            <a:r>
              <a:rPr lang="en-GB" sz="2000" dirty="0" err="1"/>
              <a:t>yetkisi</a:t>
            </a:r>
            <a:r>
              <a:rPr lang="en-GB" sz="2000" dirty="0"/>
              <a:t>,</a:t>
            </a:r>
          </a:p>
          <a:p>
            <a:pPr marL="457200" indent="-457200">
              <a:buAutoNum type="alphaLcParenR"/>
            </a:pPr>
            <a:r>
              <a:rPr lang="en-GB" sz="2000" dirty="0" err="1"/>
              <a:t>Olumsuz</a:t>
            </a:r>
            <a:r>
              <a:rPr lang="en-GB" sz="2000" dirty="0"/>
              <a:t> </a:t>
            </a:r>
            <a:r>
              <a:rPr lang="en-GB" sz="2000" dirty="0" err="1"/>
              <a:t>etkileri</a:t>
            </a:r>
            <a:r>
              <a:rPr lang="en-GB" sz="2000" dirty="0"/>
              <a:t> </a:t>
            </a:r>
            <a:r>
              <a:rPr lang="en-GB" sz="2000" dirty="0" err="1"/>
              <a:t>önlemek</a:t>
            </a:r>
            <a:r>
              <a:rPr lang="en-GB" sz="2000" dirty="0"/>
              <a:t> </a:t>
            </a:r>
            <a:r>
              <a:rPr lang="en-GB" sz="2000" dirty="0" err="1"/>
              <a:t>için</a:t>
            </a:r>
            <a:r>
              <a:rPr lang="en-GB" sz="2000" dirty="0"/>
              <a:t> </a:t>
            </a:r>
            <a:r>
              <a:rPr lang="en-GB" sz="2000" dirty="0" err="1"/>
              <a:t>yapılan</a:t>
            </a:r>
            <a:r>
              <a:rPr lang="en-GB" sz="2000" dirty="0"/>
              <a:t> </a:t>
            </a:r>
            <a:r>
              <a:rPr lang="en-GB" sz="2000" dirty="0" err="1"/>
              <a:t>faaliyetler</a:t>
            </a:r>
            <a:endParaRPr lang="en-GB" sz="2000" dirty="0">
              <a:latin typeface="Calibri" panose="020F0502020204030204" pitchFamily="34" charset="0"/>
              <a:cs typeface="Calibri" panose="020F0502020204030204" pitchFamily="34" charset="0"/>
            </a:endParaRPr>
          </a:p>
          <a:p>
            <a:pPr marL="0" indent="0" algn="just">
              <a:buNone/>
            </a:pPr>
            <a:endParaRPr lang="tr-TR" sz="2000" dirty="0">
              <a:latin typeface="Calibri" panose="020F0502020204030204" pitchFamily="34" charset="0"/>
              <a:cs typeface="Calibri" panose="020F0502020204030204" pitchFamily="34" charset="0"/>
            </a:endParaRPr>
          </a:p>
          <a:p>
            <a:pPr marL="0" indent="0">
              <a:buNone/>
            </a:pPr>
            <a:endParaRPr lang="tr-TR" sz="2000" dirty="0"/>
          </a:p>
          <a:p>
            <a:pPr marL="0" indent="0">
              <a:buNone/>
            </a:pPr>
            <a:endParaRPr lang="tr-TR" sz="2000" dirty="0"/>
          </a:p>
        </p:txBody>
      </p:sp>
      <p:pic>
        <p:nvPicPr>
          <p:cNvPr id="8" name="6 Resim" descr="http://interfacematters.com/images/change.png"/>
          <p:cNvPicPr/>
          <p:nvPr/>
        </p:nvPicPr>
        <p:blipFill>
          <a:blip r:embed="rId4"/>
          <a:srcRect/>
          <a:stretch>
            <a:fillRect/>
          </a:stretch>
        </p:blipFill>
        <p:spPr bwMode="auto">
          <a:xfrm>
            <a:off x="6142382" y="3524958"/>
            <a:ext cx="2892989" cy="1484364"/>
          </a:xfrm>
          <a:prstGeom prst="rect">
            <a:avLst/>
          </a:prstGeom>
          <a:noFill/>
          <a:ln w="9525">
            <a:noFill/>
            <a:miter lim="800000"/>
            <a:headEnd/>
            <a:tailEnd/>
          </a:ln>
        </p:spPr>
      </p:pic>
    </p:spTree>
    <p:extLst>
      <p:ext uri="{BB962C8B-B14F-4D97-AF65-F5344CB8AC3E}">
        <p14:creationId xmlns:p14="http://schemas.microsoft.com/office/powerpoint/2010/main" val="32898587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08772" y="824948"/>
            <a:ext cx="7886700" cy="665922"/>
          </a:xfrm>
        </p:spPr>
        <p:txBody>
          <a:bodyPr>
            <a:noAutofit/>
          </a:bodyPr>
          <a:lstStyle/>
          <a:p>
            <a:r>
              <a:rPr lang="nn-NO" sz="2800" b="1" dirty="0">
                <a:latin typeface="Calibri" panose="020F0502020204030204" pitchFamily="34" charset="0"/>
                <a:cs typeface="Calibri" panose="020F0502020204030204" pitchFamily="34" charset="0"/>
              </a:rPr>
              <a:t>8.4 DIŞARIDAN TEDARİK EDİLEN PROSES, ÜRÜN VE HİZMETLERİN KONTROLÜ</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56246" y="1697036"/>
            <a:ext cx="7983651" cy="4293705"/>
          </a:xfrm>
        </p:spPr>
        <p:txBody>
          <a:bodyPr>
            <a:normAutofit/>
          </a:bodyPr>
          <a:lstStyle/>
          <a:p>
            <a:pPr algn="just"/>
            <a:r>
              <a:rPr lang="tr-TR" sz="2000" b="1" dirty="0">
                <a:latin typeface="Calibri" panose="020F0502020204030204" pitchFamily="34" charset="0"/>
                <a:cs typeface="Calibri" panose="020F0502020204030204" pitchFamily="34" charset="0"/>
              </a:rPr>
              <a:t>8.4.1 Genel  </a:t>
            </a:r>
          </a:p>
          <a:p>
            <a:pPr algn="just"/>
            <a:r>
              <a:rPr lang="tr-TR" sz="2000" dirty="0">
                <a:latin typeface="Calibri" panose="020F0502020204030204" pitchFamily="34" charset="0"/>
                <a:cs typeface="Calibri" panose="020F0502020204030204" pitchFamily="34" charset="0"/>
              </a:rPr>
              <a:t>Kuruluş, dışarıdan tedarik edilen proses, ürün ve hizmetlerin şartlara uygun olmasını güvence altına almalıdır.</a:t>
            </a:r>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lgn="just">
              <a:buNone/>
            </a:pPr>
            <a:r>
              <a:rPr lang="tr-TR" sz="2000" i="1" dirty="0"/>
              <a:t>Dış tedarikçilere örnek olarak, tedarikçiler, kuruluşun şirket merkezi, iştirak şirketleri veya kuruluşun bir prosesi dışarıdan tedarik ettiği kişiler örnek gösterilebilir</a:t>
            </a:r>
            <a:r>
              <a:rPr lang="tr-TR" dirty="0"/>
              <a:t>.</a:t>
            </a:r>
          </a:p>
          <a:p>
            <a:pPr marL="0" indent="0">
              <a:buNone/>
            </a:pPr>
            <a:endParaRPr lang="tr-TR" sz="2000" dirty="0"/>
          </a:p>
          <a:p>
            <a:pPr marL="0" indent="0">
              <a:buNone/>
            </a:pPr>
            <a:endParaRPr lang="tr-TR" sz="2000" dirty="0"/>
          </a:p>
        </p:txBody>
      </p:sp>
      <p:sp>
        <p:nvSpPr>
          <p:cNvPr id="7" name="Metin kutusu 6"/>
          <p:cNvSpPr txBox="1"/>
          <p:nvPr/>
        </p:nvSpPr>
        <p:spPr>
          <a:xfrm>
            <a:off x="511821" y="5814079"/>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25602" name="Picture 2" descr="Sourc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746" y="3160643"/>
            <a:ext cx="2914650" cy="134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640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İçerik Yer Tutucusu 2"/>
          <p:cNvSpPr>
            <a:spLocks noGrp="1"/>
          </p:cNvSpPr>
          <p:nvPr>
            <p:ph idx="1"/>
          </p:nvPr>
        </p:nvSpPr>
        <p:spPr>
          <a:xfrm>
            <a:off x="386064" y="1060932"/>
            <a:ext cx="8350432" cy="4654068"/>
          </a:xfrm>
        </p:spPr>
        <p:txBody>
          <a:bodyPr>
            <a:normAutofit/>
          </a:bodyPr>
          <a:lstStyle/>
          <a:p>
            <a:pPr algn="just"/>
            <a:r>
              <a:rPr lang="tr-TR" sz="2000" dirty="0">
                <a:latin typeface="Calibri" panose="020F0502020204030204" pitchFamily="34" charset="0"/>
                <a:cs typeface="Calibri" panose="020F0502020204030204" pitchFamily="34" charset="0"/>
              </a:rPr>
              <a:t>Kuruluş, aşağıdaki durumlarda, dışarıdan tedarik edilen proses, ürün ve hizmetlere uygulanacak kontrolleri tayin etmelidir:</a:t>
            </a:r>
          </a:p>
          <a:p>
            <a:pPr algn="just"/>
            <a:endParaRPr lang="tr-TR" sz="2000" dirty="0">
              <a:latin typeface="Calibri" panose="020F0502020204030204" pitchFamily="34" charset="0"/>
              <a:cs typeface="Calibri" panose="020F0502020204030204" pitchFamily="34" charset="0"/>
            </a:endParaRP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Dış tedarikçilerden gelen ürün ve hizmetlerin, kuruluşun kendi ürün ve hizmetleri ile birleştirilmesi amaçlandığında,</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Ürün ve hizmetler, kuruluş adına dış tedarikçiler tarafından doğrudan müşteri/müşterilere tedarik edilirse,</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Kuruluşun kararı ile bir proses veya prosesin bir bölümü, dış tedarikçi tarafından tedarik edildiğinde</a:t>
            </a: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p:txBody>
      </p:sp>
      <p:pic>
        <p:nvPicPr>
          <p:cNvPr id="3" name="Resim 2"/>
          <p:cNvPicPr>
            <a:picLocks noChangeAspect="1"/>
          </p:cNvPicPr>
          <p:nvPr/>
        </p:nvPicPr>
        <p:blipFill>
          <a:blip r:embed="rId4"/>
          <a:stretch>
            <a:fillRect/>
          </a:stretch>
        </p:blipFill>
        <p:spPr>
          <a:xfrm>
            <a:off x="4833730" y="4164911"/>
            <a:ext cx="2382078" cy="2305050"/>
          </a:xfrm>
          <a:prstGeom prst="rect">
            <a:avLst/>
          </a:prstGeom>
        </p:spPr>
      </p:pic>
    </p:spTree>
    <p:extLst>
      <p:ext uri="{BB962C8B-B14F-4D97-AF65-F5344CB8AC3E}">
        <p14:creationId xmlns:p14="http://schemas.microsoft.com/office/powerpoint/2010/main" val="75193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ext Steps Illustrations, Royalty-Free Vector Graphics &amp;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86" y="1262969"/>
            <a:ext cx="2916935" cy="3273552"/>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stretch>
            <a:fillRect/>
          </a:stretch>
        </p:blipFill>
        <p:spPr>
          <a:xfrm>
            <a:off x="0" y="0"/>
            <a:ext cx="2432515" cy="768163"/>
          </a:xfrm>
          <a:prstGeom prst="rect">
            <a:avLst/>
          </a:prstGeom>
        </p:spPr>
      </p:pic>
      <p:sp>
        <p:nvSpPr>
          <p:cNvPr id="2" name="Unvan 1"/>
          <p:cNvSpPr>
            <a:spLocks noGrp="1"/>
          </p:cNvSpPr>
          <p:nvPr>
            <p:ph type="title"/>
          </p:nvPr>
        </p:nvSpPr>
        <p:spPr>
          <a:xfrm>
            <a:off x="461555" y="720899"/>
            <a:ext cx="7886700" cy="593796"/>
          </a:xfrm>
        </p:spPr>
        <p:txBody>
          <a:bodyPr>
            <a:normAutofit/>
          </a:bodyPr>
          <a:lstStyle/>
          <a:p>
            <a:r>
              <a:rPr lang="tr-TR" sz="2800" b="1" dirty="0">
                <a:latin typeface="+mn-lt"/>
              </a:rPr>
              <a:t>ISO 9001 KALİTE YÖNETİM SİSTEMİ</a:t>
            </a:r>
          </a:p>
        </p:txBody>
      </p:sp>
      <p:sp>
        <p:nvSpPr>
          <p:cNvPr id="3" name="Dikdörtgen 2"/>
          <p:cNvSpPr/>
          <p:nvPr/>
        </p:nvSpPr>
        <p:spPr>
          <a:xfrm>
            <a:off x="2633472" y="1510694"/>
            <a:ext cx="5980176" cy="3170099"/>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Bir Kalite Yönetim Sistemi , iyileştirme periyotlarıyla zaman içinde gelişen dinamik bir sistemdir. Planlanmış olsun veya olmasın her kuruluşun kalite yönetim faaliyetleri vardır. </a:t>
            </a:r>
          </a:p>
          <a:p>
            <a:pPr algn="just"/>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Bu standart, bu faaliyetleri yönetmek için biçimsel  bir sistemin nasıl geliştirileceğine ilişkin kılavuzluk sağlar. Kuruluşun mevcut olan faaliyetleri ve bunların kuruluşun bağlamı açısından uygunluğu tespit edilmelidir.</a:t>
            </a:r>
          </a:p>
        </p:txBody>
      </p:sp>
      <p:sp>
        <p:nvSpPr>
          <p:cNvPr id="5" name="Dikdörtgen 4"/>
          <p:cNvSpPr/>
          <p:nvPr/>
        </p:nvSpPr>
        <p:spPr>
          <a:xfrm>
            <a:off x="318571" y="4876792"/>
            <a:ext cx="8295077" cy="1323439"/>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ISO/TC 176 Teknik Komitesi tarafından geliştirilen KYS standartlarında, diğer yönetim standartlarında ve kurumsal mükemmellik modellerinde tarif edilen KYS yaklaşımları ortak ilkelere dayanır. Bu yaklaşımların tümü, kuruluşa risk ve fırsatları belirleme imkânı sağlar ve iyileştirmeye yönelik kılavuzluk içerir .</a:t>
            </a:r>
          </a:p>
        </p:txBody>
      </p:sp>
    </p:spTree>
    <p:extLst>
      <p:ext uri="{BB962C8B-B14F-4D97-AF65-F5344CB8AC3E}">
        <p14:creationId xmlns:p14="http://schemas.microsoft.com/office/powerpoint/2010/main" val="29300347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İçerik Yer Tutucusu 2"/>
          <p:cNvSpPr>
            <a:spLocks noGrp="1"/>
          </p:cNvSpPr>
          <p:nvPr>
            <p:ph idx="1"/>
          </p:nvPr>
        </p:nvSpPr>
        <p:spPr>
          <a:xfrm>
            <a:off x="386064" y="1060932"/>
            <a:ext cx="8350432" cy="5359746"/>
          </a:xfrm>
        </p:spPr>
        <p:txBody>
          <a:bodyPr>
            <a:normAutofit lnSpcReduction="10000"/>
          </a:bodyPr>
          <a:lstStyle/>
          <a:p>
            <a:pPr algn="just"/>
            <a:r>
              <a:rPr lang="tr-TR" sz="2000" dirty="0">
                <a:latin typeface="Calibri" panose="020F0502020204030204" pitchFamily="34" charset="0"/>
                <a:cs typeface="Calibri" panose="020F0502020204030204" pitchFamily="34" charset="0"/>
              </a:rPr>
              <a:t>Kuruluş, proses, ürün ve hizmetleri şartlara uygun şekilde tedarik etme yeteneklerini temel alarak, </a:t>
            </a:r>
            <a:r>
              <a:rPr lang="tr-TR" sz="2000" b="1" dirty="0">
                <a:latin typeface="Calibri" panose="020F0502020204030204" pitchFamily="34" charset="0"/>
                <a:cs typeface="Calibri" panose="020F0502020204030204" pitchFamily="34" charset="0"/>
              </a:rPr>
              <a:t>dış tedarikçileri  </a:t>
            </a:r>
          </a:p>
          <a:p>
            <a:pPr marL="0" indent="0" algn="just">
              <a:buNone/>
            </a:pPr>
            <a:r>
              <a:rPr lang="tr-TR" sz="2000" dirty="0">
                <a:latin typeface="Calibri" panose="020F0502020204030204" pitchFamily="34" charset="0"/>
                <a:cs typeface="Calibri" panose="020F0502020204030204" pitchFamily="34" charset="0"/>
              </a:rPr>
              <a:t>- değerlendirmek, </a:t>
            </a:r>
          </a:p>
          <a:p>
            <a:pPr marL="0" indent="0" algn="just">
              <a:buNone/>
            </a:pPr>
            <a:r>
              <a:rPr lang="tr-TR" sz="2000" dirty="0">
                <a:latin typeface="Calibri" panose="020F0502020204030204" pitchFamily="34" charset="0"/>
                <a:cs typeface="Calibri" panose="020F0502020204030204" pitchFamily="34" charset="0"/>
              </a:rPr>
              <a:t>- seçmek, </a:t>
            </a:r>
          </a:p>
          <a:p>
            <a:pPr marL="0" indent="0" algn="just">
              <a:buNone/>
            </a:pPr>
            <a:r>
              <a:rPr lang="tr-TR" sz="2000" dirty="0">
                <a:latin typeface="Calibri" panose="020F0502020204030204" pitchFamily="34" charset="0"/>
                <a:cs typeface="Calibri" panose="020F0502020204030204" pitchFamily="34" charset="0"/>
              </a:rPr>
              <a:t>- performanslarını izlemek ve </a:t>
            </a:r>
          </a:p>
          <a:p>
            <a:pPr marL="0" indent="0" algn="just">
              <a:buNone/>
            </a:pPr>
            <a:r>
              <a:rPr lang="tr-TR" sz="2000" dirty="0">
                <a:latin typeface="Calibri" panose="020F0502020204030204" pitchFamily="34" charset="0"/>
                <a:cs typeface="Calibri" panose="020F0502020204030204" pitchFamily="34" charset="0"/>
              </a:rPr>
              <a:t>- yeniden değerlendirmek için kriterler tayin etmeli ve uygulamalıdır. </a:t>
            </a:r>
          </a:p>
          <a:p>
            <a:pPr algn="just"/>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Kuruluş, bu faaliyetler ve değerlendirme sonucunda ihtiyaç duyulan faaliyetlerle ilgili </a:t>
            </a:r>
            <a:r>
              <a:rPr lang="tr-TR" sz="2000" b="1" u="sng" dirty="0" err="1">
                <a:latin typeface="Calibri" panose="020F0502020204030204" pitchFamily="34" charset="0"/>
                <a:cs typeface="Calibri" panose="020F0502020204030204" pitchFamily="34" charset="0"/>
              </a:rPr>
              <a:t>dokümante</a:t>
            </a:r>
            <a:r>
              <a:rPr lang="tr-TR" sz="2000" b="1" u="sng" dirty="0">
                <a:latin typeface="Calibri" panose="020F0502020204030204" pitchFamily="34" charset="0"/>
                <a:cs typeface="Calibri" panose="020F0502020204030204" pitchFamily="34" charset="0"/>
              </a:rPr>
              <a:t> edilmiş bilgileri </a:t>
            </a:r>
            <a:r>
              <a:rPr lang="tr-TR" sz="2000" dirty="0">
                <a:latin typeface="Calibri" panose="020F0502020204030204" pitchFamily="34" charset="0"/>
                <a:cs typeface="Calibri" panose="020F0502020204030204" pitchFamily="34" charset="0"/>
              </a:rPr>
              <a:t>muhafaza etmelidir.</a:t>
            </a:r>
          </a:p>
          <a:p>
            <a:pPr marL="0" indent="0">
              <a:buNone/>
            </a:pPr>
            <a:endParaRPr lang="tr-TR" sz="2000" dirty="0">
              <a:latin typeface="Calibri" panose="020F0502020204030204" pitchFamily="34" charset="0"/>
              <a:cs typeface="Calibri" panose="020F0502020204030204" pitchFamily="34" charset="0"/>
            </a:endParaRPr>
          </a:p>
          <a:p>
            <a:pPr marL="0" indent="0">
              <a:buNone/>
            </a:pPr>
            <a:endParaRPr lang="tr-TR" sz="2000" dirty="0">
              <a:latin typeface="Calibri" panose="020F0502020204030204" pitchFamily="34" charset="0"/>
              <a:cs typeface="Calibri" panose="020F0502020204030204" pitchFamily="34" charset="0"/>
            </a:endParaRPr>
          </a:p>
          <a:p>
            <a:pPr marL="0" indent="0">
              <a:buNone/>
            </a:pPr>
            <a:endParaRPr lang="tr-TR" sz="2000" dirty="0">
              <a:latin typeface="Calibri" panose="020F0502020204030204" pitchFamily="34" charset="0"/>
              <a:cs typeface="Calibri" panose="020F0502020204030204" pitchFamily="34" charset="0"/>
            </a:endParaRPr>
          </a:p>
          <a:p>
            <a:pPr marL="0" indent="0" algn="just">
              <a:buNone/>
            </a:pPr>
            <a:r>
              <a:rPr lang="tr-TR" sz="2000" i="1" dirty="0">
                <a:latin typeface="Calibri" panose="020F0502020204030204" pitchFamily="34" charset="0"/>
                <a:cs typeface="Calibri" panose="020F0502020204030204" pitchFamily="34" charset="0"/>
              </a:rPr>
              <a:t>Bir ana şirketin veya müşterinin belirli bir </a:t>
            </a:r>
            <a:r>
              <a:rPr lang="tr-TR" sz="2000" i="1" u="sng" dirty="0">
                <a:latin typeface="Calibri" panose="020F0502020204030204" pitchFamily="34" charset="0"/>
                <a:cs typeface="Calibri" panose="020F0502020204030204" pitchFamily="34" charset="0"/>
              </a:rPr>
              <a:t>dış tedarikçi kullanımını zorunlu </a:t>
            </a:r>
            <a:r>
              <a:rPr lang="tr-TR" sz="2000" i="1" dirty="0">
                <a:latin typeface="Calibri" panose="020F0502020204030204" pitchFamily="34" charset="0"/>
                <a:cs typeface="Calibri" panose="020F0502020204030204" pitchFamily="34" charset="0"/>
              </a:rPr>
              <a:t>kıldığı durumlarda, belirlenen kriter bu olabilir; ancak, bu tip dış tedarikçiler için performansın izlenmesi hala gereklidir.</a:t>
            </a:r>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p:txBody>
      </p:sp>
      <p:sp>
        <p:nvSpPr>
          <p:cNvPr id="5" name="Metin kutusu 4"/>
          <p:cNvSpPr txBox="1"/>
          <p:nvPr/>
        </p:nvSpPr>
        <p:spPr>
          <a:xfrm>
            <a:off x="472065" y="6082124"/>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18501224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03020" y="596348"/>
            <a:ext cx="7886700" cy="665922"/>
          </a:xfrm>
        </p:spPr>
        <p:txBody>
          <a:bodyPr>
            <a:noAutofit/>
          </a:bodyPr>
          <a:lstStyle/>
          <a:p>
            <a:r>
              <a:rPr lang="nn-NO" sz="2800" b="1" dirty="0">
                <a:latin typeface="Calibri" panose="020F0502020204030204" pitchFamily="34" charset="0"/>
                <a:cs typeface="Calibri" panose="020F0502020204030204" pitchFamily="34" charset="0"/>
              </a:rPr>
              <a:t>8.4.2 KONTROLÜN TİPİ VE BOYUTU</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56244" y="1152626"/>
            <a:ext cx="8380251" cy="5427078"/>
          </a:xfrm>
        </p:spPr>
        <p:txBody>
          <a:bodyPr>
            <a:normAutofit/>
          </a:bodyPr>
          <a:lstStyle/>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dışarıdan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edilen</a:t>
            </a:r>
            <a:r>
              <a:rPr lang="en-GB" sz="2000" dirty="0">
                <a:latin typeface="Calibri" panose="020F0502020204030204" pitchFamily="34" charset="0"/>
                <a:cs typeface="Calibri" panose="020F0502020204030204" pitchFamily="34" charset="0"/>
              </a:rPr>
              <a:t> proses,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müşteriye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düzenli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şekilde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sağlama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yeteneğini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olumsuz</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şekilde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etkilememesini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almalıdır</a:t>
            </a:r>
            <a:r>
              <a:rPr lang="en-GB" sz="2000" dirty="0">
                <a:latin typeface="Calibri" panose="020F0502020204030204" pitchFamily="34" charset="0"/>
                <a:cs typeface="Calibri" panose="020F0502020204030204" pitchFamily="34" charset="0"/>
              </a:rPr>
              <a:t>.</a:t>
            </a:r>
          </a:p>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Dışarıdan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sisteminin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kontrolünde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olduğunu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almalı</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dış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tedarikçiye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ettiği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sonuçlara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uygulamayı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amaçladığı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kontrolleri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tanımlamalı</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Aşağıdakileri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değerlendirmeli</a:t>
            </a:r>
            <a:r>
              <a:rPr lang="en-GB" sz="2000" dirty="0">
                <a:latin typeface="Calibri" panose="020F0502020204030204" pitchFamily="34" charset="0"/>
                <a:cs typeface="Calibri" panose="020F0502020204030204" pitchFamily="34" charset="0"/>
              </a:rPr>
              <a:t>:</a:t>
            </a:r>
          </a:p>
          <a:p>
            <a:pPr marL="814388" indent="-274638" algn="just">
              <a:buAutoNum type="arabicParenR"/>
            </a:pPr>
            <a:r>
              <a:rPr lang="en-GB" sz="2000" dirty="0" err="1">
                <a:latin typeface="Calibri" panose="020F0502020204030204" pitchFamily="34" charset="0"/>
                <a:cs typeface="Calibri" panose="020F0502020204030204" pitchFamily="34" charset="0"/>
              </a:rPr>
              <a:t>Dışarıdan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edilen</a:t>
            </a:r>
            <a:r>
              <a:rPr lang="en-GB" sz="2000" dirty="0">
                <a:latin typeface="Calibri" panose="020F0502020204030204" pitchFamily="34" charset="0"/>
                <a:cs typeface="Calibri" panose="020F0502020204030204" pitchFamily="34" charset="0"/>
              </a:rPr>
              <a:t> proses,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uygulanabilir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birincil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ikincil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mevzuat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karşılayan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ürünü</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düzenli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olarak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sağlama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yeteneği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üzerindeki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potansiyel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etkisi</a:t>
            </a:r>
            <a:r>
              <a:rPr lang="en-GB" sz="2000" dirty="0">
                <a:latin typeface="Calibri" panose="020F0502020204030204" pitchFamily="34" charset="0"/>
                <a:cs typeface="Calibri" panose="020F0502020204030204" pitchFamily="34" charset="0"/>
              </a:rPr>
              <a:t>,</a:t>
            </a:r>
          </a:p>
          <a:p>
            <a:pPr marL="814388" indent="-274638" algn="just">
              <a:buAutoNum type="arabicParenR"/>
            </a:pPr>
            <a:r>
              <a:rPr lang="en-GB" sz="2000" dirty="0" err="1">
                <a:latin typeface="Calibri" panose="020F0502020204030204" pitchFamily="34" charset="0"/>
                <a:cs typeface="Calibri" panose="020F0502020204030204" pitchFamily="34" charset="0"/>
              </a:rPr>
              <a:t>Dış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tedarikçiler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tarafından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uygulanan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kontrollerin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etkinliği</a:t>
            </a:r>
            <a:r>
              <a:rPr lang="en-GB" sz="2000" dirty="0">
                <a:latin typeface="Calibri" panose="020F0502020204030204" pitchFamily="34" charset="0"/>
                <a:cs typeface="Calibri" panose="020F0502020204030204" pitchFamily="34" charset="0"/>
              </a:rPr>
              <a:t>.</a:t>
            </a:r>
          </a:p>
          <a:p>
            <a:pPr marL="457200" indent="-457200" algn="just">
              <a:buFont typeface="+mj-lt"/>
              <a:buAutoNum type="alphaLcParenR" startAt="4"/>
            </a:pPr>
            <a:r>
              <a:rPr lang="en-GB" sz="2000" dirty="0" err="1">
                <a:latin typeface="Calibri" panose="020F0502020204030204" pitchFamily="34" charset="0"/>
                <a:cs typeface="Calibri" panose="020F0502020204030204" pitchFamily="34" charset="0"/>
              </a:rPr>
              <a:t>Dışarıdan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edilen</a:t>
            </a:r>
            <a:r>
              <a:rPr lang="en-GB" sz="2000" dirty="0">
                <a:latin typeface="Calibri" panose="020F0502020204030204" pitchFamily="34" charset="0"/>
                <a:cs typeface="Calibri" panose="020F0502020204030204" pitchFamily="34" charset="0"/>
              </a:rPr>
              <a:t> proses,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karşıladığını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ihtiyaç</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duyulan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doğrulama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veya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diğer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tayin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etmelidir</a:t>
            </a:r>
            <a:r>
              <a:rPr lang="en-GB" sz="2000" dirty="0">
                <a:latin typeface="Calibri" panose="020F0502020204030204" pitchFamily="34" charset="0"/>
                <a:cs typeface="Calibri" panose="020F0502020204030204" pitchFamily="34" charset="0"/>
              </a:rPr>
              <a:t>.</a:t>
            </a:r>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p:txBody>
      </p:sp>
    </p:spTree>
    <p:extLst>
      <p:ext uri="{BB962C8B-B14F-4D97-AF65-F5344CB8AC3E}">
        <p14:creationId xmlns:p14="http://schemas.microsoft.com/office/powerpoint/2010/main" val="20137205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36713" y="1003853"/>
            <a:ext cx="8341473" cy="5754512"/>
          </a:xfrm>
        </p:spPr>
        <p:txBody>
          <a:bodyPr>
            <a:normAutofit fontScale="25000" lnSpcReduction="20000"/>
          </a:bodyPr>
          <a:lstStyle/>
          <a:p>
            <a:pPr marL="0" indent="0">
              <a:buNone/>
            </a:pPr>
            <a:r>
              <a:rPr lang="tr-TR" sz="8000" b="1" i="1" dirty="0">
                <a:latin typeface="Calibri" panose="020F0502020204030204" pitchFamily="34" charset="0"/>
                <a:cs typeface="Calibri" panose="020F0502020204030204" pitchFamily="34" charset="0"/>
              </a:rPr>
              <a:t>Kontrol faaliyetlerine örnekler  :</a:t>
            </a:r>
          </a:p>
          <a:p>
            <a:pPr marL="0" indent="0">
              <a:buNone/>
            </a:pPr>
            <a:r>
              <a:rPr lang="tr-TR" sz="8000" i="1" dirty="0">
                <a:latin typeface="Calibri" panose="020F0502020204030204" pitchFamily="34" charset="0"/>
                <a:cs typeface="Calibri" panose="020F0502020204030204" pitchFamily="34" charset="0"/>
              </a:rPr>
              <a:t>- Nitelikli bir muayene görevlisi tarafından gerçekleştirilen bir yeni muayene veya sağlanan bir ürün için kuruluşun laboratuvarındaki bir numune üzerinde gerçekleştirilen bir deney;</a:t>
            </a:r>
          </a:p>
          <a:p>
            <a:pPr>
              <a:buFontTx/>
              <a:buChar char="-"/>
            </a:pPr>
            <a:r>
              <a:rPr lang="tr-TR" sz="8000" i="1" dirty="0">
                <a:latin typeface="Calibri" panose="020F0502020204030204" pitchFamily="34" charset="0"/>
                <a:cs typeface="Calibri" panose="020F0502020204030204" pitchFamily="34" charset="0"/>
              </a:rPr>
              <a:t>Bir otelde veya ofiste banyo temizlik hizmeti için planlanan tüm faaliyetlerin gerçekleştirildiğini doğrularken kullanılan bir kontrol listesi.</a:t>
            </a:r>
          </a:p>
          <a:p>
            <a:pPr marL="0" indent="0">
              <a:buNone/>
            </a:pPr>
            <a:endParaRPr lang="tr-TR" sz="3600" i="1" dirty="0">
              <a:latin typeface="Calibri" panose="020F0502020204030204" pitchFamily="34" charset="0"/>
              <a:cs typeface="Calibri" panose="020F0502020204030204" pitchFamily="34" charset="0"/>
            </a:endParaRPr>
          </a:p>
          <a:p>
            <a:pPr marL="0" indent="0">
              <a:buNone/>
            </a:pPr>
            <a:r>
              <a:rPr lang="tr-TR" sz="8000" b="1" i="1" dirty="0">
                <a:latin typeface="Calibri" panose="020F0502020204030204" pitchFamily="34" charset="0"/>
                <a:cs typeface="Calibri" panose="020F0502020204030204" pitchFamily="34" charset="0"/>
              </a:rPr>
              <a:t>Doğrulama faaliyetlerine örnekler:</a:t>
            </a:r>
          </a:p>
          <a:p>
            <a:r>
              <a:rPr lang="tr-TR" sz="8000" i="1" dirty="0">
                <a:latin typeface="Calibri" panose="020F0502020204030204" pitchFamily="34" charset="0"/>
                <a:cs typeface="Calibri" panose="020F0502020204030204" pitchFamily="34" charset="0"/>
              </a:rPr>
              <a:t>Alım muayeneleri (ör. bir çalışan tarafından imzalanmış, gerekli tüm yazılı bilgileri içeren bir teslimat fişinin bulunduğu durumda, ofis malzemelerinin muayenesi basitçe sipariş edilen miktarın teslim edilip edilmediğine yönelik bir doğrulama);</a:t>
            </a:r>
          </a:p>
          <a:p>
            <a:r>
              <a:rPr lang="tr-TR" sz="8000" i="1" dirty="0">
                <a:latin typeface="Calibri" panose="020F0502020204030204" pitchFamily="34" charset="0"/>
                <a:cs typeface="Calibri" panose="020F0502020204030204" pitchFamily="34" charset="0"/>
              </a:rPr>
              <a:t>Analiz sertifikalarının gözden geçirilmesi;</a:t>
            </a:r>
          </a:p>
          <a:p>
            <a:r>
              <a:rPr lang="tr-TR" sz="8000" i="1" dirty="0">
                <a:latin typeface="Calibri" panose="020F0502020204030204" pitchFamily="34" charset="0"/>
                <a:cs typeface="Calibri" panose="020F0502020204030204" pitchFamily="34" charset="0"/>
              </a:rPr>
              <a:t>İkinci taraf denetimleri;</a:t>
            </a:r>
          </a:p>
          <a:p>
            <a:r>
              <a:rPr lang="tr-TR" sz="8000" i="1" dirty="0">
                <a:latin typeface="Calibri" panose="020F0502020204030204" pitchFamily="34" charset="0"/>
                <a:cs typeface="Calibri" panose="020F0502020204030204" pitchFamily="34" charset="0"/>
              </a:rPr>
              <a:t>Deneyler (Numune muayene etme veya gerekliliklere uygunluğu doğrulamak için birtakım deneyler yapılması; alternatif olarak, dış tedarikçi tarafından sunulan analiz sertifikalarını veya deney sonuçlarını gözden geçirmek);</a:t>
            </a:r>
          </a:p>
          <a:p>
            <a:r>
              <a:rPr lang="tr-TR" sz="8000" i="1" dirty="0">
                <a:latin typeface="Calibri" panose="020F0502020204030204" pitchFamily="34" charset="0"/>
                <a:cs typeface="Calibri" panose="020F0502020204030204" pitchFamily="34" charset="0"/>
              </a:rPr>
              <a:t>İstatistiksel verilerin değerlendirilmesi;</a:t>
            </a:r>
          </a:p>
          <a:p>
            <a:r>
              <a:rPr lang="tr-TR" sz="8000" i="1" dirty="0">
                <a:latin typeface="Calibri" panose="020F0502020204030204" pitchFamily="34" charset="0"/>
                <a:cs typeface="Calibri" panose="020F0502020204030204" pitchFamily="34" charset="0"/>
              </a:rPr>
              <a:t>Performans göstergelerinin değerlendirilmesi.</a:t>
            </a:r>
          </a:p>
          <a:p>
            <a:pPr marL="0" indent="0">
              <a:buNone/>
            </a:pPr>
            <a:endParaRPr lang="tr-TR" dirty="0"/>
          </a:p>
        </p:txBody>
      </p:sp>
      <p:sp>
        <p:nvSpPr>
          <p:cNvPr id="5" name="Unvan 5"/>
          <p:cNvSpPr txBox="1">
            <a:spLocks noGrp="1"/>
          </p:cNvSpPr>
          <p:nvPr>
            <p:ph type="title"/>
          </p:nvPr>
        </p:nvSpPr>
        <p:spPr>
          <a:xfrm>
            <a:off x="536713" y="589446"/>
            <a:ext cx="7886700" cy="523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6" name="Metin kutusu 5"/>
          <p:cNvSpPr txBox="1"/>
          <p:nvPr/>
        </p:nvSpPr>
        <p:spPr>
          <a:xfrm>
            <a:off x="393297" y="6419810"/>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11970241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03020" y="596348"/>
            <a:ext cx="7886700" cy="665922"/>
          </a:xfrm>
        </p:spPr>
        <p:txBody>
          <a:bodyPr>
            <a:noAutofit/>
          </a:bodyPr>
          <a:lstStyle/>
          <a:p>
            <a:r>
              <a:rPr lang="nn-NO" sz="2800" b="1" dirty="0">
                <a:latin typeface="Calibri" panose="020F0502020204030204" pitchFamily="34" charset="0"/>
                <a:cs typeface="Calibri" panose="020F0502020204030204" pitchFamily="34" charset="0"/>
              </a:rPr>
              <a:t>8.4.3 DIŞ TEDARİKÇİ İÇİN BİLGİ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56244" y="1242392"/>
            <a:ext cx="8133476" cy="5178286"/>
          </a:xfrm>
        </p:spPr>
        <p:txBody>
          <a:bodyPr>
            <a:normAutofit/>
          </a:bodyPr>
          <a:lstStyle/>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dış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tedarikçiyle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paylaşmadan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yeterli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olduğunu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almalıdır</a:t>
            </a:r>
            <a:r>
              <a:rPr lang="en-GB" sz="2000" dirty="0">
                <a:latin typeface="Calibri" panose="020F0502020204030204" pitchFamily="34" charset="0"/>
                <a:cs typeface="Calibri" panose="020F0502020204030204" pitchFamily="34" charset="0"/>
              </a:rPr>
              <a:t>. </a:t>
            </a:r>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lgn="just">
              <a:buNone/>
            </a:pPr>
            <a:r>
              <a:rPr lang="tr-TR" sz="2200" i="1" dirty="0">
                <a:latin typeface="Calibri" panose="020F0502020204030204" pitchFamily="34" charset="0"/>
                <a:cs typeface="Calibri" panose="020F0502020204030204" pitchFamily="34" charset="0"/>
              </a:rPr>
              <a:t>Kuruluş, gerekliliklerinin eksiksiz, açık olmasını ve herhangi bir potansiyel belirsizlik veya karışıklık kaynağını ele almasını sağlamalıdır. Her iki tarafın da neyin gerekli olduğu üzerinde anlaşması tavsiye edilir. İlgili tüm detayların sipariş sırasında açıkça belirtilmesi önemlidir; Örneğin çizimler, katalog veya model numaraları, yanıt süreleri ve istenen teslim tarihi ve yeri gösterilebilir.</a:t>
            </a:r>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p:txBody>
      </p:sp>
      <p:sp>
        <p:nvSpPr>
          <p:cNvPr id="7" name="Metin kutusu 6"/>
          <p:cNvSpPr txBox="1"/>
          <p:nvPr/>
        </p:nvSpPr>
        <p:spPr>
          <a:xfrm>
            <a:off x="393297" y="6251401"/>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844" y="2300907"/>
            <a:ext cx="2464904" cy="1257301"/>
          </a:xfrm>
          <a:prstGeom prst="rect">
            <a:avLst/>
          </a:prstGeom>
        </p:spPr>
      </p:pic>
    </p:spTree>
    <p:extLst>
      <p:ext uri="{BB962C8B-B14F-4D97-AF65-F5344CB8AC3E}">
        <p14:creationId xmlns:p14="http://schemas.microsoft.com/office/powerpoint/2010/main" val="21834495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3" name="İçerik Yer Tutucusu 2"/>
          <p:cNvSpPr>
            <a:spLocks noGrp="1"/>
          </p:cNvSpPr>
          <p:nvPr>
            <p:ph idx="1"/>
          </p:nvPr>
        </p:nvSpPr>
        <p:spPr>
          <a:xfrm>
            <a:off x="598831" y="1139824"/>
            <a:ext cx="8018395" cy="4913105"/>
          </a:xfrm>
        </p:spPr>
        <p:txBody>
          <a:bodyPr>
            <a:normAutofit fontScale="92500"/>
          </a:bodyPr>
          <a:lstStyle/>
          <a:p>
            <a:pPr algn="just"/>
            <a:r>
              <a:rPr lang="tr-TR" sz="2400" dirty="0">
                <a:latin typeface="Calibri" panose="020F0502020204030204" pitchFamily="34" charset="0"/>
                <a:cs typeface="Calibri" panose="020F0502020204030204" pitchFamily="34" charset="0"/>
              </a:rPr>
              <a:t>Kuruluş, aşağıdakilerle ilgili şartlarını dış tedarikçiye bildirmelidir:</a:t>
            </a:r>
          </a:p>
          <a:p>
            <a:pPr marL="514350" indent="-514350" algn="just">
              <a:buFont typeface="+mj-lt"/>
              <a:buAutoNum type="alphaLcParenR"/>
            </a:pPr>
            <a:r>
              <a:rPr lang="tr-TR" sz="2400" dirty="0">
                <a:latin typeface="Calibri" panose="020F0502020204030204" pitchFamily="34" charset="0"/>
                <a:cs typeface="Calibri" panose="020F0502020204030204" pitchFamily="34" charset="0"/>
              </a:rPr>
              <a:t>Tedarik edilecek, proses, ürün ve hizmetler,</a:t>
            </a:r>
          </a:p>
          <a:p>
            <a:pPr marL="514350" indent="-514350" algn="just">
              <a:buFont typeface="+mj-lt"/>
              <a:buAutoNum type="alphaLcParenR"/>
            </a:pPr>
            <a:r>
              <a:rPr lang="tr-TR" sz="2400" dirty="0">
                <a:latin typeface="Calibri" panose="020F0502020204030204" pitchFamily="34" charset="0"/>
                <a:cs typeface="Calibri" panose="020F0502020204030204" pitchFamily="34" charset="0"/>
              </a:rPr>
              <a:t>Aşağıdakilerin onaylanması:</a:t>
            </a:r>
          </a:p>
          <a:p>
            <a:pPr marL="457200" indent="-9525" algn="just">
              <a:buClr>
                <a:srgbClr val="FF0000"/>
              </a:buClr>
              <a:buFont typeface="+mj-lt"/>
              <a:buAutoNum type="arabicPeriod"/>
            </a:pPr>
            <a:r>
              <a:rPr lang="tr-TR" sz="2400" dirty="0">
                <a:latin typeface="Calibri" panose="020F0502020204030204" pitchFamily="34" charset="0"/>
                <a:cs typeface="Calibri" panose="020F0502020204030204" pitchFamily="34" charset="0"/>
              </a:rPr>
              <a:t>Ürün ve hizmetler,</a:t>
            </a:r>
          </a:p>
          <a:p>
            <a:pPr marL="457200" indent="-9525" algn="just">
              <a:buClr>
                <a:srgbClr val="FF0000"/>
              </a:buClr>
              <a:buFont typeface="+mj-lt"/>
              <a:buAutoNum type="arabicPeriod"/>
            </a:pPr>
            <a:r>
              <a:rPr lang="tr-TR" sz="2400" dirty="0">
                <a:latin typeface="Calibri" panose="020F0502020204030204" pitchFamily="34" charset="0"/>
                <a:cs typeface="Calibri" panose="020F0502020204030204" pitchFamily="34" charset="0"/>
              </a:rPr>
              <a:t>Yöntemler, prosesler ve teçhizat,</a:t>
            </a:r>
          </a:p>
          <a:p>
            <a:pPr marL="457200" indent="-9525" algn="just">
              <a:buClr>
                <a:srgbClr val="FF0000"/>
              </a:buClr>
              <a:buFont typeface="+mj-lt"/>
              <a:buAutoNum type="arabicPeriod"/>
            </a:pPr>
            <a:r>
              <a:rPr lang="tr-TR" sz="2400" dirty="0">
                <a:latin typeface="Calibri" panose="020F0502020204030204" pitchFamily="34" charset="0"/>
                <a:cs typeface="Calibri" panose="020F0502020204030204" pitchFamily="34" charset="0"/>
              </a:rPr>
              <a:t>Ürün ve hizmetlerin serbest bırakılması.</a:t>
            </a:r>
          </a:p>
          <a:p>
            <a:pPr marL="457200" indent="-457200" algn="just">
              <a:buAutoNum type="alphaLcParenR" startAt="3"/>
            </a:pPr>
            <a:r>
              <a:rPr lang="tr-TR" sz="2400" dirty="0">
                <a:latin typeface="Calibri" panose="020F0502020204030204" pitchFamily="34" charset="0"/>
                <a:cs typeface="Calibri" panose="020F0502020204030204" pitchFamily="34" charset="0"/>
              </a:rPr>
              <a:t>Kişilerin her türlü gerekli vasfı dahil yetkinliği,</a:t>
            </a:r>
          </a:p>
          <a:p>
            <a:pPr marL="457200" indent="-457200" algn="just">
              <a:buAutoNum type="alphaLcParenR" startAt="3"/>
            </a:pPr>
            <a:r>
              <a:rPr lang="tr-TR" sz="2400" dirty="0">
                <a:latin typeface="Calibri" panose="020F0502020204030204" pitchFamily="34" charset="0"/>
                <a:cs typeface="Calibri" panose="020F0502020204030204" pitchFamily="34" charset="0"/>
              </a:rPr>
              <a:t>Dış tedarikçilerin kuruluş ile etkileşimleri,</a:t>
            </a:r>
          </a:p>
          <a:p>
            <a:pPr marL="457200" indent="-457200" algn="just">
              <a:buAutoNum type="alphaLcParenR" startAt="3"/>
            </a:pPr>
            <a:r>
              <a:rPr lang="tr-TR" sz="2400" dirty="0">
                <a:latin typeface="Calibri" panose="020F0502020204030204" pitchFamily="34" charset="0"/>
                <a:cs typeface="Calibri" panose="020F0502020204030204" pitchFamily="34" charset="0"/>
              </a:rPr>
              <a:t>Dış tedarikçilerin performansına kuruluş tarafından uygulanacak kontrol ve izleme,</a:t>
            </a:r>
          </a:p>
          <a:p>
            <a:pPr marL="457200" indent="-457200" algn="just">
              <a:buAutoNum type="alphaLcParenR" startAt="3"/>
            </a:pPr>
            <a:r>
              <a:rPr lang="tr-TR" sz="2400" dirty="0">
                <a:latin typeface="Calibri" panose="020F0502020204030204" pitchFamily="34" charset="0"/>
                <a:cs typeface="Calibri" panose="020F0502020204030204" pitchFamily="34" charset="0"/>
              </a:rPr>
              <a:t>Kuruluş veya müşterisinin dış tedarikçinin tesislerinde yapmayı amaçladığı doğrulama veya geçerli kılma faaliyetleri.</a:t>
            </a:r>
          </a:p>
          <a:p>
            <a:endParaRPr lang="tr-TR" dirty="0"/>
          </a:p>
        </p:txBody>
      </p:sp>
    </p:spTree>
    <p:extLst>
      <p:ext uri="{BB962C8B-B14F-4D97-AF65-F5344CB8AC3E}">
        <p14:creationId xmlns:p14="http://schemas.microsoft.com/office/powerpoint/2010/main" val="14513266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36713" y="1003853"/>
            <a:ext cx="8259417" cy="5415957"/>
          </a:xfrm>
        </p:spPr>
        <p:txBody>
          <a:bodyPr>
            <a:normAutofit/>
          </a:bodyPr>
          <a:lstStyle/>
          <a:p>
            <a:pPr marL="0" indent="0" algn="just">
              <a:buNone/>
            </a:pPr>
            <a:r>
              <a:rPr lang="tr-TR" sz="2000" i="1" dirty="0">
                <a:latin typeface="Calibri" panose="020F0502020204030204" pitchFamily="34" charset="0"/>
                <a:cs typeface="Calibri" panose="020F0502020204030204" pitchFamily="34" charset="0"/>
              </a:rPr>
              <a:t>- Satın alma bilgilerinin, kullanılması gereken her türlü yöntem, proses ve donanımla ilgili ayrıntıları içermesi tavsiye edilir.</a:t>
            </a:r>
          </a:p>
          <a:p>
            <a:pPr marL="0" indent="0" algn="just">
              <a:buNone/>
            </a:pPr>
            <a:r>
              <a:rPr lang="tr-TR" sz="2000" i="1" dirty="0">
                <a:latin typeface="Calibri" panose="020F0502020204030204" pitchFamily="34" charset="0"/>
                <a:cs typeface="Calibri" panose="020F0502020204030204" pitchFamily="34" charset="0"/>
              </a:rPr>
              <a:t>(</a:t>
            </a:r>
            <a:r>
              <a:rPr lang="tr-TR" sz="2000" i="1" dirty="0" err="1">
                <a:latin typeface="Calibri" panose="020F0502020204030204" pitchFamily="34" charset="0"/>
                <a:cs typeface="Calibri" panose="020F0502020204030204" pitchFamily="34" charset="0"/>
              </a:rPr>
              <a:t>Örn</a:t>
            </a:r>
            <a:r>
              <a:rPr lang="tr-TR" sz="2000" i="1" dirty="0">
                <a:latin typeface="Calibri" panose="020F0502020204030204" pitchFamily="34" charset="0"/>
                <a:cs typeface="Calibri" panose="020F0502020204030204" pitchFamily="34" charset="0"/>
              </a:rPr>
              <a:t>. belirli kaynak teknikleri, belirli kalibre edilmiş donanımın kullanımı veya çalışan üniformaları. Belirtilmesi gereken diğer etkenler,  ambalajlama, etiketleme, analiz sertifikaları veya deney sonuçları ile ilişkili olabilir. )</a:t>
            </a:r>
          </a:p>
          <a:p>
            <a:pPr marL="0" indent="0" algn="just">
              <a:buNone/>
            </a:pPr>
            <a:endParaRPr lang="tr-TR" sz="2000" i="1" dirty="0">
              <a:latin typeface="Calibri" panose="020F0502020204030204" pitchFamily="34" charset="0"/>
              <a:cs typeface="Calibri" panose="020F0502020204030204" pitchFamily="34" charset="0"/>
            </a:endParaRPr>
          </a:p>
          <a:p>
            <a:pPr algn="just">
              <a:buFontTx/>
              <a:buChar char="-"/>
            </a:pPr>
            <a:r>
              <a:rPr lang="tr-TR" sz="2000" i="1" dirty="0">
                <a:latin typeface="Calibri" panose="020F0502020204030204" pitchFamily="34" charset="0"/>
                <a:cs typeface="Calibri" panose="020F0502020204030204" pitchFamily="34" charset="0"/>
              </a:rPr>
              <a:t>Bilgilerin, sertifikalı kaynakçı veya nitelikli bir avukat gibi dış tedarikçiden sağlanan kişiler için gerek görülen her türlü yeterlilik gerekliliğini belirtmesi tavsiye edilir.</a:t>
            </a:r>
          </a:p>
          <a:p>
            <a:pPr marL="0" indent="0" algn="just">
              <a:buNone/>
            </a:pPr>
            <a:endParaRPr lang="tr-TR" sz="2000" i="1" dirty="0">
              <a:latin typeface="Calibri" panose="020F0502020204030204" pitchFamily="34" charset="0"/>
              <a:cs typeface="Calibri" panose="020F0502020204030204" pitchFamily="34" charset="0"/>
            </a:endParaRPr>
          </a:p>
          <a:p>
            <a:pPr marL="0" indent="0" algn="just">
              <a:buNone/>
            </a:pPr>
            <a:r>
              <a:rPr lang="tr-TR" sz="2000" i="1" dirty="0">
                <a:latin typeface="Calibri" panose="020F0502020204030204" pitchFamily="34" charset="0"/>
                <a:cs typeface="Calibri" panose="020F0502020204030204" pitchFamily="34" charset="0"/>
              </a:rPr>
              <a:t>- Dış tedarikçinin kuruluşla nasıl iletişim kurması gerektiğine ilişkin gerekliliklerin de bilgilere eklenmesi tavsiye edilir.</a:t>
            </a:r>
          </a:p>
        </p:txBody>
      </p:sp>
      <p:sp>
        <p:nvSpPr>
          <p:cNvPr id="5" name="Unvan 5"/>
          <p:cNvSpPr txBox="1">
            <a:spLocks noGrp="1"/>
          </p:cNvSpPr>
          <p:nvPr>
            <p:ph type="title"/>
          </p:nvPr>
        </p:nvSpPr>
        <p:spPr>
          <a:xfrm>
            <a:off x="536713" y="589446"/>
            <a:ext cx="7886700" cy="523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6" name="Metin kutusu 5"/>
          <p:cNvSpPr txBox="1"/>
          <p:nvPr/>
        </p:nvSpPr>
        <p:spPr>
          <a:xfrm>
            <a:off x="393297" y="6419810"/>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7853508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1" y="1090062"/>
            <a:ext cx="7886700" cy="665922"/>
          </a:xfrm>
        </p:spPr>
        <p:txBody>
          <a:bodyPr>
            <a:noAutofit/>
          </a:bodyPr>
          <a:lstStyle/>
          <a:p>
            <a:r>
              <a:rPr lang="nn-NO" sz="2800" b="1" dirty="0">
                <a:latin typeface="Calibri" panose="020F0502020204030204" pitchFamily="34" charset="0"/>
                <a:cs typeface="Calibri" panose="020F0502020204030204" pitchFamily="34" charset="0"/>
              </a:rPr>
              <a:t>8.5.1 ÜRETİM VE HİZMET SUNUMUNUN KONTROLÜ</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95940" y="1755984"/>
            <a:ext cx="7983651" cy="4293705"/>
          </a:xfrm>
        </p:spPr>
        <p:txBody>
          <a:bodyPr>
            <a:normAutofit/>
          </a:bodyPr>
          <a:lstStyle/>
          <a:p>
            <a:pPr algn="just"/>
            <a:r>
              <a:rPr lang="tr-TR" sz="2000" dirty="0">
                <a:latin typeface="Calibri" panose="020F0502020204030204" pitchFamily="34" charset="0"/>
                <a:cs typeface="Calibri" panose="020F0502020204030204" pitchFamily="34" charset="0"/>
              </a:rPr>
              <a:t>Kuruluş, üretim ve hizmetin sunumunu kontrollü şartlarda yürütmelidir.</a:t>
            </a:r>
          </a:p>
          <a:p>
            <a:pPr algn="just"/>
            <a:r>
              <a:rPr lang="tr-TR" sz="2000" dirty="0"/>
              <a:t>Kontrollü şartlar uygulanabildiği ölçüde:</a:t>
            </a:r>
          </a:p>
          <a:p>
            <a:pPr marL="457200" indent="-457200" algn="just">
              <a:buFont typeface="+mj-lt"/>
              <a:buAutoNum type="alphaLcParenR"/>
            </a:pPr>
            <a:r>
              <a:rPr lang="tr-TR" sz="2000" dirty="0"/>
              <a:t>Aşağıdakileri tanımlayan </a:t>
            </a:r>
            <a:r>
              <a:rPr lang="tr-TR" sz="2000" b="1" u="sng" dirty="0" err="1"/>
              <a:t>dokümante</a:t>
            </a:r>
            <a:r>
              <a:rPr lang="tr-TR" sz="2000" b="1" u="sng" dirty="0"/>
              <a:t> edilmiş bilgiler</a:t>
            </a:r>
            <a:r>
              <a:rPr lang="tr-TR" sz="2000" dirty="0"/>
              <a:t>in mevcudiyetini:</a:t>
            </a:r>
          </a:p>
          <a:p>
            <a:pPr marL="457200" indent="-9525" algn="just">
              <a:buFont typeface="+mj-lt"/>
              <a:buAutoNum type="arabicPeriod"/>
            </a:pPr>
            <a:r>
              <a:rPr lang="tr-TR" sz="2000" dirty="0"/>
              <a:t>Üretilecek ürünlerin, sunulacak hizmetlerin veya gerçekleştirilecek faaliyetlerin karakteristikleri,</a:t>
            </a:r>
          </a:p>
          <a:p>
            <a:pPr marL="457200" indent="-9525" algn="just">
              <a:buFont typeface="+mj-lt"/>
              <a:buAutoNum type="arabicPeriod"/>
            </a:pPr>
            <a:r>
              <a:rPr lang="tr-TR" sz="2000" dirty="0"/>
              <a:t>Erişilmesi amaçlanan sonuçlar.</a:t>
            </a:r>
          </a:p>
          <a:p>
            <a:pPr marL="0" indent="0" algn="just">
              <a:buNone/>
            </a:pPr>
            <a:r>
              <a:rPr lang="tr-TR" sz="2000" dirty="0"/>
              <a:t>b)  Uygun izleme ve ölçme kaynaklarının varlığı ve kullanımını</a:t>
            </a:r>
            <a:r>
              <a:rPr lang="tr-TR" sz="1800" i="1" dirty="0">
                <a:solidFill>
                  <a:srgbClr val="FF0000"/>
                </a:solidFill>
              </a:rPr>
              <a:t>,(7.1.5)</a:t>
            </a:r>
            <a:endParaRPr lang="tr-TR" sz="2000" i="1" dirty="0">
              <a:solidFill>
                <a:srgbClr val="FF0000"/>
              </a:solidFill>
            </a:endParaRPr>
          </a:p>
          <a:p>
            <a:pPr marL="0" indent="0" algn="just">
              <a:buNone/>
            </a:pPr>
            <a:r>
              <a:rPr lang="tr-TR" sz="2000" dirty="0"/>
              <a:t>c)   Proses veya çıktıların kontrolü için kriterler ile ürün ve hizmetler için kabul kriterlerinin, karşılandığının uygun aşamalarda doğrulanması için izleme ve ölçme faaliyetlerinin uygulanmasını,</a:t>
            </a:r>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p:txBody>
      </p:sp>
      <p:sp>
        <p:nvSpPr>
          <p:cNvPr id="8" name="Unvan 1"/>
          <p:cNvSpPr txBox="1">
            <a:spLocks/>
          </p:cNvSpPr>
          <p:nvPr/>
        </p:nvSpPr>
        <p:spPr>
          <a:xfrm>
            <a:off x="492891" y="653974"/>
            <a:ext cx="7886700" cy="665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n-NO" sz="2800" b="1" dirty="0">
                <a:latin typeface="Calibri" panose="020F0502020204030204" pitchFamily="34" charset="0"/>
                <a:cs typeface="Calibri" panose="020F0502020204030204" pitchFamily="34" charset="0"/>
              </a:rPr>
              <a:t>8.5 ÜRETİM VE HİZMET SUNUMU</a:t>
            </a:r>
            <a:endParaRPr lang="en-GB" sz="2800" b="1" dirty="0">
              <a:latin typeface="Calibri" panose="020F0502020204030204" pitchFamily="34" charset="0"/>
              <a:cs typeface="Calibri" panose="020F0502020204030204" pitchFamily="34" charset="0"/>
            </a:endParaRPr>
          </a:p>
        </p:txBody>
      </p:sp>
      <p:sp>
        <p:nvSpPr>
          <p:cNvPr id="7" name="Sağ Ok 6"/>
          <p:cNvSpPr/>
          <p:nvPr/>
        </p:nvSpPr>
        <p:spPr>
          <a:xfrm>
            <a:off x="7703729" y="6281530"/>
            <a:ext cx="1065227" cy="304147"/>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43396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608772" y="960921"/>
            <a:ext cx="8028332" cy="4351338"/>
          </a:xfrm>
        </p:spPr>
        <p:txBody>
          <a:bodyPr>
            <a:normAutofit/>
          </a:bodyPr>
          <a:lstStyle/>
          <a:p>
            <a:pPr marL="457200" indent="-457200" algn="just">
              <a:buFont typeface="+mj-lt"/>
              <a:buAutoNum type="alphaLcParenR" startAt="4"/>
            </a:pPr>
            <a:r>
              <a:rPr lang="en-GB" sz="2000" dirty="0" err="1">
                <a:latin typeface="Calibri" panose="020F0502020204030204" pitchFamily="34" charset="0"/>
                <a:cs typeface="Calibri" panose="020F0502020204030204" pitchFamily="34" charset="0"/>
              </a:rPr>
              <a:t>Proseslerin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işletimi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altyapı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ortamın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kullanımı</a:t>
            </a:r>
            <a:r>
              <a:rPr lang="tr-TR" sz="2000" dirty="0" err="1">
                <a:latin typeface="Calibri" panose="020F0502020204030204" pitchFamily="34" charset="0"/>
                <a:cs typeface="Calibri" panose="020F0502020204030204" pitchFamily="34" charset="0"/>
              </a:rPr>
              <a:t>nı</a:t>
            </a:r>
            <a:r>
              <a:rPr lang="en-GB" sz="2000" dirty="0">
                <a:latin typeface="Calibri" panose="020F0502020204030204" pitchFamily="34" charset="0"/>
                <a:cs typeface="Calibri" panose="020F0502020204030204" pitchFamily="34" charset="0"/>
              </a:rPr>
              <a:t>,</a:t>
            </a:r>
            <a:r>
              <a:rPr lang="tr-TR" sz="1800" i="1" dirty="0">
                <a:solidFill>
                  <a:srgbClr val="FF0000"/>
                </a:solidFill>
                <a:latin typeface="Calibri" panose="020F0502020204030204" pitchFamily="34" charset="0"/>
                <a:cs typeface="Calibri" panose="020F0502020204030204" pitchFamily="34" charset="0"/>
              </a:rPr>
              <a:t>(7.1.3;7.1.4)</a:t>
            </a:r>
            <a:endParaRPr lang="en-GB" sz="1800" i="1" dirty="0">
              <a:solidFill>
                <a:srgbClr val="FF0000"/>
              </a:solidFill>
              <a:latin typeface="Calibri" panose="020F0502020204030204" pitchFamily="34" charset="0"/>
              <a:cs typeface="Calibri" panose="020F0502020204030204" pitchFamily="34" charset="0"/>
            </a:endParaRPr>
          </a:p>
          <a:p>
            <a:pPr marL="457200" indent="-457200" algn="just">
              <a:buFont typeface="+mj-lt"/>
              <a:buAutoNum type="alphaLcParenR" startAt="4"/>
            </a:pPr>
            <a:r>
              <a:rPr lang="tr-TR" sz="2000" dirty="0">
                <a:latin typeface="Calibri" panose="020F0502020204030204" pitchFamily="34" charset="0"/>
                <a:cs typeface="Calibri" panose="020F0502020204030204" pitchFamily="34" charset="0"/>
              </a:rPr>
              <a:t>Her türlü gerekli vasıf </a:t>
            </a:r>
            <a:r>
              <a:rPr lang="en-GB" sz="2000" dirty="0" err="1">
                <a:latin typeface="Calibri" panose="020F0502020204030204" pitchFamily="34" charset="0"/>
                <a:cs typeface="Calibri" panose="020F0502020204030204" pitchFamily="34" charset="0"/>
              </a:rPr>
              <a:t>dahil</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yetkin kişilerin </a:t>
            </a:r>
            <a:r>
              <a:rPr lang="en-GB" sz="2000" dirty="0" err="1">
                <a:latin typeface="Calibri" panose="020F0502020204030204" pitchFamily="34" charset="0"/>
                <a:cs typeface="Calibri" panose="020F0502020204030204" pitchFamily="34" charset="0"/>
              </a:rPr>
              <a:t>görevlendirilmesi</a:t>
            </a:r>
            <a:r>
              <a:rPr lang="tr-TR" sz="2000" dirty="0" err="1">
                <a:latin typeface="Calibri" panose="020F0502020204030204" pitchFamily="34" charset="0"/>
                <a:cs typeface="Calibri" panose="020F0502020204030204" pitchFamily="34" charset="0"/>
              </a:rPr>
              <a:t>ni</a:t>
            </a:r>
            <a:r>
              <a:rPr lang="en-GB" sz="2000" dirty="0">
                <a:latin typeface="Calibri" panose="020F0502020204030204" pitchFamily="34" charset="0"/>
                <a:cs typeface="Calibri" panose="020F0502020204030204" pitchFamily="34" charset="0"/>
              </a:rPr>
              <a:t>,</a:t>
            </a:r>
            <a:r>
              <a:rPr lang="tr-TR" sz="1800" i="1" dirty="0">
                <a:solidFill>
                  <a:srgbClr val="FF0000"/>
                </a:solidFill>
                <a:latin typeface="Calibri" panose="020F0502020204030204" pitchFamily="34" charset="0"/>
                <a:cs typeface="Calibri" panose="020F0502020204030204" pitchFamily="34" charset="0"/>
              </a:rPr>
              <a:t>(7.2.)</a:t>
            </a:r>
            <a:endParaRPr lang="en-GB" sz="1800" i="1" dirty="0">
              <a:solidFill>
                <a:srgbClr val="FF0000"/>
              </a:solidFill>
              <a:latin typeface="Calibri" panose="020F0502020204030204" pitchFamily="34" charset="0"/>
              <a:cs typeface="Calibri" panose="020F0502020204030204" pitchFamily="34" charset="0"/>
            </a:endParaRPr>
          </a:p>
          <a:p>
            <a:pPr marL="457200" indent="-457200" algn="just">
              <a:buFont typeface="+mj-lt"/>
              <a:buAutoNum type="alphaLcParenR" startAt="4"/>
            </a:pPr>
            <a:r>
              <a:rPr lang="tr-TR" sz="2000" dirty="0">
                <a:latin typeface="Calibri" panose="020F0502020204030204" pitchFamily="34" charset="0"/>
                <a:cs typeface="Calibri" panose="020F0502020204030204" pitchFamily="34" charset="0"/>
              </a:rPr>
              <a:t>Elde edilen çıktıların izleme ve ölçme ile doğrulanamadığı durumda , ü</a:t>
            </a:r>
            <a:r>
              <a:rPr lang="en-GB" sz="2000" dirty="0" err="1">
                <a:latin typeface="Calibri" panose="020F0502020204030204" pitchFamily="34" charset="0"/>
                <a:cs typeface="Calibri" panose="020F0502020204030204" pitchFamily="34" charset="0"/>
              </a:rPr>
              <a:t>retim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sunumu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planlanan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sonuçlara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erişme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yeteneğinin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geçerli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kılınması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periyodik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olarak</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geçerli kılma faaliyetinin tekrarlanması,</a:t>
            </a:r>
            <a:endParaRPr lang="en-GB" sz="2000" dirty="0">
              <a:latin typeface="Calibri" panose="020F0502020204030204" pitchFamily="34" charset="0"/>
              <a:cs typeface="Calibri" panose="020F0502020204030204" pitchFamily="34" charset="0"/>
            </a:endParaRPr>
          </a:p>
          <a:p>
            <a:pPr marL="457200" indent="-457200" algn="just">
              <a:buFont typeface="+mj-lt"/>
              <a:buAutoNum type="alphaLcParenR" startAt="4"/>
            </a:pPr>
            <a:r>
              <a:rPr lang="en-GB" sz="2000" dirty="0" err="1">
                <a:latin typeface="Calibri" panose="020F0502020204030204" pitchFamily="34" charset="0"/>
                <a:cs typeface="Calibri" panose="020F0502020204030204" pitchFamily="34" charset="0"/>
              </a:rPr>
              <a:t>İnsan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hatalarını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önlemek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gerçekleşmesi</a:t>
            </a:r>
            <a:r>
              <a:rPr lang="tr-TR" sz="2000" dirty="0" err="1">
                <a:latin typeface="Calibri" panose="020F0502020204030204" pitchFamily="34" charset="0"/>
                <a:cs typeface="Calibri" panose="020F0502020204030204" pitchFamily="34" charset="0"/>
              </a:rPr>
              <a:t>ni</a:t>
            </a:r>
            <a:r>
              <a:rPr lang="en-GB" sz="2000" dirty="0">
                <a:latin typeface="Calibri" panose="020F0502020204030204" pitchFamily="34" charset="0"/>
                <a:cs typeface="Calibri" panose="020F0502020204030204" pitchFamily="34" charset="0"/>
              </a:rPr>
              <a:t>,</a:t>
            </a:r>
          </a:p>
          <a:p>
            <a:pPr marL="457200" indent="-457200" algn="just">
              <a:buFont typeface="+mj-lt"/>
              <a:buAutoNum type="alphaLcParenR" startAt="4"/>
            </a:pPr>
            <a:r>
              <a:rPr lang="en-GB" sz="2000" dirty="0" err="1">
                <a:latin typeface="Calibri" panose="020F0502020204030204" pitchFamily="34" charset="0"/>
                <a:cs typeface="Calibri" panose="020F0502020204030204" pitchFamily="34" charset="0"/>
              </a:rPr>
              <a:t>Ürünün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serbest bırakılması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teslimatı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teslimat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sonrası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uygulanmasını</a:t>
            </a:r>
            <a:r>
              <a:rPr lang="en-GB" sz="2000" dirty="0">
                <a:latin typeface="Calibri" panose="020F0502020204030204" pitchFamily="34" charset="0"/>
                <a:cs typeface="Calibri" panose="020F0502020204030204" pitchFamily="34" charset="0"/>
              </a:rPr>
              <a:t> </a:t>
            </a:r>
            <a:endParaRPr lang="tr-TR" sz="2000" dirty="0">
              <a:latin typeface="Calibri" panose="020F0502020204030204" pitchFamily="34" charset="0"/>
              <a:cs typeface="Calibri" panose="020F0502020204030204" pitchFamily="34" charset="0"/>
            </a:endParaRPr>
          </a:p>
          <a:p>
            <a:pPr marL="0" indent="0" algn="just">
              <a:buNone/>
            </a:pPr>
            <a:r>
              <a:rPr lang="en-GB" sz="2000" dirty="0" err="1">
                <a:latin typeface="Calibri" panose="020F0502020204030204" pitchFamily="34" charset="0"/>
                <a:cs typeface="Calibri" panose="020F0502020204030204" pitchFamily="34" charset="0"/>
              </a:rPr>
              <a:t>kapsamalıdır</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endParaRPr lang="tr-TR" dirty="0"/>
          </a:p>
        </p:txBody>
      </p:sp>
    </p:spTree>
    <p:extLst>
      <p:ext uri="{BB962C8B-B14F-4D97-AF65-F5344CB8AC3E}">
        <p14:creationId xmlns:p14="http://schemas.microsoft.com/office/powerpoint/2010/main" val="407184603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36713" y="1003853"/>
            <a:ext cx="8259417" cy="5415957"/>
          </a:xfrm>
        </p:spPr>
        <p:txBody>
          <a:bodyPr>
            <a:normAutofit/>
          </a:bodyPr>
          <a:lstStyle/>
          <a:p>
            <a:pPr marL="265113" indent="-265113" algn="just"/>
            <a:r>
              <a:rPr lang="tr-TR" sz="2000" b="1" i="1" dirty="0">
                <a:latin typeface="Calibri" panose="020F0502020204030204" pitchFamily="34" charset="0"/>
                <a:cs typeface="Calibri" panose="020F0502020204030204" pitchFamily="34" charset="0"/>
              </a:rPr>
              <a:t>Proseslerin geçerli kılınması</a:t>
            </a:r>
            <a:r>
              <a:rPr lang="tr-TR" sz="2000" i="1" dirty="0">
                <a:latin typeface="Calibri" panose="020F0502020204030204" pitchFamily="34" charset="0"/>
                <a:cs typeface="Calibri" panose="020F0502020204030204" pitchFamily="34" charset="0"/>
              </a:rPr>
              <a:t>, objektif kanıtların sağlanması yoluyla, belirli bir kullanım amacına veya uygulamaya yönelik gerekliliklerin karşılandığına dair yapılan doğrulamadır ; elde edilen çıktıların sonraki muayene yoluyla doğrulanamadığı proseslere örnek olarak ;</a:t>
            </a:r>
          </a:p>
          <a:p>
            <a:pPr marL="452438" indent="176213" algn="just">
              <a:buFontTx/>
              <a:buChar char="-"/>
            </a:pPr>
            <a:r>
              <a:rPr lang="tr-TR" sz="2000" i="1" dirty="0">
                <a:latin typeface="Calibri" panose="020F0502020204030204" pitchFamily="34" charset="0"/>
                <a:cs typeface="Calibri" panose="020F0502020204030204" pitchFamily="34" charset="0"/>
              </a:rPr>
              <a:t>yüzey işleme yöntemleri,</a:t>
            </a:r>
          </a:p>
          <a:p>
            <a:pPr marL="452438" indent="176213" algn="just">
              <a:buFontTx/>
              <a:buChar char="-"/>
            </a:pPr>
            <a:r>
              <a:rPr lang="tr-TR" sz="2000" i="1" dirty="0">
                <a:latin typeface="Calibri" panose="020F0502020204030204" pitchFamily="34" charset="0"/>
                <a:cs typeface="Calibri" panose="020F0502020204030204" pitchFamily="34" charset="0"/>
              </a:rPr>
              <a:t> acil durum yanıtları veya </a:t>
            </a:r>
          </a:p>
          <a:p>
            <a:pPr marL="452438" indent="176213" algn="just">
              <a:buFontTx/>
              <a:buChar char="-"/>
            </a:pPr>
            <a:r>
              <a:rPr lang="tr-TR" sz="2000" i="1" dirty="0">
                <a:latin typeface="Calibri" panose="020F0502020204030204" pitchFamily="34" charset="0"/>
                <a:cs typeface="Calibri" panose="020F0502020204030204" pitchFamily="34" charset="0"/>
              </a:rPr>
              <a:t>bir uçağın suya iniş yapması gibi acil faaliyetler gösterilebilir</a:t>
            </a:r>
          </a:p>
          <a:p>
            <a:pPr algn="just"/>
            <a:r>
              <a:rPr lang="tr-TR" sz="2000" i="1" dirty="0">
                <a:latin typeface="Calibri" panose="020F0502020204030204" pitchFamily="34" charset="0"/>
                <a:cs typeface="Calibri" panose="020F0502020204030204" pitchFamily="34" charset="0"/>
              </a:rPr>
              <a:t>Kuruluşun, </a:t>
            </a:r>
            <a:r>
              <a:rPr lang="tr-TR" sz="2000" b="1" i="1" dirty="0">
                <a:latin typeface="Calibri" panose="020F0502020204030204" pitchFamily="34" charset="0"/>
                <a:cs typeface="Calibri" panose="020F0502020204030204" pitchFamily="34" charset="0"/>
              </a:rPr>
              <a:t>insan hatalarını </a:t>
            </a:r>
            <a:r>
              <a:rPr lang="tr-TR" sz="2000" i="1" dirty="0">
                <a:latin typeface="Calibri" panose="020F0502020204030204" pitchFamily="34" charset="0"/>
                <a:cs typeface="Calibri" panose="020F0502020204030204" pitchFamily="34" charset="0"/>
              </a:rPr>
              <a:t>önlemek için aşağıdakileri yapması tavsiye edilir:</a:t>
            </a:r>
          </a:p>
          <a:p>
            <a:pPr marL="0" indent="0" algn="just">
              <a:buNone/>
            </a:pPr>
            <a:r>
              <a:rPr lang="tr-TR" sz="2000" i="1" dirty="0">
                <a:latin typeface="Calibri" panose="020F0502020204030204" pitchFamily="34" charset="0"/>
                <a:cs typeface="Calibri" panose="020F0502020204030204" pitchFamily="34" charset="0"/>
              </a:rPr>
              <a:t>     -  aşırı çalışma saatlerinin sınırlanması, </a:t>
            </a:r>
          </a:p>
          <a:p>
            <a:pPr indent="223838" algn="just">
              <a:buFontTx/>
              <a:buChar char="-"/>
            </a:pPr>
            <a:r>
              <a:rPr lang="tr-TR" sz="2000" i="1" dirty="0">
                <a:latin typeface="Calibri" panose="020F0502020204030204" pitchFamily="34" charset="0"/>
                <a:cs typeface="Calibri" panose="020F0502020204030204" pitchFamily="34" charset="0"/>
              </a:rPr>
              <a:t>uygun çalışma ortamı için uygun tedbirlere başvurulması, </a:t>
            </a:r>
          </a:p>
          <a:p>
            <a:pPr indent="223838" algn="just">
              <a:buFontTx/>
              <a:buChar char="-"/>
            </a:pPr>
            <a:r>
              <a:rPr lang="tr-TR" sz="2000" i="1" dirty="0">
                <a:latin typeface="Calibri" panose="020F0502020204030204" pitchFamily="34" charset="0"/>
                <a:cs typeface="Calibri" panose="020F0502020204030204" pitchFamily="34" charset="0"/>
              </a:rPr>
              <a:t>uygun eğitim ve talimatlar verilmesi, </a:t>
            </a:r>
          </a:p>
          <a:p>
            <a:pPr indent="223838" algn="just">
              <a:buFontTx/>
              <a:buChar char="-"/>
            </a:pPr>
            <a:r>
              <a:rPr lang="tr-TR" sz="2000" i="1" dirty="0">
                <a:latin typeface="Calibri" panose="020F0502020204030204" pitchFamily="34" charset="0"/>
                <a:cs typeface="Calibri" panose="020F0502020204030204" pitchFamily="34" charset="0"/>
              </a:rPr>
              <a:t>proseslerin otomatikleştirilmesi, </a:t>
            </a:r>
          </a:p>
          <a:p>
            <a:pPr indent="223838" algn="just">
              <a:buFontTx/>
              <a:buChar char="-"/>
            </a:pPr>
            <a:r>
              <a:rPr lang="tr-TR" sz="2000" i="1" dirty="0">
                <a:latin typeface="Calibri" panose="020F0502020204030204" pitchFamily="34" charset="0"/>
                <a:cs typeface="Calibri" panose="020F0502020204030204" pitchFamily="34" charset="0"/>
              </a:rPr>
              <a:t>kritik bilgilerin elektronik olarak iki kez girilmesinin gerekli kılınması, </a:t>
            </a:r>
          </a:p>
          <a:p>
            <a:pPr indent="223838" algn="just">
              <a:buFontTx/>
              <a:buChar char="-"/>
            </a:pPr>
            <a:r>
              <a:rPr lang="tr-TR" sz="2000" i="1" dirty="0">
                <a:latin typeface="Calibri" panose="020F0502020204030204" pitchFamily="34" charset="0"/>
                <a:cs typeface="Calibri" panose="020F0502020204030204" pitchFamily="34" charset="0"/>
              </a:rPr>
              <a:t>yanlış alet kullanımının önüne geçecek aygıtların kullanıma sunulması gibi</a:t>
            </a:r>
          </a:p>
        </p:txBody>
      </p:sp>
      <p:sp>
        <p:nvSpPr>
          <p:cNvPr id="5" name="Unvan 5"/>
          <p:cNvSpPr txBox="1">
            <a:spLocks noGrp="1"/>
          </p:cNvSpPr>
          <p:nvPr>
            <p:ph type="title"/>
          </p:nvPr>
        </p:nvSpPr>
        <p:spPr>
          <a:xfrm>
            <a:off x="536713" y="589446"/>
            <a:ext cx="7886700" cy="523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6" name="Metin kutusu 5"/>
          <p:cNvSpPr txBox="1"/>
          <p:nvPr/>
        </p:nvSpPr>
        <p:spPr>
          <a:xfrm>
            <a:off x="393297" y="6419810"/>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36728474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1" y="768163"/>
            <a:ext cx="7886700" cy="665922"/>
          </a:xfrm>
        </p:spPr>
        <p:txBody>
          <a:bodyPr>
            <a:noAutofit/>
          </a:bodyPr>
          <a:lstStyle/>
          <a:p>
            <a:r>
              <a:rPr lang="nn-NO" sz="2800" b="1" dirty="0">
                <a:latin typeface="Calibri" panose="020F0502020204030204" pitchFamily="34" charset="0"/>
                <a:cs typeface="Calibri" panose="020F0502020204030204" pitchFamily="34" charset="0"/>
              </a:rPr>
              <a:t>8.5.2 TANIMLAMA VE İZLENEBİLİRLİK</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95940" y="1434085"/>
            <a:ext cx="7983651" cy="4293705"/>
          </a:xfrm>
        </p:spPr>
        <p:txBody>
          <a:bodyPr>
            <a:normAutofit/>
          </a:bodyPr>
          <a:lstStyle/>
          <a:p>
            <a:pPr algn="just"/>
            <a:r>
              <a:rPr lang="tr-TR" sz="2000" dirty="0">
                <a:latin typeface="Calibri" panose="020F0502020204030204" pitchFamily="34" charset="0"/>
                <a:cs typeface="Calibri" panose="020F0502020204030204" pitchFamily="34" charset="0"/>
              </a:rPr>
              <a:t>Ürün ve hizmetlerin uygunluğunu güvence altına almak amacıyla kuruluş, </a:t>
            </a:r>
            <a:r>
              <a:rPr lang="tr-TR" sz="2000" u="sng" dirty="0">
                <a:latin typeface="Calibri" panose="020F0502020204030204" pitchFamily="34" charset="0"/>
                <a:cs typeface="Calibri" panose="020F0502020204030204" pitchFamily="34" charset="0"/>
              </a:rPr>
              <a:t>gerektiğinde</a:t>
            </a:r>
            <a:r>
              <a:rPr lang="tr-TR" sz="2000" dirty="0">
                <a:latin typeface="Calibri" panose="020F0502020204030204" pitchFamily="34" charset="0"/>
                <a:cs typeface="Calibri" panose="020F0502020204030204" pitchFamily="34" charset="0"/>
              </a:rPr>
              <a:t>  çıktıları tanımlamak için uygun yöntemler kullanmalıdır.</a:t>
            </a:r>
          </a:p>
          <a:p>
            <a:pPr algn="just"/>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Kuruluş çıktının durumunu, üretim ve hizmetin sunumu boyunca izleme ve ölçme şartları açısından tanımlamalıdır.</a:t>
            </a:r>
          </a:p>
          <a:p>
            <a:pPr algn="just"/>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İzlenebilirlik bir şart olduğunda kuruluş, çıktıların her birine özel olan tanımlamayı kontrol etmeli ve izlenebilirliği sağlamak için gerekli </a:t>
            </a:r>
            <a:r>
              <a:rPr lang="tr-TR" sz="2000" b="1" u="sng" dirty="0" err="1">
                <a:latin typeface="Calibri" panose="020F0502020204030204" pitchFamily="34" charset="0"/>
                <a:cs typeface="Calibri" panose="020F0502020204030204" pitchFamily="34" charset="0"/>
              </a:rPr>
              <a:t>dokümante</a:t>
            </a:r>
            <a:r>
              <a:rPr lang="tr-TR" sz="2000" b="1" u="sng" dirty="0">
                <a:latin typeface="Calibri" panose="020F0502020204030204" pitchFamily="34" charset="0"/>
                <a:cs typeface="Calibri" panose="020F0502020204030204" pitchFamily="34" charset="0"/>
              </a:rPr>
              <a:t> edilmiş bilgiyi </a:t>
            </a:r>
            <a:r>
              <a:rPr lang="tr-TR" sz="2000" dirty="0">
                <a:latin typeface="Calibri" panose="020F0502020204030204" pitchFamily="34" charset="0"/>
                <a:cs typeface="Calibri" panose="020F0502020204030204" pitchFamily="34" charset="0"/>
              </a:rPr>
              <a:t>muhafaza etmelidir.</a:t>
            </a:r>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136" y="4608379"/>
            <a:ext cx="2824360" cy="1499010"/>
          </a:xfrm>
          <a:prstGeom prst="rect">
            <a:avLst/>
          </a:prstGeom>
        </p:spPr>
      </p:pic>
    </p:spTree>
    <p:extLst>
      <p:ext uri="{BB962C8B-B14F-4D97-AF65-F5344CB8AC3E}">
        <p14:creationId xmlns:p14="http://schemas.microsoft.com/office/powerpoint/2010/main" val="2549771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461555" y="720899"/>
            <a:ext cx="7886700" cy="593796"/>
          </a:xfrm>
        </p:spPr>
        <p:txBody>
          <a:bodyPr>
            <a:normAutofit/>
          </a:bodyPr>
          <a:lstStyle/>
          <a:p>
            <a:r>
              <a:rPr lang="tr-TR" sz="2800" b="1" dirty="0">
                <a:latin typeface="+mn-lt"/>
              </a:rPr>
              <a:t>ISO 9001 KALİTE YÖNETİM SİSTEMİ</a:t>
            </a:r>
          </a:p>
        </p:txBody>
      </p:sp>
      <p:graphicFrame>
        <p:nvGraphicFramePr>
          <p:cNvPr id="6" name="Diyagram 5"/>
          <p:cNvGraphicFramePr/>
          <p:nvPr>
            <p:extLst>
              <p:ext uri="{D42A27DB-BD31-4B8C-83A1-F6EECF244321}">
                <p14:modId xmlns:p14="http://schemas.microsoft.com/office/powerpoint/2010/main" val="4183388438"/>
              </p:ext>
            </p:extLst>
          </p:nvPr>
        </p:nvGraphicFramePr>
        <p:xfrm>
          <a:off x="381164" y="2564166"/>
          <a:ext cx="8310426" cy="41105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Dikdörtgen 8"/>
          <p:cNvSpPr/>
          <p:nvPr/>
        </p:nvSpPr>
        <p:spPr>
          <a:xfrm>
            <a:off x="535576" y="1158431"/>
            <a:ext cx="8274233" cy="1323439"/>
          </a:xfrm>
          <a:prstGeom prst="rect">
            <a:avLst/>
          </a:prstGeom>
        </p:spPr>
        <p:txBody>
          <a:bodyPr wrap="square">
            <a:spAutoFit/>
          </a:bodyPr>
          <a:lstStyle/>
          <a:p>
            <a:r>
              <a:rPr lang="tr-TR" sz="2000" dirty="0">
                <a:latin typeface="Calibri" panose="020F0502020204030204" pitchFamily="34" charset="0"/>
                <a:cs typeface="Calibri" panose="020F0502020204030204" pitchFamily="34" charset="0"/>
              </a:rPr>
              <a:t>ISO 9001 standardında belirtilen kalite yönetim sistemi şartları, ürün ve hizmetler için olan şartları tamamlayıcı niteliktedir.</a:t>
            </a:r>
          </a:p>
          <a:p>
            <a:r>
              <a:rPr lang="tr-TR" sz="2000" dirty="0">
                <a:latin typeface="Calibri" panose="020F0502020204030204" pitchFamily="34" charset="0"/>
                <a:cs typeface="Calibri" panose="020F0502020204030204" pitchFamily="34" charset="0"/>
              </a:rPr>
              <a:t>Standart , Planla-Uygula-Kontrol et -Önlem al </a:t>
            </a:r>
            <a:r>
              <a:rPr lang="tr-TR" sz="2000" b="1" dirty="0">
                <a:latin typeface="Calibri" panose="020F0502020204030204" pitchFamily="34" charset="0"/>
                <a:cs typeface="Calibri" panose="020F0502020204030204" pitchFamily="34" charset="0"/>
              </a:rPr>
              <a:t>(PUKÖ) döngüsü </a:t>
            </a:r>
            <a:r>
              <a:rPr lang="tr-TR" sz="2000" dirty="0">
                <a:latin typeface="Calibri" panose="020F0502020204030204" pitchFamily="34" charset="0"/>
                <a:cs typeface="Calibri" panose="020F0502020204030204" pitchFamily="34" charset="0"/>
              </a:rPr>
              <a:t>ve </a:t>
            </a:r>
            <a:r>
              <a:rPr lang="tr-TR" sz="2000" b="1" dirty="0">
                <a:latin typeface="Calibri" panose="020F0502020204030204" pitchFamily="34" charset="0"/>
                <a:cs typeface="Calibri" panose="020F0502020204030204" pitchFamily="34" charset="0"/>
              </a:rPr>
              <a:t>risk tabanlı düşünmeyi</a:t>
            </a:r>
            <a:r>
              <a:rPr lang="tr-TR" sz="2000" dirty="0">
                <a:latin typeface="Calibri" panose="020F0502020204030204" pitchFamily="34" charset="0"/>
                <a:cs typeface="Calibri" panose="020F0502020204030204" pitchFamily="34" charset="0"/>
              </a:rPr>
              <a:t> içeren </a:t>
            </a:r>
            <a:r>
              <a:rPr lang="tr-TR" sz="2000" b="1" dirty="0">
                <a:latin typeface="Calibri" panose="020F0502020204030204" pitchFamily="34" charset="0"/>
                <a:cs typeface="Calibri" panose="020F0502020204030204" pitchFamily="34" charset="0"/>
              </a:rPr>
              <a:t>proses yaklaşımını </a:t>
            </a:r>
            <a:r>
              <a:rPr lang="tr-TR" sz="2000" dirty="0">
                <a:latin typeface="Calibri" panose="020F0502020204030204" pitchFamily="34" charset="0"/>
                <a:cs typeface="Calibri" panose="020F0502020204030204" pitchFamily="34" charset="0"/>
              </a:rPr>
              <a:t>uygular.</a:t>
            </a:r>
          </a:p>
        </p:txBody>
      </p:sp>
    </p:spTree>
    <p:extLst>
      <p:ext uri="{BB962C8B-B14F-4D97-AF65-F5344CB8AC3E}">
        <p14:creationId xmlns:p14="http://schemas.microsoft.com/office/powerpoint/2010/main" val="16996869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36713" y="1301783"/>
            <a:ext cx="8259417" cy="5078583"/>
          </a:xfrm>
        </p:spPr>
        <p:txBody>
          <a:bodyPr>
            <a:normAutofit/>
          </a:bodyPr>
          <a:lstStyle/>
          <a:p>
            <a:pPr marL="0" indent="0" algn="just">
              <a:buNone/>
            </a:pPr>
            <a:r>
              <a:rPr lang="tr-TR" sz="2000" i="1" dirty="0">
                <a:latin typeface="Calibri" panose="020F0502020204030204" pitchFamily="34" charset="0"/>
                <a:cs typeface="Calibri" panose="020F0502020204030204" pitchFamily="34" charset="0"/>
              </a:rPr>
              <a:t>- Tanımlama yöntemleri, çıktıların yapısına bağlı olarak değişkenlik gösterir :</a:t>
            </a:r>
          </a:p>
          <a:p>
            <a:pPr algn="just"/>
            <a:r>
              <a:rPr lang="tr-TR" sz="2000" i="1" dirty="0">
                <a:latin typeface="Calibri" panose="020F0502020204030204" pitchFamily="34" charset="0"/>
                <a:cs typeface="Calibri" panose="020F0502020204030204" pitchFamily="34" charset="0"/>
              </a:rPr>
              <a:t>Bir sözleşme veya satın alma siparişini tanımlamak için bir kod, başlık veya bunların birleşimi;</a:t>
            </a:r>
          </a:p>
          <a:p>
            <a:pPr algn="just"/>
            <a:r>
              <a:rPr lang="tr-TR" sz="2000" i="1" dirty="0">
                <a:latin typeface="Calibri" panose="020F0502020204030204" pitchFamily="34" charset="0"/>
                <a:cs typeface="Calibri" panose="020F0502020204030204" pitchFamily="34" charset="0"/>
              </a:rPr>
              <a:t>Bir ürünün fiziksel kısmındaki bir parça numarası veya kalıcı işaretleme veya etiket;</a:t>
            </a:r>
          </a:p>
          <a:p>
            <a:pPr algn="just"/>
            <a:r>
              <a:rPr lang="tr-TR" sz="2000" i="1" dirty="0">
                <a:latin typeface="Calibri" panose="020F0502020204030204" pitchFamily="34" charset="0"/>
                <a:cs typeface="Calibri" panose="020F0502020204030204" pitchFamily="34" charset="0"/>
              </a:rPr>
              <a:t>Bir otelde temizlik gibi bir hizmetin sunulduğunu belirten görünür, fiziksel bir işaret;</a:t>
            </a:r>
          </a:p>
          <a:p>
            <a:pPr algn="just"/>
            <a:r>
              <a:rPr lang="tr-TR" sz="2000" i="1" dirty="0">
                <a:latin typeface="Calibri" panose="020F0502020204030204" pitchFamily="34" charset="0"/>
                <a:cs typeface="Calibri" panose="020F0502020204030204" pitchFamily="34" charset="0"/>
              </a:rPr>
              <a:t>Elektronik kayıtlar için bir dosya adlandırma sistemi.</a:t>
            </a:r>
          </a:p>
        </p:txBody>
      </p:sp>
      <p:sp>
        <p:nvSpPr>
          <p:cNvPr id="5" name="Unvan 5"/>
          <p:cNvSpPr txBox="1">
            <a:spLocks noGrp="1"/>
          </p:cNvSpPr>
          <p:nvPr>
            <p:ph type="title"/>
          </p:nvPr>
        </p:nvSpPr>
        <p:spPr>
          <a:xfrm>
            <a:off x="536713" y="703764"/>
            <a:ext cx="7886700" cy="523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6" name="Metin kutusu 5"/>
          <p:cNvSpPr txBox="1"/>
          <p:nvPr/>
        </p:nvSpPr>
        <p:spPr>
          <a:xfrm>
            <a:off x="536713" y="6260784"/>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31746" name="Picture 2" descr="THE DIGITAL TIME / AGE OF MARKING - Emtex Manufactu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438" y="4388126"/>
            <a:ext cx="238125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3074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768163"/>
            <a:ext cx="8144213" cy="665922"/>
          </a:xfrm>
        </p:spPr>
        <p:txBody>
          <a:bodyPr>
            <a:noAutofit/>
          </a:bodyPr>
          <a:lstStyle/>
          <a:p>
            <a:r>
              <a:rPr lang="nn-NO" sz="2800" b="1" dirty="0">
                <a:latin typeface="Calibri" panose="020F0502020204030204" pitchFamily="34" charset="0"/>
                <a:cs typeface="Calibri" panose="020F0502020204030204" pitchFamily="34" charset="0"/>
              </a:rPr>
              <a:t>8.5.3 MÜŞTERİ VEYA DIŞ TEDARİKÇİYE AİT MÜLKİYET</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86001" y="1434085"/>
            <a:ext cx="8161651" cy="4293705"/>
          </a:xfrm>
        </p:spPr>
        <p:txBody>
          <a:bodyPr>
            <a:normAutofit/>
          </a:bodyPr>
          <a:lstStyle/>
          <a:p>
            <a:pPr algn="just"/>
            <a:r>
              <a:rPr lang="tr-TR" sz="2000" dirty="0">
                <a:latin typeface="Calibri" panose="020F0502020204030204" pitchFamily="34" charset="0"/>
                <a:cs typeface="Calibri" panose="020F0502020204030204" pitchFamily="34" charset="0"/>
              </a:rPr>
              <a:t>Kuruluş, kendi kontrolü altında olduğu veya kendisi tarafından kullanıldığı sürece, müşteri veya dış tedarikçiye ait mülkiyete itina göstermelidir.</a:t>
            </a:r>
          </a:p>
          <a:p>
            <a:pPr algn="just"/>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Kuruluş, kullanım için veya kendi ürünü ve hizmetiyle birleştirilecek müşteri veya dış tedarikçiye ait mülkiyeti</a:t>
            </a:r>
          </a:p>
          <a:p>
            <a:pPr indent="219075" algn="just">
              <a:buFont typeface="Wingdings" panose="05000000000000000000" pitchFamily="2" charset="2"/>
              <a:buChar char="ü"/>
            </a:pPr>
            <a:r>
              <a:rPr lang="tr-TR" sz="2000" dirty="0">
                <a:latin typeface="Calibri" panose="020F0502020204030204" pitchFamily="34" charset="0"/>
                <a:cs typeface="Calibri" panose="020F0502020204030204" pitchFamily="34" charset="0"/>
              </a:rPr>
              <a:t>Tanımlamalı, </a:t>
            </a:r>
          </a:p>
          <a:p>
            <a:pPr indent="219075" algn="just">
              <a:buFont typeface="Wingdings" panose="05000000000000000000" pitchFamily="2" charset="2"/>
              <a:buChar char="ü"/>
            </a:pPr>
            <a:r>
              <a:rPr lang="tr-TR" sz="2000" dirty="0">
                <a:latin typeface="Calibri" panose="020F0502020204030204" pitchFamily="34" charset="0"/>
                <a:cs typeface="Calibri" panose="020F0502020204030204" pitchFamily="34" charset="0"/>
              </a:rPr>
              <a:t>Doğrulamalı, </a:t>
            </a:r>
          </a:p>
          <a:p>
            <a:pPr indent="219075" algn="just">
              <a:buFont typeface="Wingdings" panose="05000000000000000000" pitchFamily="2" charset="2"/>
              <a:buChar char="ü"/>
            </a:pPr>
            <a:r>
              <a:rPr lang="tr-TR" sz="2000" dirty="0">
                <a:latin typeface="Calibri" panose="020F0502020204030204" pitchFamily="34" charset="0"/>
                <a:cs typeface="Calibri" panose="020F0502020204030204" pitchFamily="34" charset="0"/>
              </a:rPr>
              <a:t>Korumalı ve </a:t>
            </a:r>
          </a:p>
          <a:p>
            <a:pPr indent="219075" algn="just">
              <a:buFont typeface="Wingdings" panose="05000000000000000000" pitchFamily="2" charset="2"/>
              <a:buChar char="ü"/>
            </a:pPr>
            <a:r>
              <a:rPr lang="tr-TR" sz="2000" dirty="0">
                <a:latin typeface="Calibri" panose="020F0502020204030204" pitchFamily="34" charset="0"/>
                <a:cs typeface="Calibri" panose="020F0502020204030204" pitchFamily="34" charset="0"/>
              </a:rPr>
              <a:t>Güvenliğini sağlamalıdır.</a:t>
            </a:r>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p:txBody>
      </p:sp>
      <p:pic>
        <p:nvPicPr>
          <p:cNvPr id="8" name="Resim 7"/>
          <p:cNvPicPr>
            <a:picLocks noChangeAspect="1"/>
          </p:cNvPicPr>
          <p:nvPr/>
        </p:nvPicPr>
        <p:blipFill rotWithShape="1">
          <a:blip r:embed="rId4" cstate="print">
            <a:extLst>
              <a:ext uri="{28A0092B-C50C-407E-A947-70E740481C1C}">
                <a14:useLocalDpi xmlns:a14="http://schemas.microsoft.com/office/drawing/2010/main" val="0"/>
              </a:ext>
            </a:extLst>
          </a:blip>
          <a:srcRect l="14651" t="11161" r="12054" b="-516"/>
          <a:stretch/>
        </p:blipFill>
        <p:spPr>
          <a:xfrm>
            <a:off x="5562659" y="3580937"/>
            <a:ext cx="2610197" cy="2111433"/>
          </a:xfrm>
          <a:prstGeom prst="rect">
            <a:avLst/>
          </a:prstGeom>
        </p:spPr>
      </p:pic>
    </p:spTree>
    <p:extLst>
      <p:ext uri="{BB962C8B-B14F-4D97-AF65-F5344CB8AC3E}">
        <p14:creationId xmlns:p14="http://schemas.microsoft.com/office/powerpoint/2010/main" val="83086787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479562" y="1020555"/>
            <a:ext cx="8246995" cy="4913106"/>
          </a:xfrm>
        </p:spPr>
        <p:txBody>
          <a:bodyPr>
            <a:normAutofit/>
          </a:bodyPr>
          <a:lstStyle/>
          <a:p>
            <a:pPr algn="just"/>
            <a:r>
              <a:rPr lang="en-GB" sz="2000" dirty="0" err="1">
                <a:latin typeface="Calibri" panose="020F0502020204030204" pitchFamily="34" charset="0"/>
                <a:cs typeface="Calibri" panose="020F0502020204030204" pitchFamily="34" charset="0"/>
              </a:rPr>
              <a:t>Herhangi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veya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dış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tedarikçiye</a:t>
            </a:r>
            <a:r>
              <a:rPr lang="en-GB" sz="2000" dirty="0">
                <a:latin typeface="Calibri" panose="020F0502020204030204" pitchFamily="34" charset="0"/>
                <a:cs typeface="Calibri" panose="020F0502020204030204" pitchFamily="34" charset="0"/>
              </a:rPr>
              <a:t> ait </a:t>
            </a:r>
            <a:r>
              <a:rPr lang="en-GB" sz="2000" dirty="0" err="1">
                <a:latin typeface="Calibri" panose="020F0502020204030204" pitchFamily="34" charset="0"/>
                <a:cs typeface="Calibri" panose="020F0502020204030204" pitchFamily="34" charset="0"/>
              </a:rPr>
              <a:t>mülkiyet</a:t>
            </a:r>
            <a:r>
              <a:rPr lang="en-GB" sz="2000"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kaybolur</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zarar</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görür</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veya</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bir</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şekilde</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kullanım</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için</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uygun</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olmadığı</a:t>
            </a:r>
            <a:r>
              <a:rPr lang="en-GB" sz="2000"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tespit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edilirse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durumu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müşteriye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veya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dış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tedarikçiye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rapor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ne </a:t>
            </a:r>
            <a:r>
              <a:rPr lang="en-GB" sz="2000" dirty="0" err="1">
                <a:latin typeface="Calibri" panose="020F0502020204030204" pitchFamily="34" charset="0"/>
                <a:cs typeface="Calibri" panose="020F0502020204030204" pitchFamily="34" charset="0"/>
              </a:rPr>
              <a:t>olduğu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bilgiyi</a:t>
            </a:r>
            <a:r>
              <a:rPr lang="en-GB" sz="2000" b="1"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muhafaza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etmelidir</a:t>
            </a:r>
            <a:r>
              <a:rPr lang="en-GB" sz="2000" dirty="0">
                <a:latin typeface="Calibri" panose="020F0502020204030204" pitchFamily="34" charset="0"/>
                <a:cs typeface="Calibri" panose="020F0502020204030204" pitchFamily="34" charset="0"/>
              </a:rPr>
              <a:t>.</a:t>
            </a:r>
          </a:p>
          <a:p>
            <a:pPr algn="just"/>
            <a:endParaRPr lang="en-GB" sz="2000" b="1" dirty="0">
              <a:latin typeface="Calibri" panose="020F0502020204030204" pitchFamily="34" charset="0"/>
              <a:cs typeface="Calibri" panose="020F0502020204030204" pitchFamily="34" charset="0"/>
            </a:endParaRPr>
          </a:p>
          <a:p>
            <a:pPr algn="just"/>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veya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dış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tedarikçiye</a:t>
            </a:r>
            <a:r>
              <a:rPr lang="en-GB" sz="2000" dirty="0">
                <a:latin typeface="Calibri" panose="020F0502020204030204" pitchFamily="34" charset="0"/>
                <a:cs typeface="Calibri" panose="020F0502020204030204" pitchFamily="34" charset="0"/>
              </a:rPr>
              <a:t> ait </a:t>
            </a:r>
            <a:r>
              <a:rPr lang="en-GB" sz="2000" dirty="0" err="1">
                <a:latin typeface="Calibri" panose="020F0502020204030204" pitchFamily="34" charset="0"/>
                <a:cs typeface="Calibri" panose="020F0502020204030204" pitchFamily="34" charset="0"/>
              </a:rPr>
              <a:t>mülkiyet</a:t>
            </a:r>
            <a:r>
              <a:rPr lang="en-GB" sz="2000" dirty="0">
                <a:latin typeface="Calibri" panose="020F0502020204030204" pitchFamily="34" charset="0"/>
                <a:cs typeface="Calibri" panose="020F0502020204030204" pitchFamily="34" charset="0"/>
              </a:rPr>
              <a:t>; </a:t>
            </a:r>
          </a:p>
          <a:p>
            <a:pPr marL="342900" indent="-342900" algn="just">
              <a:buFontTx/>
              <a:buChar char="-"/>
            </a:pPr>
            <a:r>
              <a:rPr lang="en-GB" sz="2000" dirty="0" err="1">
                <a:latin typeface="Calibri" panose="020F0502020204030204" pitchFamily="34" charset="0"/>
                <a:cs typeface="Calibri" panose="020F0502020204030204" pitchFamily="34" charset="0"/>
              </a:rPr>
              <a:t>Malzeme</a:t>
            </a:r>
            <a:r>
              <a:rPr lang="en-GB" sz="2000" dirty="0">
                <a:latin typeface="Calibri" panose="020F0502020204030204" pitchFamily="34" charset="0"/>
                <a:cs typeface="Calibri" panose="020F0502020204030204" pitchFamily="34" charset="0"/>
              </a:rPr>
              <a:t>, </a:t>
            </a:r>
          </a:p>
          <a:p>
            <a:pPr marL="342900" indent="-342900" algn="just">
              <a:buFontTx/>
              <a:buChar char="-"/>
            </a:pPr>
            <a:r>
              <a:rPr lang="en-GB" sz="2000" dirty="0" err="1">
                <a:latin typeface="Calibri" panose="020F0502020204030204" pitchFamily="34" charset="0"/>
                <a:cs typeface="Calibri" panose="020F0502020204030204" pitchFamily="34" charset="0"/>
              </a:rPr>
              <a:t>Bileşen</a:t>
            </a:r>
            <a:r>
              <a:rPr lang="en-GB" sz="2000" dirty="0">
                <a:latin typeface="Calibri" panose="020F0502020204030204" pitchFamily="34" charset="0"/>
                <a:cs typeface="Calibri" panose="020F0502020204030204" pitchFamily="34" charset="0"/>
              </a:rPr>
              <a:t>, </a:t>
            </a:r>
          </a:p>
          <a:p>
            <a:pPr marL="342900" indent="-342900" algn="just">
              <a:buFontTx/>
              <a:buChar char="-"/>
            </a:pPr>
            <a:r>
              <a:rPr lang="en-GB" sz="2000" dirty="0" err="1">
                <a:latin typeface="Calibri" panose="020F0502020204030204" pitchFamily="34" charset="0"/>
                <a:cs typeface="Calibri" panose="020F0502020204030204" pitchFamily="34" charset="0"/>
              </a:rPr>
              <a:t>Alet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teçhizat</a:t>
            </a:r>
            <a:r>
              <a:rPr lang="en-GB" sz="2000" dirty="0">
                <a:latin typeface="Calibri" panose="020F0502020204030204" pitchFamily="34" charset="0"/>
                <a:cs typeface="Calibri" panose="020F0502020204030204" pitchFamily="34" charset="0"/>
              </a:rPr>
              <a:t>, </a:t>
            </a:r>
          </a:p>
          <a:p>
            <a:pPr marL="342900" indent="-342900" algn="just">
              <a:buFontTx/>
              <a:buChar char="-"/>
            </a:pPr>
            <a:r>
              <a:rPr lang="en-GB" sz="2000" dirty="0" err="1">
                <a:latin typeface="Calibri" panose="020F0502020204030204" pitchFamily="34" charset="0"/>
                <a:cs typeface="Calibri" panose="020F0502020204030204" pitchFamily="34" charset="0"/>
              </a:rPr>
              <a:t>Tesis</a:t>
            </a:r>
            <a:r>
              <a:rPr lang="en-GB" sz="2000" dirty="0">
                <a:latin typeface="Calibri" panose="020F0502020204030204" pitchFamily="34" charset="0"/>
                <a:cs typeface="Calibri" panose="020F0502020204030204" pitchFamily="34" charset="0"/>
              </a:rPr>
              <a:t>, </a:t>
            </a:r>
          </a:p>
          <a:p>
            <a:pPr marL="342900" indent="-342900" algn="just">
              <a:buFontTx/>
              <a:buChar char="-"/>
            </a:pPr>
            <a:r>
              <a:rPr lang="en-GB" sz="2000" dirty="0" err="1">
                <a:latin typeface="Calibri" panose="020F0502020204030204" pitchFamily="34" charset="0"/>
                <a:cs typeface="Calibri" panose="020F0502020204030204" pitchFamily="34" charset="0"/>
              </a:rPr>
              <a:t>Fikri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mülkiyet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p>
          <a:p>
            <a:pPr marL="342900" indent="-342900" algn="just">
              <a:buFontTx/>
              <a:buChar char="-"/>
            </a:pPr>
            <a:r>
              <a:rPr lang="en-GB" sz="2000" dirty="0" err="1">
                <a:latin typeface="Calibri" panose="020F0502020204030204" pitchFamily="34" charset="0"/>
                <a:cs typeface="Calibri" panose="020F0502020204030204" pitchFamily="34" charset="0"/>
              </a:rPr>
              <a:t>Kişisel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bilgileri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içerebilir</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endParaRPr lang="tr-TR" dirty="0"/>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433" y="3100141"/>
            <a:ext cx="2885243" cy="2192724"/>
          </a:xfrm>
          <a:prstGeom prst="rect">
            <a:avLst/>
          </a:prstGeom>
        </p:spPr>
      </p:pic>
    </p:spTree>
    <p:extLst>
      <p:ext uri="{BB962C8B-B14F-4D97-AF65-F5344CB8AC3E}">
        <p14:creationId xmlns:p14="http://schemas.microsoft.com/office/powerpoint/2010/main" val="14334107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36713" y="1182201"/>
            <a:ext cx="8259417" cy="5248416"/>
          </a:xfrm>
        </p:spPr>
        <p:txBody>
          <a:bodyPr>
            <a:normAutofit fontScale="92500" lnSpcReduction="10000"/>
          </a:bodyPr>
          <a:lstStyle/>
          <a:p>
            <a:pPr marL="0" indent="0" algn="just">
              <a:buNone/>
            </a:pPr>
            <a:r>
              <a:rPr lang="tr-TR" sz="2200" i="1" dirty="0">
                <a:latin typeface="Calibri" panose="020F0502020204030204" pitchFamily="34" charset="0"/>
                <a:cs typeface="Calibri" panose="020F0502020204030204" pitchFamily="34" charset="0"/>
              </a:rPr>
              <a:t> Bir müşterinin ürün üretme veya hizmet sunma sırasında kullanmak üzere sağlayacağı </a:t>
            </a:r>
            <a:r>
              <a:rPr lang="tr-TR" sz="2200" b="1" i="1" dirty="0">
                <a:latin typeface="Calibri" panose="020F0502020204030204" pitchFamily="34" charset="0"/>
                <a:cs typeface="Calibri" panose="020F0502020204030204" pitchFamily="34" charset="0"/>
              </a:rPr>
              <a:t>malzeme, donanım, bilgi veya verilere örnekler</a:t>
            </a:r>
            <a:r>
              <a:rPr lang="tr-TR" sz="2200" i="1" dirty="0">
                <a:latin typeface="Calibri" panose="020F0502020204030204" pitchFamily="34" charset="0"/>
                <a:cs typeface="Calibri" panose="020F0502020204030204" pitchFamily="34" charset="0"/>
              </a:rPr>
              <a:t>:</a:t>
            </a:r>
          </a:p>
          <a:p>
            <a:pPr marL="0" indent="0" algn="just">
              <a:buNone/>
            </a:pPr>
            <a:r>
              <a:rPr lang="tr-TR" sz="2200" i="1" dirty="0">
                <a:latin typeface="Calibri" panose="020F0502020204030204" pitchFamily="34" charset="0"/>
                <a:cs typeface="Calibri" panose="020F0502020204030204" pitchFamily="34" charset="0"/>
              </a:rPr>
              <a:t>—   Ölçüm amacıyla sağlanan araçlar;</a:t>
            </a:r>
          </a:p>
          <a:p>
            <a:pPr marL="0" indent="0" algn="just">
              <a:buNone/>
            </a:pPr>
            <a:r>
              <a:rPr lang="tr-TR" sz="2200" i="1" dirty="0">
                <a:latin typeface="Calibri" panose="020F0502020204030204" pitchFamily="34" charset="0"/>
                <a:cs typeface="Calibri" panose="020F0502020204030204" pitchFamily="34" charset="0"/>
              </a:rPr>
              <a:t>—   Bakım veya onarım için ayrılmış bir motorlu araç;</a:t>
            </a:r>
          </a:p>
          <a:p>
            <a:pPr marL="0" indent="0" algn="just">
              <a:buNone/>
            </a:pPr>
            <a:r>
              <a:rPr lang="tr-TR" sz="2200" i="1" dirty="0">
                <a:latin typeface="Calibri" panose="020F0502020204030204" pitchFamily="34" charset="0"/>
                <a:cs typeface="Calibri" panose="020F0502020204030204" pitchFamily="34" charset="0"/>
              </a:rPr>
              <a:t>—   Bir devre kartı üzerine yerleştirilecek bileşenler;</a:t>
            </a:r>
          </a:p>
          <a:p>
            <a:pPr marL="0" indent="0" algn="just">
              <a:buNone/>
            </a:pPr>
            <a:r>
              <a:rPr lang="tr-TR" sz="2200" i="1" dirty="0">
                <a:latin typeface="Calibri" panose="020F0502020204030204" pitchFamily="34" charset="0"/>
                <a:cs typeface="Calibri" panose="020F0502020204030204" pitchFamily="34" charset="0"/>
              </a:rPr>
              <a:t>—   Tamamlanmış ürün için özel ambalajlama;</a:t>
            </a:r>
          </a:p>
          <a:p>
            <a:pPr marL="0" indent="0" algn="just">
              <a:buNone/>
            </a:pPr>
            <a:r>
              <a:rPr lang="tr-TR" sz="2200" i="1" dirty="0">
                <a:latin typeface="Calibri" panose="020F0502020204030204" pitchFamily="34" charset="0"/>
                <a:cs typeface="Calibri" panose="020F0502020204030204" pitchFamily="34" charset="0"/>
              </a:rPr>
              <a:t>—   Bir kredi kartı şirketine sağlanan veya internet üzerinden alışveriş yapmak için kullanılan mali ve kişisel veriler.</a:t>
            </a:r>
          </a:p>
          <a:p>
            <a:pPr marL="0" indent="0" algn="just">
              <a:buNone/>
            </a:pPr>
            <a:r>
              <a:rPr lang="tr-TR" sz="2200" b="1" i="1">
                <a:latin typeface="Calibri" panose="020F0502020204030204" pitchFamily="34" charset="0"/>
                <a:cs typeface="Calibri" panose="020F0502020204030204" pitchFamily="34" charset="0"/>
              </a:rPr>
              <a:t>Müşterinin fikri </a:t>
            </a:r>
            <a:r>
              <a:rPr lang="tr-TR" sz="2200" b="1" i="1" dirty="0">
                <a:latin typeface="Calibri" panose="020F0502020204030204" pitchFamily="34" charset="0"/>
                <a:cs typeface="Calibri" panose="020F0502020204030204" pitchFamily="34" charset="0"/>
              </a:rPr>
              <a:t>mülkiyetinin korunmasına örnekler:</a:t>
            </a:r>
          </a:p>
          <a:p>
            <a:pPr marL="0" indent="0" algn="just">
              <a:buNone/>
            </a:pPr>
            <a:r>
              <a:rPr lang="tr-TR" sz="2200" i="1" dirty="0">
                <a:latin typeface="Calibri" panose="020F0502020204030204" pitchFamily="34" charset="0"/>
                <a:cs typeface="Calibri" panose="020F0502020204030204" pitchFamily="34" charset="0"/>
              </a:rPr>
              <a:t>—   Ürün çizimleri, patent bilgileri, performans ve satış rakamlarını da içeren müşteri verilerini saklamak için belirli bir yer veya dosya;</a:t>
            </a:r>
          </a:p>
          <a:p>
            <a:pPr marL="0" indent="0" algn="just">
              <a:buNone/>
            </a:pPr>
            <a:r>
              <a:rPr lang="tr-TR" sz="2200" i="1" dirty="0">
                <a:latin typeface="Calibri" panose="020F0502020204030204" pitchFamily="34" charset="0"/>
                <a:cs typeface="Calibri" panose="020F0502020204030204" pitchFamily="34" charset="0"/>
              </a:rPr>
              <a:t>—   Bilgisayar dosyalarının şifre koruması;</a:t>
            </a:r>
          </a:p>
          <a:p>
            <a:pPr marL="0" indent="0" algn="just">
              <a:buNone/>
            </a:pPr>
            <a:r>
              <a:rPr lang="tr-TR" sz="2200" i="1" dirty="0">
                <a:latin typeface="Calibri" panose="020F0502020204030204" pitchFamily="34" charset="0"/>
                <a:cs typeface="Calibri" panose="020F0502020204030204" pitchFamily="34" charset="0"/>
              </a:rPr>
              <a:t>—   Müşteri şartnameleri ve verilerinin proje sonunda silinmesini gerektiren bir prosedür;</a:t>
            </a:r>
          </a:p>
          <a:p>
            <a:pPr marL="0" indent="0" algn="just">
              <a:buNone/>
            </a:pPr>
            <a:r>
              <a:rPr lang="tr-TR" sz="2200" i="1" dirty="0">
                <a:latin typeface="Calibri" panose="020F0502020204030204" pitchFamily="34" charset="0"/>
                <a:cs typeface="Calibri" panose="020F0502020204030204" pitchFamily="34" charset="0"/>
              </a:rPr>
              <a:t>—   Bilgiye erişimin belirli ve eğitimli bireylerle sınırlandırılması</a:t>
            </a:r>
          </a:p>
          <a:p>
            <a:pPr marL="0" indent="0" algn="just">
              <a:buNone/>
            </a:pPr>
            <a:endParaRPr lang="tr-TR" sz="2000" i="1" dirty="0">
              <a:latin typeface="Calibri" panose="020F0502020204030204" pitchFamily="34" charset="0"/>
              <a:cs typeface="Calibri" panose="020F0502020204030204" pitchFamily="34" charset="0"/>
            </a:endParaRPr>
          </a:p>
        </p:txBody>
      </p:sp>
      <p:sp>
        <p:nvSpPr>
          <p:cNvPr id="5" name="Unvan 5"/>
          <p:cNvSpPr txBox="1">
            <a:spLocks noGrp="1"/>
          </p:cNvSpPr>
          <p:nvPr>
            <p:ph type="title"/>
          </p:nvPr>
        </p:nvSpPr>
        <p:spPr>
          <a:xfrm>
            <a:off x="536713" y="658464"/>
            <a:ext cx="7886700" cy="523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6" name="Metin kutusu 5"/>
          <p:cNvSpPr txBox="1"/>
          <p:nvPr/>
        </p:nvSpPr>
        <p:spPr>
          <a:xfrm>
            <a:off x="536713" y="6260784"/>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379679632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768163"/>
            <a:ext cx="8144213" cy="665922"/>
          </a:xfrm>
        </p:spPr>
        <p:txBody>
          <a:bodyPr>
            <a:noAutofit/>
          </a:bodyPr>
          <a:lstStyle/>
          <a:p>
            <a:r>
              <a:rPr lang="nn-NO" sz="2800" b="1" dirty="0">
                <a:latin typeface="Calibri" panose="020F0502020204030204" pitchFamily="34" charset="0"/>
                <a:cs typeface="Calibri" panose="020F0502020204030204" pitchFamily="34" charset="0"/>
              </a:rPr>
              <a:t>8.5.4 MUHAFAZA</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86001" y="1434085"/>
            <a:ext cx="8161651" cy="5016411"/>
          </a:xfrm>
        </p:spPr>
        <p:txBody>
          <a:bodyPr>
            <a:normAutofit/>
          </a:bodyPr>
          <a:lstStyle/>
          <a:p>
            <a:pPr algn="just"/>
            <a:r>
              <a:rPr lang="tr-TR" sz="2000" dirty="0">
                <a:latin typeface="Calibri" panose="020F0502020204030204" pitchFamily="34" charset="0"/>
                <a:cs typeface="Calibri" panose="020F0502020204030204" pitchFamily="34" charset="0"/>
              </a:rPr>
              <a:t>Kuruluş, üretim veya hizmet sunumu esnasındaki çıktıları, şartlara uygunluğu güvence altına almak için gerekli olduğu derecede muhafaza etmelidir.</a:t>
            </a:r>
          </a:p>
          <a:p>
            <a:pPr algn="just"/>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Muhafaza; </a:t>
            </a:r>
          </a:p>
          <a:p>
            <a:pPr indent="219075" algn="just">
              <a:buFont typeface="Wingdings" panose="05000000000000000000" pitchFamily="2" charset="2"/>
              <a:buChar char="ü"/>
            </a:pPr>
            <a:r>
              <a:rPr lang="tr-TR" sz="2000" dirty="0">
                <a:latin typeface="Calibri" panose="020F0502020204030204" pitchFamily="34" charset="0"/>
                <a:cs typeface="Calibri" panose="020F0502020204030204" pitchFamily="34" charset="0"/>
              </a:rPr>
              <a:t>Tanımlama, </a:t>
            </a:r>
          </a:p>
          <a:p>
            <a:pPr indent="219075" algn="just">
              <a:buFont typeface="Wingdings" panose="05000000000000000000" pitchFamily="2" charset="2"/>
              <a:buChar char="ü"/>
            </a:pPr>
            <a:r>
              <a:rPr lang="tr-TR" sz="2000" dirty="0" err="1">
                <a:latin typeface="Calibri" panose="020F0502020204030204" pitchFamily="34" charset="0"/>
                <a:cs typeface="Calibri" panose="020F0502020204030204" pitchFamily="34" charset="0"/>
              </a:rPr>
              <a:t>Elleçleme</a:t>
            </a:r>
            <a:r>
              <a:rPr lang="tr-TR" sz="2000" dirty="0">
                <a:latin typeface="Calibri" panose="020F0502020204030204" pitchFamily="34" charset="0"/>
                <a:cs typeface="Calibri" panose="020F0502020204030204" pitchFamily="34" charset="0"/>
              </a:rPr>
              <a:t>, </a:t>
            </a:r>
          </a:p>
          <a:p>
            <a:pPr indent="219075" algn="just">
              <a:buFont typeface="Wingdings" panose="05000000000000000000" pitchFamily="2" charset="2"/>
              <a:buChar char="ü"/>
            </a:pPr>
            <a:r>
              <a:rPr lang="tr-TR" sz="2000" dirty="0" err="1">
                <a:latin typeface="Calibri" panose="020F0502020204030204" pitchFamily="34" charset="0"/>
                <a:cs typeface="Calibri" panose="020F0502020204030204" pitchFamily="34" charset="0"/>
              </a:rPr>
              <a:t>Kontaminasyon</a:t>
            </a:r>
            <a:r>
              <a:rPr lang="tr-TR" sz="2000" dirty="0">
                <a:latin typeface="Calibri" panose="020F0502020204030204" pitchFamily="34" charset="0"/>
                <a:cs typeface="Calibri" panose="020F0502020204030204" pitchFamily="34" charset="0"/>
              </a:rPr>
              <a:t> kontrolü,</a:t>
            </a:r>
          </a:p>
          <a:p>
            <a:pPr indent="219075" algn="just">
              <a:buFont typeface="Wingdings" panose="05000000000000000000" pitchFamily="2" charset="2"/>
              <a:buChar char="ü"/>
            </a:pPr>
            <a:r>
              <a:rPr lang="tr-TR" sz="2000" dirty="0">
                <a:latin typeface="Calibri" panose="020F0502020204030204" pitchFamily="34" charset="0"/>
                <a:cs typeface="Calibri" panose="020F0502020204030204" pitchFamily="34" charset="0"/>
              </a:rPr>
              <a:t>Ambalajlama, </a:t>
            </a:r>
          </a:p>
          <a:p>
            <a:pPr indent="219075" algn="just">
              <a:buFont typeface="Wingdings" panose="05000000000000000000" pitchFamily="2" charset="2"/>
              <a:buChar char="ü"/>
            </a:pPr>
            <a:r>
              <a:rPr lang="tr-TR" sz="2000" dirty="0">
                <a:latin typeface="Calibri" panose="020F0502020204030204" pitchFamily="34" charset="0"/>
                <a:cs typeface="Calibri" panose="020F0502020204030204" pitchFamily="34" charset="0"/>
              </a:rPr>
              <a:t>Depolama, </a:t>
            </a:r>
          </a:p>
          <a:p>
            <a:pPr indent="219075" algn="just">
              <a:buFont typeface="Wingdings" panose="05000000000000000000" pitchFamily="2" charset="2"/>
              <a:buChar char="ü"/>
            </a:pPr>
            <a:r>
              <a:rPr lang="tr-TR" sz="2000" dirty="0">
                <a:latin typeface="Calibri" panose="020F0502020204030204" pitchFamily="34" charset="0"/>
                <a:cs typeface="Calibri" panose="020F0502020204030204" pitchFamily="34" charset="0"/>
              </a:rPr>
              <a:t>Taşıma veya </a:t>
            </a:r>
          </a:p>
          <a:p>
            <a:pPr indent="219075" algn="just">
              <a:buFont typeface="Wingdings" panose="05000000000000000000" pitchFamily="2" charset="2"/>
              <a:buChar char="ü"/>
            </a:pPr>
            <a:r>
              <a:rPr lang="tr-TR" sz="2000" dirty="0">
                <a:latin typeface="Calibri" panose="020F0502020204030204" pitchFamily="34" charset="0"/>
                <a:cs typeface="Calibri" panose="020F0502020204030204" pitchFamily="34" charset="0"/>
              </a:rPr>
              <a:t>Nakliye ve </a:t>
            </a:r>
          </a:p>
          <a:p>
            <a:pPr indent="219075" algn="just">
              <a:buFont typeface="Wingdings" panose="05000000000000000000" pitchFamily="2" charset="2"/>
              <a:buChar char="ü"/>
            </a:pPr>
            <a:r>
              <a:rPr lang="tr-TR" sz="2000" dirty="0">
                <a:latin typeface="Calibri" panose="020F0502020204030204" pitchFamily="34" charset="0"/>
                <a:cs typeface="Calibri" panose="020F0502020204030204" pitchFamily="34" charset="0"/>
              </a:rPr>
              <a:t>Korumayı içerebilir</a:t>
            </a:r>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p:txBody>
      </p:sp>
      <p:sp>
        <p:nvSpPr>
          <p:cNvPr id="2" name="Bulut Belirtme Çizgisi 1"/>
          <p:cNvSpPr/>
          <p:nvPr/>
        </p:nvSpPr>
        <p:spPr>
          <a:xfrm>
            <a:off x="3528392" y="2375452"/>
            <a:ext cx="5466522" cy="2912165"/>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6575" indent="-17463" algn="just">
              <a:buFont typeface="Arial" panose="020B0604020202020204" pitchFamily="34" charset="0"/>
              <a:buChar char="•"/>
              <a:tabLst>
                <a:tab pos="715963" algn="l"/>
              </a:tabLst>
            </a:pPr>
            <a:endParaRPr lang="tr-TR" sz="1600" b="1" dirty="0">
              <a:solidFill>
                <a:schemeClr val="tx1"/>
              </a:solidFill>
              <a:latin typeface="Century Gothic" panose="020B0502020202020204" pitchFamily="34" charset="0"/>
            </a:endParaRPr>
          </a:p>
          <a:p>
            <a:pPr marL="536575" indent="-17463" algn="just">
              <a:buFont typeface="Arial" panose="020B0604020202020204" pitchFamily="34" charset="0"/>
              <a:buChar char="•"/>
              <a:tabLst>
                <a:tab pos="715963" algn="l"/>
              </a:tabLst>
            </a:pPr>
            <a:endParaRPr lang="tr-TR" sz="1600" b="1" dirty="0">
              <a:solidFill>
                <a:schemeClr val="tx1"/>
              </a:solidFill>
              <a:latin typeface="Century Gothic" panose="020B0502020202020204" pitchFamily="34" charset="0"/>
            </a:endParaRPr>
          </a:p>
          <a:p>
            <a:pPr marL="536575" indent="-17463" algn="just">
              <a:buFont typeface="Arial" panose="020B0604020202020204" pitchFamily="34" charset="0"/>
              <a:buChar char="•"/>
              <a:tabLst>
                <a:tab pos="715963" algn="l"/>
              </a:tabLst>
            </a:pPr>
            <a:endParaRPr lang="tr-TR" sz="1600" b="1" dirty="0">
              <a:solidFill>
                <a:schemeClr val="tx1"/>
              </a:solidFill>
              <a:latin typeface="Century Gothic" panose="020B0502020202020204" pitchFamily="34" charset="0"/>
            </a:endParaRPr>
          </a:p>
          <a:p>
            <a:pPr marL="536575" indent="-17463" algn="just">
              <a:buFont typeface="Arial" panose="020B0604020202020204" pitchFamily="34" charset="0"/>
              <a:buChar char="•"/>
              <a:tabLst>
                <a:tab pos="715963" algn="l"/>
              </a:tabLst>
            </a:pPr>
            <a:r>
              <a:rPr lang="tr-TR" sz="1600" b="1" dirty="0">
                <a:solidFill>
                  <a:schemeClr val="tx1"/>
                </a:solidFill>
                <a:latin typeface="Century Gothic" panose="020B0502020202020204" pitchFamily="34" charset="0"/>
              </a:rPr>
              <a:t>Soğuk hava depolaması</a:t>
            </a:r>
          </a:p>
          <a:p>
            <a:pPr marL="536575" indent="-17463" algn="just">
              <a:buFont typeface="Arial" panose="020B0604020202020204" pitchFamily="34" charset="0"/>
              <a:buChar char="•"/>
              <a:tabLst>
                <a:tab pos="715963" algn="l"/>
              </a:tabLst>
            </a:pPr>
            <a:r>
              <a:rPr lang="tr-TR" sz="1600" b="1" dirty="0">
                <a:solidFill>
                  <a:schemeClr val="tx1"/>
                </a:solidFill>
                <a:latin typeface="Century Gothic" panose="020B0502020202020204" pitchFamily="34" charset="0"/>
              </a:rPr>
              <a:t>Manyetik ortamdan koruma</a:t>
            </a:r>
          </a:p>
          <a:p>
            <a:pPr marL="536575" indent="-17463" algn="just">
              <a:buFont typeface="Arial" panose="020B0604020202020204" pitchFamily="34" charset="0"/>
              <a:buChar char="•"/>
              <a:tabLst>
                <a:tab pos="715963" algn="l"/>
              </a:tabLst>
            </a:pPr>
            <a:r>
              <a:rPr lang="tr-TR" sz="1600" b="1" dirty="0">
                <a:solidFill>
                  <a:schemeClr val="tx1"/>
                </a:solidFill>
                <a:latin typeface="Century Gothic" panose="020B0502020202020204" pitchFamily="34" charset="0"/>
              </a:rPr>
              <a:t>Isı ve nem şartları</a:t>
            </a:r>
          </a:p>
          <a:p>
            <a:pPr marL="536575" indent="-17463" algn="just">
              <a:buFont typeface="Arial" panose="020B0604020202020204" pitchFamily="34" charset="0"/>
              <a:buChar char="•"/>
              <a:tabLst>
                <a:tab pos="715963" algn="l"/>
              </a:tabLst>
            </a:pPr>
            <a:r>
              <a:rPr lang="tr-TR" sz="1600" b="1" dirty="0">
                <a:solidFill>
                  <a:schemeClr val="tx1"/>
                </a:solidFill>
                <a:latin typeface="Century Gothic" panose="020B0502020202020204" pitchFamily="34" charset="0"/>
              </a:rPr>
              <a:t>Soğuk zincir</a:t>
            </a:r>
          </a:p>
          <a:p>
            <a:pPr marL="536575" indent="-17463" algn="just">
              <a:buFont typeface="Arial" panose="020B0604020202020204" pitchFamily="34" charset="0"/>
              <a:buChar char="•"/>
              <a:tabLst>
                <a:tab pos="715963" algn="l"/>
              </a:tabLst>
            </a:pPr>
            <a:r>
              <a:rPr lang="tr-TR" sz="1600" b="1" dirty="0">
                <a:solidFill>
                  <a:schemeClr val="tx1"/>
                </a:solidFill>
                <a:latin typeface="Century Gothic" panose="020B0502020202020204" pitchFamily="34" charset="0"/>
              </a:rPr>
              <a:t>Ambalaj malzemeleri</a:t>
            </a:r>
          </a:p>
          <a:p>
            <a:pPr marL="536575" indent="-17463" algn="just">
              <a:buFont typeface="Arial" panose="020B0604020202020204" pitchFamily="34" charset="0"/>
              <a:buChar char="•"/>
              <a:tabLst>
                <a:tab pos="715963" algn="l"/>
              </a:tabLst>
            </a:pPr>
            <a:r>
              <a:rPr lang="tr-TR" sz="1600" b="1" dirty="0">
                <a:solidFill>
                  <a:schemeClr val="tx1"/>
                </a:solidFill>
                <a:latin typeface="Century Gothic" panose="020B0502020202020204" pitchFamily="34" charset="0"/>
              </a:rPr>
              <a:t>İstifleme</a:t>
            </a:r>
          </a:p>
          <a:p>
            <a:pPr marL="536575" indent="-17463" algn="just">
              <a:buFont typeface="Arial" panose="020B0604020202020204" pitchFamily="34" charset="0"/>
              <a:buChar char="•"/>
              <a:tabLst>
                <a:tab pos="715963" algn="l"/>
              </a:tabLst>
            </a:pPr>
            <a:r>
              <a:rPr lang="tr-TR" sz="1600" b="1" dirty="0">
                <a:solidFill>
                  <a:schemeClr val="tx1"/>
                </a:solidFill>
                <a:latin typeface="Century Gothic" panose="020B0502020202020204" pitchFamily="34" charset="0"/>
              </a:rPr>
              <a:t>Titreşimden koruma</a:t>
            </a:r>
          </a:p>
          <a:p>
            <a:pPr marL="536575" indent="-17463" algn="just">
              <a:buFont typeface="Arial" panose="020B0604020202020204" pitchFamily="34" charset="0"/>
              <a:buChar char="•"/>
              <a:tabLst>
                <a:tab pos="715963" algn="l"/>
              </a:tabLst>
            </a:pPr>
            <a:r>
              <a:rPr lang="tr-TR" sz="1600" b="1" dirty="0">
                <a:solidFill>
                  <a:schemeClr val="tx1"/>
                </a:solidFill>
                <a:latin typeface="Century Gothic" panose="020B0502020202020204" pitchFamily="34" charset="0"/>
              </a:rPr>
              <a:t>Temiz oda</a:t>
            </a:r>
          </a:p>
          <a:p>
            <a:pPr algn="just"/>
            <a:endParaRPr lang="tr-TR" dirty="0">
              <a:solidFill>
                <a:schemeClr val="tx1"/>
              </a:solidFill>
              <a:latin typeface="Cooper Black" panose="0208090404030B020404" pitchFamily="18" charset="0"/>
            </a:endParaRPr>
          </a:p>
          <a:p>
            <a:pPr algn="just"/>
            <a:endParaRPr lang="tr-TR" dirty="0">
              <a:solidFill>
                <a:schemeClr val="tx1"/>
              </a:solidFill>
            </a:endParaRPr>
          </a:p>
          <a:p>
            <a:pPr algn="just"/>
            <a:endParaRPr lang="tr-TR" dirty="0">
              <a:solidFill>
                <a:schemeClr val="tx1"/>
              </a:solidFill>
            </a:endParaRPr>
          </a:p>
        </p:txBody>
      </p:sp>
    </p:spTree>
    <p:extLst>
      <p:ext uri="{BB962C8B-B14F-4D97-AF65-F5344CB8AC3E}">
        <p14:creationId xmlns:p14="http://schemas.microsoft.com/office/powerpoint/2010/main" val="9322556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36713" y="1182201"/>
            <a:ext cx="8259417" cy="5248416"/>
          </a:xfrm>
        </p:spPr>
        <p:txBody>
          <a:bodyPr>
            <a:normAutofit/>
          </a:bodyPr>
          <a:lstStyle/>
          <a:p>
            <a:pPr marL="0" indent="0" algn="just">
              <a:buNone/>
            </a:pPr>
            <a:r>
              <a:rPr lang="tr-TR" sz="2200" i="1" dirty="0">
                <a:latin typeface="Calibri" panose="020F0502020204030204" pitchFamily="34" charset="0"/>
                <a:cs typeface="Calibri" panose="020F0502020204030204" pitchFamily="34" charset="0"/>
              </a:rPr>
              <a:t>  </a:t>
            </a:r>
            <a:r>
              <a:rPr lang="tr-TR" sz="2000" i="1" dirty="0" err="1">
                <a:latin typeface="Calibri" panose="020F0502020204030204" pitchFamily="34" charset="0"/>
                <a:cs typeface="Calibri" panose="020F0502020204030204" pitchFamily="34" charset="0"/>
              </a:rPr>
              <a:t>Kontaminasyona</a:t>
            </a:r>
            <a:r>
              <a:rPr lang="tr-TR" sz="2000" i="1" dirty="0">
                <a:latin typeface="Calibri" panose="020F0502020204030204" pitchFamily="34" charset="0"/>
                <a:cs typeface="Calibri" panose="020F0502020204030204" pitchFamily="34" charset="0"/>
              </a:rPr>
              <a:t> Örnekler :</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Çoğu bakır esaslı metallerin (örneğin bakır, pirinç ve bronz) parmak izlerinden korozyona açık olması ;</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 Sıvı taşıyan tankerlerin farklı bir sıvı ile doldurulmadan önce temizlenmesi veya dezenfekte edilmesi;</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Tıbbi numunelerin enfeksiyondan korunmak için özel aletler ile ele alınması </a:t>
            </a:r>
          </a:p>
          <a:p>
            <a:pPr algn="just">
              <a:buFont typeface="Wingdings" panose="05000000000000000000" pitchFamily="2" charset="2"/>
              <a:buChar char="ü"/>
            </a:pPr>
            <a:endParaRPr lang="tr-TR" sz="2000" i="1" dirty="0">
              <a:latin typeface="Calibri" panose="020F0502020204030204" pitchFamily="34" charset="0"/>
              <a:cs typeface="Calibri" panose="020F0502020204030204" pitchFamily="34" charset="0"/>
            </a:endParaRPr>
          </a:p>
          <a:p>
            <a:pPr marL="0" indent="0" algn="just">
              <a:buNone/>
            </a:pPr>
            <a:r>
              <a:rPr lang="tr-TR" sz="2000" i="1" dirty="0" err="1">
                <a:latin typeface="Calibri" panose="020F0502020204030204" pitchFamily="34" charset="0"/>
                <a:cs typeface="Calibri" panose="020F0502020204030204" pitchFamily="34" charset="0"/>
              </a:rPr>
              <a:t>Elleçleme</a:t>
            </a:r>
            <a:r>
              <a:rPr lang="tr-TR" sz="2000" i="1" dirty="0">
                <a:latin typeface="Calibri" panose="020F0502020204030204" pitchFamily="34" charset="0"/>
                <a:cs typeface="Calibri" panose="020F0502020204030204" pitchFamily="34" charset="0"/>
              </a:rPr>
              <a:t> :</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Ürünün yerini değiştirme </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Ambalaj değiştirme (Örneğin büyük bir kaptan daha küçük bir kaba ürün özellikleri bozulmayacak şekilde aktarma yapılması )</a:t>
            </a:r>
          </a:p>
          <a:p>
            <a:pPr marL="0" indent="0" algn="just">
              <a:buNone/>
            </a:pPr>
            <a:endParaRPr lang="tr-TR" sz="2000" i="1" dirty="0">
              <a:latin typeface="Calibri" panose="020F0502020204030204" pitchFamily="34" charset="0"/>
              <a:cs typeface="Calibri" panose="020F0502020204030204" pitchFamily="34" charset="0"/>
            </a:endParaRPr>
          </a:p>
          <a:p>
            <a:pPr marL="0" indent="0" algn="just">
              <a:buNone/>
            </a:pPr>
            <a:endParaRPr lang="tr-TR" sz="1800" i="1" dirty="0">
              <a:latin typeface="Calibri" panose="020F0502020204030204" pitchFamily="34" charset="0"/>
              <a:cs typeface="Calibri" panose="020F0502020204030204" pitchFamily="34" charset="0"/>
            </a:endParaRPr>
          </a:p>
        </p:txBody>
      </p:sp>
      <p:sp>
        <p:nvSpPr>
          <p:cNvPr id="5" name="Unvan 5"/>
          <p:cNvSpPr txBox="1">
            <a:spLocks noGrp="1"/>
          </p:cNvSpPr>
          <p:nvPr>
            <p:ph type="title"/>
          </p:nvPr>
        </p:nvSpPr>
        <p:spPr>
          <a:xfrm>
            <a:off x="536713" y="658464"/>
            <a:ext cx="7886700" cy="523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6" name="Metin kutusu 5"/>
          <p:cNvSpPr txBox="1"/>
          <p:nvPr/>
        </p:nvSpPr>
        <p:spPr>
          <a:xfrm>
            <a:off x="536713" y="6260784"/>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18296237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929" y="4091378"/>
            <a:ext cx="1594549" cy="2140458"/>
          </a:xfrm>
          <a:prstGeom prst="rect">
            <a:avLst/>
          </a:prstGeom>
        </p:spPr>
      </p:pic>
      <p:pic>
        <p:nvPicPr>
          <p:cNvPr id="4" name="Resim 3"/>
          <p:cNvPicPr>
            <a:picLocks noChangeAspect="1"/>
          </p:cNvPicPr>
          <p:nvPr/>
        </p:nvPicPr>
        <p:blipFill>
          <a:blip r:embed="rId4"/>
          <a:stretch>
            <a:fillRect/>
          </a:stretch>
        </p:blipFill>
        <p:spPr>
          <a:xfrm>
            <a:off x="0" y="0"/>
            <a:ext cx="2432515" cy="768163"/>
          </a:xfrm>
          <a:prstGeom prst="rect">
            <a:avLst/>
          </a:prstGeom>
        </p:spPr>
      </p:pic>
      <p:sp>
        <p:nvSpPr>
          <p:cNvPr id="5" name="Unvan 1"/>
          <p:cNvSpPr>
            <a:spLocks noGrp="1"/>
          </p:cNvSpPr>
          <p:nvPr>
            <p:ph type="title"/>
          </p:nvPr>
        </p:nvSpPr>
        <p:spPr>
          <a:xfrm>
            <a:off x="492890" y="768163"/>
            <a:ext cx="8144213" cy="665922"/>
          </a:xfrm>
        </p:spPr>
        <p:txBody>
          <a:bodyPr>
            <a:noAutofit/>
          </a:bodyPr>
          <a:lstStyle/>
          <a:p>
            <a:r>
              <a:rPr lang="nn-NO" sz="2800" b="1" dirty="0">
                <a:latin typeface="Calibri" panose="020F0502020204030204" pitchFamily="34" charset="0"/>
                <a:cs typeface="Calibri" panose="020F0502020204030204" pitchFamily="34" charset="0"/>
              </a:rPr>
              <a:t>8.5.5 TESLİMAT SONRASI FAALİYETLER</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86001" y="1434085"/>
            <a:ext cx="8251102" cy="5016411"/>
          </a:xfrm>
        </p:spPr>
        <p:txBody>
          <a:bodyPr>
            <a:normAutofit/>
          </a:bodyPr>
          <a:lstStyle/>
          <a:p>
            <a:pPr algn="just"/>
            <a:r>
              <a:rPr lang="tr-TR" sz="2000" dirty="0">
                <a:latin typeface="Calibri" panose="020F0502020204030204" pitchFamily="34" charset="0"/>
                <a:cs typeface="Calibri" panose="020F0502020204030204" pitchFamily="34" charset="0"/>
              </a:rPr>
              <a:t>Kuruluş, ürün ve hizmetlerle ilgili teslimat sonrası faaliyetler için şartları karşılamalıdır.</a:t>
            </a:r>
          </a:p>
          <a:p>
            <a:pPr algn="just"/>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Gerekli teslimat sonrası faaliyetleri tayin ederken, kuruluş aşağıdakileri dikkate almalıdır:</a:t>
            </a:r>
          </a:p>
          <a:p>
            <a:pPr marL="715963" indent="-358775" algn="just">
              <a:buFont typeface="+mj-lt"/>
              <a:buAutoNum type="alphaLcParenR"/>
            </a:pPr>
            <a:r>
              <a:rPr lang="tr-TR" sz="2000" dirty="0">
                <a:latin typeface="Calibri" panose="020F0502020204030204" pitchFamily="34" charset="0"/>
                <a:cs typeface="Calibri" panose="020F0502020204030204" pitchFamily="34" charset="0"/>
              </a:rPr>
              <a:t>Birincil ve ikincil mevzuat şartlarını,</a:t>
            </a:r>
          </a:p>
          <a:p>
            <a:pPr marL="715963" indent="-358775" algn="just">
              <a:buFont typeface="+mj-lt"/>
              <a:buAutoNum type="alphaLcParenR"/>
            </a:pPr>
            <a:r>
              <a:rPr lang="tr-TR" sz="2000" dirty="0">
                <a:latin typeface="Calibri" panose="020F0502020204030204" pitchFamily="34" charset="0"/>
                <a:cs typeface="Calibri" panose="020F0502020204030204" pitchFamily="34" charset="0"/>
              </a:rPr>
              <a:t>Ürün ve hizmetler ile ilgili istenmeyen potansiyel sonuçları,</a:t>
            </a:r>
          </a:p>
          <a:p>
            <a:pPr marL="715963" indent="-358775" algn="just">
              <a:buFont typeface="+mj-lt"/>
              <a:buAutoNum type="alphaLcParenR"/>
            </a:pPr>
            <a:r>
              <a:rPr lang="tr-TR" sz="2000" dirty="0">
                <a:latin typeface="Calibri" panose="020F0502020204030204" pitchFamily="34" charset="0"/>
                <a:cs typeface="Calibri" panose="020F0502020204030204" pitchFamily="34" charset="0"/>
              </a:rPr>
              <a:t>Ürün ve hizmetlerin yapısı, kullanımı ve amaçlanan ömrünü,</a:t>
            </a:r>
          </a:p>
          <a:p>
            <a:pPr marL="715963" indent="-358775" algn="just">
              <a:buFont typeface="+mj-lt"/>
              <a:buAutoNum type="alphaLcParenR"/>
            </a:pPr>
            <a:r>
              <a:rPr lang="tr-TR" sz="2000" dirty="0">
                <a:latin typeface="Calibri" panose="020F0502020204030204" pitchFamily="34" charset="0"/>
                <a:cs typeface="Calibri" panose="020F0502020204030204" pitchFamily="34" charset="0"/>
              </a:rPr>
              <a:t>Müşteri şartlarını,</a:t>
            </a:r>
          </a:p>
          <a:p>
            <a:pPr marL="715963" indent="-358775" algn="just">
              <a:buFont typeface="+mj-lt"/>
              <a:buAutoNum type="alphaLcParenR"/>
            </a:pPr>
            <a:r>
              <a:rPr lang="tr-TR" sz="2000" dirty="0">
                <a:latin typeface="Calibri" panose="020F0502020204030204" pitchFamily="34" charset="0"/>
                <a:cs typeface="Calibri" panose="020F0502020204030204" pitchFamily="34" charset="0"/>
              </a:rPr>
              <a:t>Müşteri geri bildirimlerini.</a:t>
            </a:r>
          </a:p>
          <a:p>
            <a:pPr marL="0" indent="0">
              <a:buNone/>
            </a:pPr>
            <a:endParaRPr lang="tr-TR" sz="2000" dirty="0"/>
          </a:p>
          <a:p>
            <a:pPr marL="0" indent="0">
              <a:buNone/>
            </a:pPr>
            <a:endParaRPr lang="tr-TR" sz="2000" dirty="0"/>
          </a:p>
          <a:p>
            <a:pPr marL="0" indent="0">
              <a:buNone/>
            </a:pPr>
            <a:endParaRPr lang="tr-TR" sz="2000" dirty="0"/>
          </a:p>
          <a:p>
            <a:pPr marL="0" indent="0">
              <a:buNone/>
            </a:pPr>
            <a:endParaRPr lang="tr-TR" sz="2000" dirty="0"/>
          </a:p>
        </p:txBody>
      </p:sp>
    </p:spTree>
    <p:extLst>
      <p:ext uri="{BB962C8B-B14F-4D97-AF65-F5344CB8AC3E}">
        <p14:creationId xmlns:p14="http://schemas.microsoft.com/office/powerpoint/2010/main" val="16800125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3" name="İçerik Yer Tutucusu 2"/>
          <p:cNvSpPr>
            <a:spLocks noGrp="1"/>
          </p:cNvSpPr>
          <p:nvPr>
            <p:ph idx="1"/>
          </p:nvPr>
        </p:nvSpPr>
        <p:spPr>
          <a:xfrm>
            <a:off x="616224" y="844514"/>
            <a:ext cx="8130210" cy="5143293"/>
          </a:xfrm>
        </p:spPr>
        <p:txBody>
          <a:bodyPr>
            <a:normAutofit/>
          </a:bodyPr>
          <a:lstStyle/>
          <a:p>
            <a:r>
              <a:rPr lang="tr-TR" sz="2000" dirty="0">
                <a:latin typeface="Calibri" panose="020F0502020204030204" pitchFamily="34" charset="0"/>
                <a:cs typeface="Calibri" panose="020F0502020204030204" pitchFamily="34" charset="0"/>
              </a:rPr>
              <a:t>Teslimat sonrası faaliyetler, </a:t>
            </a:r>
          </a:p>
          <a:p>
            <a:endParaRPr lang="tr-TR" sz="2000" dirty="0">
              <a:latin typeface="Calibri" panose="020F0502020204030204" pitchFamily="34" charset="0"/>
              <a:cs typeface="Calibri" panose="020F0502020204030204" pitchFamily="34" charset="0"/>
            </a:endParaRPr>
          </a:p>
          <a:p>
            <a:pPr>
              <a:buFont typeface="Wingdings" panose="05000000000000000000" pitchFamily="2" charset="2"/>
              <a:buChar char="ü"/>
            </a:pPr>
            <a:r>
              <a:rPr lang="tr-TR" sz="2000" dirty="0">
                <a:latin typeface="Calibri" panose="020F0502020204030204" pitchFamily="34" charset="0"/>
                <a:cs typeface="Calibri" panose="020F0502020204030204" pitchFamily="34" charset="0"/>
              </a:rPr>
              <a:t>Garanti hükmü kapsamındaki faaliyetler,</a:t>
            </a:r>
          </a:p>
          <a:p>
            <a:pPr>
              <a:buFont typeface="Wingdings" panose="05000000000000000000" pitchFamily="2" charset="2"/>
              <a:buChar char="ü"/>
            </a:pPr>
            <a:r>
              <a:rPr lang="tr-TR" sz="2000" dirty="0">
                <a:latin typeface="Calibri" panose="020F0502020204030204" pitchFamily="34" charset="0"/>
                <a:cs typeface="Calibri" panose="020F0502020204030204" pitchFamily="34" charset="0"/>
              </a:rPr>
              <a:t>Servis hizmetleri gibi sözleşme yükümlülükleri ve</a:t>
            </a:r>
          </a:p>
          <a:p>
            <a:pPr>
              <a:buFont typeface="Wingdings" panose="05000000000000000000" pitchFamily="2" charset="2"/>
              <a:buChar char="ü"/>
            </a:pPr>
            <a:r>
              <a:rPr lang="tr-TR" sz="2000" dirty="0">
                <a:latin typeface="Calibri" panose="020F0502020204030204" pitchFamily="34" charset="0"/>
                <a:cs typeface="Calibri" panose="020F0502020204030204" pitchFamily="34" charset="0"/>
              </a:rPr>
              <a:t>Geri dönüşüm veya Bertaraf </a:t>
            </a:r>
          </a:p>
          <a:p>
            <a:pPr marL="0" indent="0">
              <a:buNone/>
            </a:pPr>
            <a:r>
              <a:rPr lang="tr-TR" sz="2000" dirty="0">
                <a:latin typeface="Calibri" panose="020F0502020204030204" pitchFamily="34" charset="0"/>
                <a:cs typeface="Calibri" panose="020F0502020204030204" pitchFamily="34" charset="0"/>
              </a:rPr>
              <a:t>gibi tamamlayıcı hizmetleri kapsayabilir.</a:t>
            </a:r>
          </a:p>
          <a:p>
            <a:pPr>
              <a:buFont typeface="Wingdings" panose="05000000000000000000" pitchFamily="2" charset="2"/>
              <a:buChar char="ü"/>
            </a:pPr>
            <a:endParaRPr lang="tr-TR" sz="2000" dirty="0">
              <a:latin typeface="Calibri" panose="020F0502020204030204" pitchFamily="34" charset="0"/>
              <a:cs typeface="Calibri" panose="020F0502020204030204" pitchFamily="34" charset="0"/>
            </a:endParaRPr>
          </a:p>
          <a:p>
            <a:pPr algn="just"/>
            <a:r>
              <a:rPr lang="tr-TR" sz="2000" i="1" dirty="0">
                <a:latin typeface="Calibri" panose="020F0502020204030204" pitchFamily="34" charset="0"/>
                <a:cs typeface="Calibri" panose="020F0502020204030204" pitchFamily="34" charset="0"/>
              </a:rPr>
              <a:t>Teslim sonrası faaliyetler belirlenirken kuruluş, bilinen gereklilikleri (ör. yasal ve diğer şartlar veya müşteri şartları) dikkate alması ve ayrıca ürün veya hizmetin beklendiği gibi performans göstermemesi ve ek işlemler yapılmasının gerekme olasılığını düşünmelidir.</a:t>
            </a:r>
          </a:p>
          <a:p>
            <a:pPr algn="just"/>
            <a:r>
              <a:rPr lang="tr-TR" sz="2000" i="1" dirty="0">
                <a:latin typeface="Calibri" panose="020F0502020204030204" pitchFamily="34" charset="0"/>
                <a:cs typeface="Calibri" panose="020F0502020204030204" pitchFamily="34" charset="0"/>
              </a:rPr>
              <a:t>Kuruluş potansiyel ve belirtilen teslim sonrası faaliyetleri dikkate almazsa, müşteri memnuniyetsizliği veya potansiyel fırsatların kaybedilmesi riski artacaktır.</a:t>
            </a:r>
          </a:p>
          <a:p>
            <a:endParaRPr lang="tr-TR" dirty="0"/>
          </a:p>
        </p:txBody>
      </p:sp>
      <p:sp>
        <p:nvSpPr>
          <p:cNvPr id="7" name="Metin kutusu 6"/>
          <p:cNvSpPr txBox="1"/>
          <p:nvPr/>
        </p:nvSpPr>
        <p:spPr>
          <a:xfrm>
            <a:off x="786596" y="6007686"/>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39938" name="Picture 2" descr="Cliparts For Free Download - Car Service Vector Png, Transparen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1332" y="1306527"/>
            <a:ext cx="2146943" cy="180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905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768163"/>
            <a:ext cx="8144213" cy="665922"/>
          </a:xfrm>
        </p:spPr>
        <p:txBody>
          <a:bodyPr>
            <a:noAutofit/>
          </a:bodyPr>
          <a:lstStyle/>
          <a:p>
            <a:r>
              <a:rPr lang="nn-NO" sz="2800" b="1" dirty="0">
                <a:latin typeface="Calibri" panose="020F0502020204030204" pitchFamily="34" charset="0"/>
                <a:cs typeface="Calibri" panose="020F0502020204030204" pitchFamily="34" charset="0"/>
              </a:rPr>
              <a:t>8.5.6 DEĞİŞİKLİKLERİN KONTROLÜ</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86001" y="1434085"/>
            <a:ext cx="8251102" cy="5236222"/>
          </a:xfrm>
        </p:spPr>
        <p:txBody>
          <a:bodyPr>
            <a:normAutofit lnSpcReduction="10000"/>
          </a:bodyPr>
          <a:lstStyle/>
          <a:p>
            <a:pPr algn="just"/>
            <a:r>
              <a:rPr lang="tr-TR" sz="2000" dirty="0">
                <a:latin typeface="Calibri" panose="020F0502020204030204" pitchFamily="34" charset="0"/>
                <a:cs typeface="Calibri" panose="020F0502020204030204" pitchFamily="34" charset="0"/>
              </a:rPr>
              <a:t>Kuruluş, şartlara uygunluğu sürdürmeyi güvence altına almak amacıyla üretim ve hizmet sunumu için değişiklikleri gerekli derecede gözden geçirmeli ve kontrol etmelidir.</a:t>
            </a:r>
          </a:p>
          <a:p>
            <a:pPr algn="just"/>
            <a:endParaRPr lang="tr-TR" sz="12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Kuruluş, gözden geçirme sonuçlarını, değişikliğe onay veren kişi/kişileri ve gözden geçirme sonucu ortaya çıkan gerekli herhangi bir faaliyeti tarif eden </a:t>
            </a:r>
            <a:r>
              <a:rPr lang="tr-TR" sz="2000" b="1" u="sng" dirty="0" err="1">
                <a:latin typeface="Calibri" panose="020F0502020204030204" pitchFamily="34" charset="0"/>
                <a:cs typeface="Calibri" panose="020F0502020204030204" pitchFamily="34" charset="0"/>
              </a:rPr>
              <a:t>dokümante</a:t>
            </a:r>
            <a:r>
              <a:rPr lang="tr-TR" sz="2000" b="1" u="sng" dirty="0">
                <a:latin typeface="Calibri" panose="020F0502020204030204" pitchFamily="34" charset="0"/>
                <a:cs typeface="Calibri" panose="020F0502020204030204" pitchFamily="34" charset="0"/>
              </a:rPr>
              <a:t> edilmiş bilgiyi </a:t>
            </a:r>
            <a:r>
              <a:rPr lang="tr-TR" sz="2000" dirty="0">
                <a:latin typeface="Calibri" panose="020F0502020204030204" pitchFamily="34" charset="0"/>
                <a:cs typeface="Calibri" panose="020F0502020204030204" pitchFamily="34" charset="0"/>
              </a:rPr>
              <a:t>muhafaza etmelidir.</a:t>
            </a:r>
          </a:p>
          <a:p>
            <a:pPr marL="0" indent="0" algn="just">
              <a:buNone/>
            </a:pPr>
            <a:endParaRPr lang="tr-TR" sz="2000" dirty="0">
              <a:latin typeface="Calibri" panose="020F0502020204030204" pitchFamily="34" charset="0"/>
              <a:cs typeface="Calibri" panose="020F0502020204030204" pitchFamily="34" charset="0"/>
            </a:endParaRPr>
          </a:p>
          <a:p>
            <a:pPr algn="just"/>
            <a:endParaRPr lang="tr-TR" sz="2000" dirty="0">
              <a:latin typeface="Calibri" panose="020F0502020204030204" pitchFamily="34" charset="0"/>
              <a:cs typeface="Calibri" panose="020F0502020204030204" pitchFamily="34" charset="0"/>
            </a:endParaRPr>
          </a:p>
          <a:p>
            <a:pPr algn="just"/>
            <a:endParaRPr lang="tr-TR" sz="2000" dirty="0">
              <a:latin typeface="Calibri" panose="020F0502020204030204" pitchFamily="34" charset="0"/>
              <a:cs typeface="Calibri" panose="020F0502020204030204" pitchFamily="34" charset="0"/>
            </a:endParaRP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Kuruluş, </a:t>
            </a:r>
            <a:r>
              <a:rPr lang="tr-TR" sz="2000" i="1" dirty="0" err="1">
                <a:latin typeface="Calibri" panose="020F0502020204030204" pitchFamily="34" charset="0"/>
                <a:cs typeface="Calibri" panose="020F0502020204030204" pitchFamily="34" charset="0"/>
              </a:rPr>
              <a:t>KYS’nin</a:t>
            </a:r>
            <a:r>
              <a:rPr lang="tr-TR" sz="2000" i="1" dirty="0">
                <a:latin typeface="Calibri" panose="020F0502020204030204" pitchFamily="34" charset="0"/>
                <a:cs typeface="Calibri" panose="020F0502020204030204" pitchFamily="34" charset="0"/>
              </a:rPr>
              <a:t> </a:t>
            </a:r>
            <a:r>
              <a:rPr lang="tr-TR" sz="2000" b="1" i="1" dirty="0">
                <a:latin typeface="Calibri" panose="020F0502020204030204" pitchFamily="34" charset="0"/>
                <a:cs typeface="Calibri" panose="020F0502020204030204" pitchFamily="34" charset="0"/>
              </a:rPr>
              <a:t>planlanması</a:t>
            </a:r>
            <a:r>
              <a:rPr lang="tr-TR" sz="2000" i="1" dirty="0">
                <a:latin typeface="Calibri" panose="020F0502020204030204" pitchFamily="34" charset="0"/>
                <a:cs typeface="Calibri" panose="020F0502020204030204" pitchFamily="34" charset="0"/>
              </a:rPr>
              <a:t> sırasında belirlenen hükümlere uygun olarak üretim ve hizmet sunumunda meydana gelen değişiklikleri gözden geçirip kontrol etmelidir. (</a:t>
            </a:r>
            <a:r>
              <a:rPr lang="tr-TR" sz="2000" i="1" u="sng" dirty="0">
                <a:latin typeface="Calibri" panose="020F0502020204030204" pitchFamily="34" charset="0"/>
                <a:cs typeface="Calibri" panose="020F0502020204030204" pitchFamily="34" charset="0"/>
              </a:rPr>
              <a:t>ISO 9001: 2015,madde  6.3</a:t>
            </a:r>
            <a:r>
              <a:rPr lang="tr-TR" sz="2000" i="1" dirty="0">
                <a:latin typeface="Calibri" panose="020F0502020204030204" pitchFamily="34" charset="0"/>
                <a:cs typeface="Calibri" panose="020F0502020204030204" pitchFamily="34" charset="0"/>
              </a:rPr>
              <a:t>). </a:t>
            </a:r>
          </a:p>
          <a:p>
            <a:pPr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Bu tür değişikliklere yönelik belirlenen faaliyetler, çıktıların, ürünlerin ve hizmetlerin geçerli şartları karşılamaya devam etmesini sağlamaya odaklanmalıdır.</a:t>
            </a:r>
            <a:endParaRPr lang="tr-TR" sz="2000" dirty="0"/>
          </a:p>
          <a:p>
            <a:pPr marL="0" indent="0">
              <a:buNone/>
            </a:pPr>
            <a:endParaRPr lang="tr-TR" sz="2000" dirty="0"/>
          </a:p>
          <a:p>
            <a:pPr marL="0" indent="0">
              <a:buNone/>
            </a:pPr>
            <a:endParaRPr lang="tr-TR" sz="2000" dirty="0"/>
          </a:p>
          <a:p>
            <a:pPr marL="0" indent="0">
              <a:buNone/>
            </a:pPr>
            <a:endParaRPr lang="tr-TR" sz="2000" dirty="0"/>
          </a:p>
        </p:txBody>
      </p:sp>
      <p:pic>
        <p:nvPicPr>
          <p:cNvPr id="46082" name="Picture 2" descr="Change Icon Png , Png Download - Reutilizar Icon En Rosa Png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2785" y="3244751"/>
            <a:ext cx="2036024" cy="913363"/>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632592" y="6142440"/>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22581532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36713" y="1182201"/>
            <a:ext cx="8259417" cy="5248416"/>
          </a:xfrm>
        </p:spPr>
        <p:txBody>
          <a:bodyPr>
            <a:normAutofit/>
          </a:bodyPr>
          <a:lstStyle/>
          <a:p>
            <a:pPr marL="0" indent="0" algn="just">
              <a:buNone/>
            </a:pPr>
            <a:r>
              <a:rPr lang="tr-TR" sz="2000" i="1" dirty="0">
                <a:latin typeface="Calibri" panose="020F0502020204030204" pitchFamily="34" charset="0"/>
                <a:cs typeface="Calibri" panose="020F0502020204030204" pitchFamily="34" charset="0"/>
              </a:rPr>
              <a:t>Kuruluş, muhafaza edilecek </a:t>
            </a:r>
            <a:r>
              <a:rPr lang="tr-TR" sz="2000" i="1" dirty="0" err="1">
                <a:latin typeface="Calibri" panose="020F0502020204030204" pitchFamily="34" charset="0"/>
                <a:cs typeface="Calibri" panose="020F0502020204030204" pitchFamily="34" charset="0"/>
              </a:rPr>
              <a:t>dokümante</a:t>
            </a:r>
            <a:r>
              <a:rPr lang="tr-TR" sz="2000" i="1" dirty="0">
                <a:latin typeface="Calibri" panose="020F0502020204030204" pitchFamily="34" charset="0"/>
                <a:cs typeface="Calibri" panose="020F0502020204030204" pitchFamily="34" charset="0"/>
              </a:rPr>
              <a:t> edilmiş bilgileri ve muhafaza edilme biçimini belirlemelidir; Örneğin:</a:t>
            </a:r>
          </a:p>
          <a:p>
            <a:pPr marL="0" indent="0" algn="just">
              <a:buNone/>
            </a:pPr>
            <a:endParaRPr lang="tr-TR" sz="2000" i="1" dirty="0">
              <a:latin typeface="Calibri" panose="020F0502020204030204" pitchFamily="34" charset="0"/>
              <a:cs typeface="Calibri" panose="020F0502020204030204" pitchFamily="34" charset="0"/>
            </a:endParaRPr>
          </a:p>
          <a:p>
            <a:pPr indent="396875"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İnceleme faaliyetlerinin tutanakları;</a:t>
            </a:r>
          </a:p>
          <a:p>
            <a:pPr indent="396875"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Doğrulama ve geçerli kılma sonuçları;</a:t>
            </a:r>
          </a:p>
          <a:p>
            <a:pPr indent="396875"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Değişikliğin açıklaması;</a:t>
            </a:r>
          </a:p>
          <a:p>
            <a:pPr indent="396875" algn="jus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Değişikliği onaylayan kişinin/kişilerin bilgileri</a:t>
            </a:r>
          </a:p>
          <a:p>
            <a:pPr indent="0" algn="just">
              <a:buNone/>
            </a:pPr>
            <a:endParaRPr lang="tr-TR" sz="1800" i="1" dirty="0">
              <a:latin typeface="Calibri" panose="020F0502020204030204" pitchFamily="34" charset="0"/>
              <a:cs typeface="Calibri" panose="020F0502020204030204" pitchFamily="34" charset="0"/>
            </a:endParaRPr>
          </a:p>
          <a:p>
            <a:pPr indent="0" algn="just">
              <a:buNone/>
            </a:pPr>
            <a:r>
              <a:rPr lang="tr-TR" sz="1800" i="1" dirty="0">
                <a:latin typeface="Calibri" panose="020F0502020204030204" pitchFamily="34" charset="0"/>
                <a:cs typeface="Calibri" panose="020F0502020204030204" pitchFamily="34" charset="0"/>
              </a:rPr>
              <a:t>Değişikliklerin nedeni </a:t>
            </a:r>
            <a:r>
              <a:rPr lang="tr-TR" sz="1800" b="1" i="1" dirty="0">
                <a:latin typeface="Calibri" panose="020F0502020204030204" pitchFamily="34" charset="0"/>
                <a:cs typeface="Calibri" panose="020F0502020204030204" pitchFamily="34" charset="0"/>
              </a:rPr>
              <a:t>iç hususlar</a:t>
            </a:r>
            <a:r>
              <a:rPr lang="tr-TR" sz="1800" i="1" dirty="0">
                <a:latin typeface="Calibri" panose="020F0502020204030204" pitchFamily="34" charset="0"/>
                <a:cs typeface="Calibri" panose="020F0502020204030204" pitchFamily="34" charset="0"/>
              </a:rPr>
              <a:t>dan(</a:t>
            </a:r>
            <a:r>
              <a:rPr lang="tr-TR" sz="1800" i="1" dirty="0" err="1">
                <a:latin typeface="Calibri" panose="020F0502020204030204" pitchFamily="34" charset="0"/>
                <a:cs typeface="Calibri" panose="020F0502020204030204" pitchFamily="34" charset="0"/>
              </a:rPr>
              <a:t>örn</a:t>
            </a:r>
            <a:r>
              <a:rPr lang="tr-TR" sz="1800" i="1" dirty="0">
                <a:latin typeface="Calibri" panose="020F0502020204030204" pitchFamily="34" charset="0"/>
                <a:cs typeface="Calibri" panose="020F0502020204030204" pitchFamily="34" charset="0"/>
              </a:rPr>
              <a:t>. Kritik donanım hatası)  , </a:t>
            </a:r>
            <a:r>
              <a:rPr lang="tr-TR" sz="1800" b="1" i="1" dirty="0">
                <a:latin typeface="Calibri" panose="020F0502020204030204" pitchFamily="34" charset="0"/>
                <a:cs typeface="Calibri" panose="020F0502020204030204" pitchFamily="34" charset="0"/>
              </a:rPr>
              <a:t>dış hususlar</a:t>
            </a:r>
            <a:r>
              <a:rPr lang="tr-TR" sz="1800" i="1" dirty="0">
                <a:latin typeface="Calibri" panose="020F0502020204030204" pitchFamily="34" charset="0"/>
                <a:cs typeface="Calibri" panose="020F0502020204030204" pitchFamily="34" charset="0"/>
              </a:rPr>
              <a:t>dan </a:t>
            </a:r>
          </a:p>
          <a:p>
            <a:pPr indent="0" algn="just">
              <a:buNone/>
            </a:pPr>
            <a:r>
              <a:rPr lang="tr-TR" sz="1800" i="1" dirty="0">
                <a:latin typeface="Calibri" panose="020F0502020204030204" pitchFamily="34" charset="0"/>
                <a:cs typeface="Calibri" panose="020F0502020204030204" pitchFamily="34" charset="0"/>
              </a:rPr>
              <a:t>( </a:t>
            </a:r>
            <a:r>
              <a:rPr lang="tr-TR" sz="1800" i="1" dirty="0" err="1">
                <a:latin typeface="Calibri" panose="020F0502020204030204" pitchFamily="34" charset="0"/>
                <a:cs typeface="Calibri" panose="020F0502020204030204" pitchFamily="34" charset="0"/>
              </a:rPr>
              <a:t>örn</a:t>
            </a:r>
            <a:r>
              <a:rPr lang="tr-TR" sz="1800" i="1" dirty="0">
                <a:latin typeface="Calibri" panose="020F0502020204030204" pitchFamily="34" charset="0"/>
                <a:cs typeface="Calibri" panose="020F0502020204030204" pitchFamily="34" charset="0"/>
              </a:rPr>
              <a:t>. Yasal şart değişikliği)  veya </a:t>
            </a:r>
            <a:r>
              <a:rPr lang="tr-TR" sz="1800" b="1" i="1" dirty="0">
                <a:latin typeface="Calibri" panose="020F0502020204030204" pitchFamily="34" charset="0"/>
                <a:cs typeface="Calibri" panose="020F0502020204030204" pitchFamily="34" charset="0"/>
              </a:rPr>
              <a:t>ilgili taraflar</a:t>
            </a:r>
            <a:r>
              <a:rPr lang="tr-TR" sz="1800" i="1" dirty="0">
                <a:latin typeface="Calibri" panose="020F0502020204030204" pitchFamily="34" charset="0"/>
                <a:cs typeface="Calibri" panose="020F0502020204030204" pitchFamily="34" charset="0"/>
              </a:rPr>
              <a:t>dan (</a:t>
            </a:r>
            <a:r>
              <a:rPr lang="tr-TR" sz="1800" i="1" dirty="0" err="1">
                <a:latin typeface="Calibri" panose="020F0502020204030204" pitchFamily="34" charset="0"/>
                <a:cs typeface="Calibri" panose="020F0502020204030204" pitchFamily="34" charset="0"/>
              </a:rPr>
              <a:t>örn</a:t>
            </a:r>
            <a:r>
              <a:rPr lang="tr-TR" sz="1800" i="1" dirty="0">
                <a:latin typeface="Calibri" panose="020F0502020204030204" pitchFamily="34" charset="0"/>
                <a:cs typeface="Calibri" panose="020F0502020204030204" pitchFamily="34" charset="0"/>
              </a:rPr>
              <a:t>. Dış tedarikçiden teslimatın gecikmesi) kaynaklanabilir.</a:t>
            </a:r>
            <a:endParaRPr lang="tr-TR" sz="2000" i="1" dirty="0">
              <a:latin typeface="Calibri" panose="020F0502020204030204" pitchFamily="34" charset="0"/>
              <a:cs typeface="Calibri" panose="020F0502020204030204" pitchFamily="34" charset="0"/>
            </a:endParaRPr>
          </a:p>
        </p:txBody>
      </p:sp>
      <p:sp>
        <p:nvSpPr>
          <p:cNvPr id="5" name="Unvan 5"/>
          <p:cNvSpPr txBox="1">
            <a:spLocks noGrp="1"/>
          </p:cNvSpPr>
          <p:nvPr>
            <p:ph type="title"/>
          </p:nvPr>
        </p:nvSpPr>
        <p:spPr>
          <a:xfrm>
            <a:off x="536713" y="658464"/>
            <a:ext cx="7886700" cy="523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6" name="Metin kutusu 5"/>
          <p:cNvSpPr txBox="1"/>
          <p:nvPr/>
        </p:nvSpPr>
        <p:spPr>
          <a:xfrm>
            <a:off x="786596" y="6261340"/>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8" name="Resim 7" descr="Predict Plan For Change Icon Finalv2 - Change Plan Icon - Free ..."/>
          <p:cNvPicPr/>
          <p:nvPr/>
        </p:nvPicPr>
        <p:blipFill>
          <a:blip r:embed="rId3">
            <a:extLst>
              <a:ext uri="{28A0092B-C50C-407E-A947-70E740481C1C}">
                <a14:useLocalDpi xmlns:a14="http://schemas.microsoft.com/office/drawing/2010/main" val="0"/>
              </a:ext>
            </a:extLst>
          </a:blip>
          <a:srcRect/>
          <a:stretch>
            <a:fillRect/>
          </a:stretch>
        </p:blipFill>
        <p:spPr bwMode="auto">
          <a:xfrm>
            <a:off x="6027530" y="2070492"/>
            <a:ext cx="2768600" cy="1651000"/>
          </a:xfrm>
          <a:prstGeom prst="rect">
            <a:avLst/>
          </a:prstGeom>
          <a:noFill/>
          <a:ln>
            <a:noFill/>
          </a:ln>
        </p:spPr>
      </p:pic>
    </p:spTree>
    <p:extLst>
      <p:ext uri="{BB962C8B-B14F-4D97-AF65-F5344CB8AC3E}">
        <p14:creationId xmlns:p14="http://schemas.microsoft.com/office/powerpoint/2010/main" val="4289976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3" name="İçerik Yer Tutucusu 2"/>
          <p:cNvSpPr>
            <a:spLocks noGrp="1"/>
          </p:cNvSpPr>
          <p:nvPr>
            <p:ph idx="1"/>
          </p:nvPr>
        </p:nvSpPr>
        <p:spPr>
          <a:xfrm>
            <a:off x="498022" y="1463040"/>
            <a:ext cx="7886700" cy="4698316"/>
          </a:xfrm>
        </p:spPr>
        <p:txBody>
          <a:bodyPr/>
          <a:lstStyle/>
          <a:p>
            <a:pPr marL="0" indent="0">
              <a:buNone/>
            </a:pPr>
            <a:endParaRPr lang="tr-TR" dirty="0"/>
          </a:p>
        </p:txBody>
      </p:sp>
      <p:sp>
        <p:nvSpPr>
          <p:cNvPr id="5" name="Unvan 1"/>
          <p:cNvSpPr>
            <a:spLocks noGrp="1"/>
          </p:cNvSpPr>
          <p:nvPr>
            <p:ph type="title"/>
          </p:nvPr>
        </p:nvSpPr>
        <p:spPr>
          <a:xfrm>
            <a:off x="567691" y="412015"/>
            <a:ext cx="7886700" cy="1325563"/>
          </a:xfrm>
        </p:spPr>
        <p:txBody>
          <a:bodyPr>
            <a:normAutofit/>
          </a:bodyPr>
          <a:lstStyle/>
          <a:p>
            <a:r>
              <a:rPr lang="tr-TR" sz="3200" b="1" dirty="0">
                <a:latin typeface="+mn-lt"/>
              </a:rPr>
              <a:t>ISO 9001 TARİHÇESİ</a:t>
            </a:r>
            <a:endParaRPr lang="en-GB" sz="3200" b="1" dirty="0">
              <a:latin typeface="+mn-lt"/>
            </a:endParaRPr>
          </a:p>
        </p:txBody>
      </p:sp>
      <p:graphicFrame>
        <p:nvGraphicFramePr>
          <p:cNvPr id="6" name="20 Diyagram"/>
          <p:cNvGraphicFramePr/>
          <p:nvPr>
            <p:extLst>
              <p:ext uri="{D42A27DB-BD31-4B8C-83A1-F6EECF244321}">
                <p14:modId xmlns:p14="http://schemas.microsoft.com/office/powerpoint/2010/main" val="1247248648"/>
              </p:ext>
            </p:extLst>
          </p:nvPr>
        </p:nvGraphicFramePr>
        <p:xfrm>
          <a:off x="446558" y="1463040"/>
          <a:ext cx="8148802" cy="4698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Metin kutusu 6"/>
          <p:cNvSpPr txBox="1"/>
          <p:nvPr/>
        </p:nvSpPr>
        <p:spPr>
          <a:xfrm>
            <a:off x="842798" y="2223639"/>
            <a:ext cx="990600" cy="646331"/>
          </a:xfrm>
          <a:prstGeom prst="rect">
            <a:avLst/>
          </a:prstGeom>
          <a:noFill/>
        </p:spPr>
        <p:txBody>
          <a:bodyPr wrap="square" rtlCol="0">
            <a:spAutoFit/>
          </a:bodyPr>
          <a:lstStyle/>
          <a:p>
            <a:r>
              <a:rPr lang="tr-TR" b="1" dirty="0">
                <a:solidFill>
                  <a:schemeClr val="tx2">
                    <a:lumMod val="75000"/>
                  </a:schemeClr>
                </a:solidFill>
              </a:rPr>
              <a:t>Kontrol Tabanlı</a:t>
            </a:r>
            <a:endParaRPr lang="en-GB" b="1" dirty="0">
              <a:solidFill>
                <a:schemeClr val="tx2">
                  <a:lumMod val="75000"/>
                </a:schemeClr>
              </a:solidFill>
            </a:endParaRPr>
          </a:p>
        </p:txBody>
      </p:sp>
      <p:sp>
        <p:nvSpPr>
          <p:cNvPr id="8" name="Metin kutusu 7"/>
          <p:cNvSpPr txBox="1"/>
          <p:nvPr/>
        </p:nvSpPr>
        <p:spPr>
          <a:xfrm>
            <a:off x="2450134" y="2223639"/>
            <a:ext cx="990600" cy="646331"/>
          </a:xfrm>
          <a:prstGeom prst="rect">
            <a:avLst/>
          </a:prstGeom>
          <a:noFill/>
        </p:spPr>
        <p:txBody>
          <a:bodyPr wrap="square" rtlCol="0">
            <a:spAutoFit/>
          </a:bodyPr>
          <a:lstStyle/>
          <a:p>
            <a:r>
              <a:rPr lang="tr-TR" b="1" dirty="0">
                <a:solidFill>
                  <a:schemeClr val="tx2">
                    <a:lumMod val="75000"/>
                  </a:schemeClr>
                </a:solidFill>
              </a:rPr>
              <a:t>Kontrol Tabanlı</a:t>
            </a:r>
            <a:endParaRPr lang="en-GB" b="1" dirty="0">
              <a:solidFill>
                <a:schemeClr val="tx2">
                  <a:lumMod val="75000"/>
                </a:schemeClr>
              </a:solidFill>
            </a:endParaRPr>
          </a:p>
        </p:txBody>
      </p:sp>
      <p:sp>
        <p:nvSpPr>
          <p:cNvPr id="9" name="Metin kutusu 8"/>
          <p:cNvSpPr txBox="1"/>
          <p:nvPr/>
        </p:nvSpPr>
        <p:spPr>
          <a:xfrm>
            <a:off x="4057470" y="2223639"/>
            <a:ext cx="990600" cy="646331"/>
          </a:xfrm>
          <a:prstGeom prst="rect">
            <a:avLst/>
          </a:prstGeom>
          <a:noFill/>
        </p:spPr>
        <p:txBody>
          <a:bodyPr wrap="square" rtlCol="0">
            <a:spAutoFit/>
          </a:bodyPr>
          <a:lstStyle/>
          <a:p>
            <a:r>
              <a:rPr lang="tr-TR" b="1" dirty="0">
                <a:solidFill>
                  <a:schemeClr val="tx2">
                    <a:lumMod val="75000"/>
                  </a:schemeClr>
                </a:solidFill>
              </a:rPr>
              <a:t>Proses</a:t>
            </a:r>
          </a:p>
          <a:p>
            <a:r>
              <a:rPr lang="tr-TR" b="1" dirty="0">
                <a:solidFill>
                  <a:schemeClr val="tx2">
                    <a:lumMod val="75000"/>
                  </a:schemeClr>
                </a:solidFill>
              </a:rPr>
              <a:t>Tabanlı</a:t>
            </a:r>
            <a:endParaRPr lang="en-GB" b="1" dirty="0">
              <a:solidFill>
                <a:schemeClr val="tx2">
                  <a:lumMod val="75000"/>
                </a:schemeClr>
              </a:solidFill>
            </a:endParaRPr>
          </a:p>
        </p:txBody>
      </p:sp>
      <p:sp>
        <p:nvSpPr>
          <p:cNvPr id="10" name="Metin kutusu 9"/>
          <p:cNvSpPr txBox="1"/>
          <p:nvPr/>
        </p:nvSpPr>
        <p:spPr>
          <a:xfrm>
            <a:off x="5725796" y="2235301"/>
            <a:ext cx="990600" cy="646331"/>
          </a:xfrm>
          <a:prstGeom prst="rect">
            <a:avLst/>
          </a:prstGeom>
          <a:noFill/>
        </p:spPr>
        <p:txBody>
          <a:bodyPr wrap="square" rtlCol="0">
            <a:spAutoFit/>
          </a:bodyPr>
          <a:lstStyle/>
          <a:p>
            <a:r>
              <a:rPr lang="tr-TR" b="1" dirty="0">
                <a:solidFill>
                  <a:schemeClr val="tx2">
                    <a:lumMod val="75000"/>
                  </a:schemeClr>
                </a:solidFill>
              </a:rPr>
              <a:t>Proses Tabanlı</a:t>
            </a:r>
            <a:endParaRPr lang="en-GB" b="1" dirty="0">
              <a:solidFill>
                <a:schemeClr val="tx2">
                  <a:lumMod val="75000"/>
                </a:schemeClr>
              </a:solidFill>
            </a:endParaRPr>
          </a:p>
        </p:txBody>
      </p:sp>
      <p:sp>
        <p:nvSpPr>
          <p:cNvPr id="11" name="Metin kutusu 10"/>
          <p:cNvSpPr txBox="1"/>
          <p:nvPr/>
        </p:nvSpPr>
        <p:spPr>
          <a:xfrm>
            <a:off x="7201988" y="2152546"/>
            <a:ext cx="1393371" cy="1077218"/>
          </a:xfrm>
          <a:prstGeom prst="rect">
            <a:avLst/>
          </a:prstGeom>
          <a:noFill/>
        </p:spPr>
        <p:txBody>
          <a:bodyPr wrap="square" rtlCol="0">
            <a:spAutoFit/>
          </a:bodyPr>
          <a:lstStyle/>
          <a:p>
            <a:r>
              <a:rPr lang="tr-TR" b="1" dirty="0">
                <a:solidFill>
                  <a:schemeClr val="tx2">
                    <a:lumMod val="75000"/>
                  </a:schemeClr>
                </a:solidFill>
              </a:rPr>
              <a:t>Proses ve Risk Tabanlı</a:t>
            </a:r>
          </a:p>
          <a:p>
            <a:pPr algn="ctr"/>
            <a:r>
              <a:rPr lang="tr-TR" sz="1400" b="1" dirty="0">
                <a:solidFill>
                  <a:schemeClr val="tx2">
                    <a:lumMod val="75000"/>
                  </a:schemeClr>
                </a:solidFill>
              </a:rPr>
              <a:t>(</a:t>
            </a:r>
            <a:r>
              <a:rPr lang="tr-TR" sz="1400" b="1" u="sng" dirty="0">
                <a:solidFill>
                  <a:schemeClr val="tx2">
                    <a:lumMod val="75000"/>
                  </a:schemeClr>
                </a:solidFill>
              </a:rPr>
              <a:t>Yüksek seviyeli yapı</a:t>
            </a:r>
            <a:r>
              <a:rPr lang="tr-TR" sz="1400" b="1" dirty="0">
                <a:solidFill>
                  <a:schemeClr val="tx2">
                    <a:lumMod val="75000"/>
                  </a:schemeClr>
                </a:solidFill>
              </a:rPr>
              <a:t>)</a:t>
            </a:r>
            <a:endParaRPr lang="en-GB" sz="1400" b="1" dirty="0">
              <a:solidFill>
                <a:schemeClr val="tx2">
                  <a:lumMod val="75000"/>
                </a:schemeClr>
              </a:solidFill>
            </a:endParaRPr>
          </a:p>
        </p:txBody>
      </p:sp>
    </p:spTree>
    <p:extLst>
      <p:ext uri="{BB962C8B-B14F-4D97-AF65-F5344CB8AC3E}">
        <p14:creationId xmlns:p14="http://schemas.microsoft.com/office/powerpoint/2010/main" val="34801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BD48CCE3-7CF6-46C9-B2E4-2C39C233DB58}"/>
                                            </p:graphicEl>
                                          </p:spTgt>
                                        </p:tgtEl>
                                        <p:attrNameLst>
                                          <p:attrName>style.visibility</p:attrName>
                                        </p:attrNameLst>
                                      </p:cBhvr>
                                      <p:to>
                                        <p:strVal val="visible"/>
                                      </p:to>
                                    </p:set>
                                    <p:animEffect transition="in" filter="fade">
                                      <p:cBhvr>
                                        <p:cTn id="7" dur="500"/>
                                        <p:tgtEl>
                                          <p:spTgt spid="6">
                                            <p:graphicEl>
                                              <a:dgm id="{BD48CCE3-7CF6-46C9-B2E4-2C39C233DB5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EE603687-44BE-4A0A-9C84-FA658879C8F6}"/>
                                            </p:graphicEl>
                                          </p:spTgt>
                                        </p:tgtEl>
                                        <p:attrNameLst>
                                          <p:attrName>style.visibility</p:attrName>
                                        </p:attrNameLst>
                                      </p:cBhvr>
                                      <p:to>
                                        <p:strVal val="visible"/>
                                      </p:to>
                                    </p:set>
                                    <p:animEffect transition="in" filter="fade">
                                      <p:cBhvr>
                                        <p:cTn id="12" dur="500"/>
                                        <p:tgtEl>
                                          <p:spTgt spid="6">
                                            <p:graphicEl>
                                              <a:dgm id="{EE603687-44BE-4A0A-9C84-FA658879C8F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6B7FCFE6-B90F-4DAA-870F-B0D3D2CE0CF5}"/>
                                            </p:graphicEl>
                                          </p:spTgt>
                                        </p:tgtEl>
                                        <p:attrNameLst>
                                          <p:attrName>style.visibility</p:attrName>
                                        </p:attrNameLst>
                                      </p:cBhvr>
                                      <p:to>
                                        <p:strVal val="visible"/>
                                      </p:to>
                                    </p:set>
                                    <p:animEffect transition="in" filter="fade">
                                      <p:cBhvr>
                                        <p:cTn id="15" dur="500"/>
                                        <p:tgtEl>
                                          <p:spTgt spid="6">
                                            <p:graphicEl>
                                              <a:dgm id="{6B7FCFE6-B90F-4DAA-870F-B0D3D2CE0CF5}"/>
                                            </p:graphicEl>
                                          </p:spTgt>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704A82AB-A9D9-48CD-A580-F74B26C7EB55}"/>
                                            </p:graphicEl>
                                          </p:spTgt>
                                        </p:tgtEl>
                                        <p:attrNameLst>
                                          <p:attrName>style.visibility</p:attrName>
                                        </p:attrNameLst>
                                      </p:cBhvr>
                                      <p:to>
                                        <p:strVal val="visible"/>
                                      </p:to>
                                    </p:set>
                                    <p:animEffect transition="in" filter="fade">
                                      <p:cBhvr>
                                        <p:cTn id="22" dur="500"/>
                                        <p:tgtEl>
                                          <p:spTgt spid="6">
                                            <p:graphicEl>
                                              <a:dgm id="{704A82AB-A9D9-48CD-A580-F74B26C7EB55}"/>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graphicEl>
                                              <a:dgm id="{7E69AC64-5735-4168-ABA4-C3F0D82C75C7}"/>
                                            </p:graphicEl>
                                          </p:spTgt>
                                        </p:tgtEl>
                                        <p:attrNameLst>
                                          <p:attrName>style.visibility</p:attrName>
                                        </p:attrNameLst>
                                      </p:cBhvr>
                                      <p:to>
                                        <p:strVal val="visible"/>
                                      </p:to>
                                    </p:set>
                                    <p:animEffect transition="in" filter="fade">
                                      <p:cBhvr>
                                        <p:cTn id="25" dur="500"/>
                                        <p:tgtEl>
                                          <p:spTgt spid="6">
                                            <p:graphicEl>
                                              <a:dgm id="{7E69AC64-5735-4168-ABA4-C3F0D82C75C7}"/>
                                            </p:graphicEl>
                                          </p:spTgt>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dgm id="{274F2D7C-B15E-491B-912D-2B7FD55EC097}"/>
                                            </p:graphicEl>
                                          </p:spTgt>
                                        </p:tgtEl>
                                        <p:attrNameLst>
                                          <p:attrName>style.visibility</p:attrName>
                                        </p:attrNameLst>
                                      </p:cBhvr>
                                      <p:to>
                                        <p:strVal val="visible"/>
                                      </p:to>
                                    </p:set>
                                    <p:animEffect transition="in" filter="fade">
                                      <p:cBhvr>
                                        <p:cTn id="32" dur="500"/>
                                        <p:tgtEl>
                                          <p:spTgt spid="6">
                                            <p:graphicEl>
                                              <a:dgm id="{274F2D7C-B15E-491B-912D-2B7FD55EC097}"/>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graphicEl>
                                              <a:dgm id="{97F8FDEC-DDE4-4CCC-A546-0414D7CADFAF}"/>
                                            </p:graphicEl>
                                          </p:spTgt>
                                        </p:tgtEl>
                                        <p:attrNameLst>
                                          <p:attrName>style.visibility</p:attrName>
                                        </p:attrNameLst>
                                      </p:cBhvr>
                                      <p:to>
                                        <p:strVal val="visible"/>
                                      </p:to>
                                    </p:set>
                                    <p:animEffect transition="in" filter="fade">
                                      <p:cBhvr>
                                        <p:cTn id="35" dur="500"/>
                                        <p:tgtEl>
                                          <p:spTgt spid="6">
                                            <p:graphicEl>
                                              <a:dgm id="{97F8FDEC-DDE4-4CCC-A546-0414D7CADFAF}"/>
                                            </p:graphicEl>
                                          </p:spTgt>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graphicEl>
                                              <a:dgm id="{C4E1EDED-D69F-48E2-AA22-DAB79D412618}"/>
                                            </p:graphicEl>
                                          </p:spTgt>
                                        </p:tgtEl>
                                        <p:attrNameLst>
                                          <p:attrName>style.visibility</p:attrName>
                                        </p:attrNameLst>
                                      </p:cBhvr>
                                      <p:to>
                                        <p:strVal val="visible"/>
                                      </p:to>
                                    </p:set>
                                    <p:animEffect transition="in" filter="fade">
                                      <p:cBhvr>
                                        <p:cTn id="42" dur="500"/>
                                        <p:tgtEl>
                                          <p:spTgt spid="6">
                                            <p:graphicEl>
                                              <a:dgm id="{C4E1EDED-D69F-48E2-AA22-DAB79D412618}"/>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graphicEl>
                                              <a:dgm id="{1821FAA6-DD2F-4C13-9D0F-361A865C6233}"/>
                                            </p:graphicEl>
                                          </p:spTgt>
                                        </p:tgtEl>
                                        <p:attrNameLst>
                                          <p:attrName>style.visibility</p:attrName>
                                        </p:attrNameLst>
                                      </p:cBhvr>
                                      <p:to>
                                        <p:strVal val="visible"/>
                                      </p:to>
                                    </p:set>
                                    <p:animEffect transition="in" filter="fade">
                                      <p:cBhvr>
                                        <p:cTn id="45" dur="500"/>
                                        <p:tgtEl>
                                          <p:spTgt spid="6">
                                            <p:graphicEl>
                                              <a:dgm id="{1821FAA6-DD2F-4C13-9D0F-361A865C6233}"/>
                                            </p:graphicEl>
                                          </p:spTgt>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graphicEl>
                                              <a:dgm id="{1A1A0E82-31AA-4C85-B66F-B382405826EE}"/>
                                            </p:graphicEl>
                                          </p:spTgt>
                                        </p:tgtEl>
                                        <p:attrNameLst>
                                          <p:attrName>style.visibility</p:attrName>
                                        </p:attrNameLst>
                                      </p:cBhvr>
                                      <p:to>
                                        <p:strVal val="visible"/>
                                      </p:to>
                                    </p:set>
                                    <p:animEffect transition="in" filter="fade">
                                      <p:cBhvr>
                                        <p:cTn id="52" dur="500"/>
                                        <p:tgtEl>
                                          <p:spTgt spid="6">
                                            <p:graphicEl>
                                              <a:dgm id="{1A1A0E82-31AA-4C85-B66F-B382405826EE}"/>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graphicEl>
                                              <a:dgm id="{88642075-AFE6-49F1-A1CC-68A4F5140C25}"/>
                                            </p:graphicEl>
                                          </p:spTgt>
                                        </p:tgtEl>
                                        <p:attrNameLst>
                                          <p:attrName>style.visibility</p:attrName>
                                        </p:attrNameLst>
                                      </p:cBhvr>
                                      <p:to>
                                        <p:strVal val="visible"/>
                                      </p:to>
                                    </p:set>
                                    <p:animEffect transition="in" filter="fade">
                                      <p:cBhvr>
                                        <p:cTn id="55" dur="500"/>
                                        <p:tgtEl>
                                          <p:spTgt spid="6">
                                            <p:graphicEl>
                                              <a:dgm id="{88642075-AFE6-49F1-A1CC-68A4F5140C25}"/>
                                            </p:graphicEl>
                                          </p:spTgt>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7" grpId="0"/>
      <p:bldP spid="8" grpId="0"/>
      <p:bldP spid="9" grpId="0"/>
      <p:bldP spid="10" grpId="0"/>
      <p:bldP spid="1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768163"/>
            <a:ext cx="8144213" cy="665922"/>
          </a:xfrm>
        </p:spPr>
        <p:txBody>
          <a:bodyPr>
            <a:noAutofit/>
          </a:bodyPr>
          <a:lstStyle/>
          <a:p>
            <a:r>
              <a:rPr lang="nn-NO" sz="2800" b="1" dirty="0">
                <a:latin typeface="Calibri" panose="020F0502020204030204" pitchFamily="34" charset="0"/>
                <a:cs typeface="Calibri" panose="020F0502020204030204" pitchFamily="34" charset="0"/>
              </a:rPr>
              <a:t>8.6 ÜRÜN VE HİZMETLERİN PİYASAYA SUNUMU</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86001" y="1434085"/>
            <a:ext cx="8251102" cy="5236222"/>
          </a:xfrm>
        </p:spPr>
        <p:txBody>
          <a:bodyPr>
            <a:normAutofit/>
          </a:bodyPr>
          <a:lstStyle/>
          <a:p>
            <a:pPr algn="just"/>
            <a:r>
              <a:rPr lang="tr-TR" sz="2000" dirty="0">
                <a:latin typeface="Calibri" panose="020F0502020204030204" pitchFamily="34" charset="0"/>
                <a:cs typeface="Calibri" panose="020F0502020204030204" pitchFamily="34" charset="0"/>
              </a:rPr>
              <a:t>Kuruluş, uygun aşamalarda ürün ve hizmetin şartları karşıladığını doğrulamak için planlı düzenlemeleri uygulamalıdır.</a:t>
            </a:r>
          </a:p>
          <a:p>
            <a:pPr algn="just"/>
            <a:r>
              <a:rPr lang="tr-TR" sz="2000" dirty="0">
                <a:latin typeface="Calibri" panose="020F0502020204030204" pitchFamily="34" charset="0"/>
                <a:cs typeface="Calibri" panose="020F0502020204030204" pitchFamily="34" charset="0"/>
              </a:rPr>
              <a:t>İlgili merci ve uygulanabilir olduğunda müşteri tarafından aksi onaylanmadıkça , ürün ve hizmetlerin müşteriye sunumu, planlı düzenlemeler tatmin edici düzeyde tamamlanmadan, gerçekleşmemelidir. </a:t>
            </a:r>
          </a:p>
          <a:p>
            <a:pPr marL="0" indent="0" algn="just">
              <a:buNone/>
            </a:pPr>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Kuruluş ürün ve hizmetin piyasaya  sunumu ile ilgili </a:t>
            </a:r>
            <a:r>
              <a:rPr lang="tr-TR" sz="2000" b="1" u="sng" dirty="0" err="1">
                <a:latin typeface="Calibri" panose="020F0502020204030204" pitchFamily="34" charset="0"/>
                <a:cs typeface="Calibri" panose="020F0502020204030204" pitchFamily="34" charset="0"/>
              </a:rPr>
              <a:t>dokümante</a:t>
            </a:r>
            <a:r>
              <a:rPr lang="tr-TR" sz="2000" b="1" u="sng" dirty="0">
                <a:latin typeface="Calibri" panose="020F0502020204030204" pitchFamily="34" charset="0"/>
                <a:cs typeface="Calibri" panose="020F0502020204030204" pitchFamily="34" charset="0"/>
              </a:rPr>
              <a:t> edilmiş bilgiyi </a:t>
            </a:r>
            <a:r>
              <a:rPr lang="tr-TR" sz="2000" dirty="0">
                <a:latin typeface="Calibri" panose="020F0502020204030204" pitchFamily="34" charset="0"/>
                <a:cs typeface="Calibri" panose="020F0502020204030204" pitchFamily="34" charset="0"/>
              </a:rPr>
              <a:t>muhafaza etmelidir. </a:t>
            </a:r>
            <a:r>
              <a:rPr lang="tr-TR" sz="2000" dirty="0" err="1">
                <a:latin typeface="Calibri" panose="020F0502020204030204" pitchFamily="34" charset="0"/>
                <a:cs typeface="Calibri" panose="020F0502020204030204" pitchFamily="34" charset="0"/>
              </a:rPr>
              <a:t>Dokümante</a:t>
            </a:r>
            <a:r>
              <a:rPr lang="tr-TR" sz="2000" dirty="0">
                <a:latin typeface="Calibri" panose="020F0502020204030204" pitchFamily="34" charset="0"/>
                <a:cs typeface="Calibri" panose="020F0502020204030204" pitchFamily="34" charset="0"/>
              </a:rPr>
              <a:t> edilmiş bilgi aşağıdakileri içermelidir:</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Kabul kriterlerine göre uygunluğun kanıtı,</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Piyasaya sunumu onaylayan kişi/kişiler için </a:t>
            </a:r>
          </a:p>
          <a:p>
            <a:pPr marL="0" indent="0" algn="just">
              <a:buNone/>
            </a:pPr>
            <a:r>
              <a:rPr lang="tr-TR" sz="2000" dirty="0">
                <a:latin typeface="Calibri" panose="020F0502020204030204" pitchFamily="34" charset="0"/>
                <a:cs typeface="Calibri" panose="020F0502020204030204" pitchFamily="34" charset="0"/>
              </a:rPr>
              <a:t>        izlenebilirlik.</a:t>
            </a:r>
          </a:p>
          <a:p>
            <a:pPr algn="just"/>
            <a:endParaRPr lang="tr-TR" sz="2000" dirty="0">
              <a:latin typeface="Calibri" panose="020F0502020204030204" pitchFamily="34" charset="0"/>
              <a:cs typeface="Calibri" panose="020F0502020204030204" pitchFamily="34" charset="0"/>
            </a:endParaRPr>
          </a:p>
          <a:p>
            <a:pPr marL="0" indent="0">
              <a:buNone/>
            </a:pPr>
            <a:endParaRPr lang="tr-TR" sz="2000" dirty="0"/>
          </a:p>
          <a:p>
            <a:pPr marL="0" indent="0">
              <a:buNone/>
            </a:pPr>
            <a:endParaRPr lang="tr-TR" sz="2000" dirty="0"/>
          </a:p>
          <a:p>
            <a:pPr marL="0" indent="0">
              <a:buNone/>
            </a:pPr>
            <a:endParaRPr lang="tr-TR" sz="2000" dirty="0"/>
          </a:p>
        </p:txBody>
      </p:sp>
      <p:pic>
        <p:nvPicPr>
          <p:cNvPr id="7" name="Resim 6" descr="Пин на доске Everyday object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6282" y="4358172"/>
            <a:ext cx="2743200" cy="1830872"/>
          </a:xfrm>
          <a:prstGeom prst="rect">
            <a:avLst/>
          </a:prstGeom>
          <a:noFill/>
          <a:ln>
            <a:noFill/>
          </a:ln>
        </p:spPr>
      </p:pic>
    </p:spTree>
    <p:extLst>
      <p:ext uri="{BB962C8B-B14F-4D97-AF65-F5344CB8AC3E}">
        <p14:creationId xmlns:p14="http://schemas.microsoft.com/office/powerpoint/2010/main" val="170192312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768163"/>
            <a:ext cx="8144213" cy="665922"/>
          </a:xfrm>
        </p:spPr>
        <p:txBody>
          <a:bodyPr>
            <a:noAutofit/>
          </a:bodyPr>
          <a:lstStyle/>
          <a:p>
            <a:r>
              <a:rPr lang="nn-NO" sz="2800" b="1" dirty="0">
                <a:latin typeface="Calibri" panose="020F0502020204030204" pitchFamily="34" charset="0"/>
                <a:cs typeface="Calibri" panose="020F0502020204030204" pitchFamily="34" charset="0"/>
              </a:rPr>
              <a:t>8.7 UYGUN OLMAYAN ÇIKTININ KONTROLÜ</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86001" y="1434085"/>
            <a:ext cx="8251102" cy="5236222"/>
          </a:xfrm>
        </p:spPr>
        <p:txBody>
          <a:bodyPr>
            <a:normAutofit/>
          </a:bodyPr>
          <a:lstStyle/>
          <a:p>
            <a:pPr algn="just"/>
            <a:r>
              <a:rPr lang="tr-TR" sz="2000" b="1" dirty="0">
                <a:latin typeface="Calibri" panose="020F0502020204030204" pitchFamily="34" charset="0"/>
                <a:cs typeface="Calibri" panose="020F0502020204030204" pitchFamily="34" charset="0"/>
              </a:rPr>
              <a:t>8.7.1</a:t>
            </a:r>
            <a:r>
              <a:rPr lang="tr-TR" sz="2000" dirty="0">
                <a:latin typeface="Calibri" panose="020F0502020204030204" pitchFamily="34" charset="0"/>
                <a:cs typeface="Calibri" panose="020F0502020204030204" pitchFamily="34" charset="0"/>
              </a:rPr>
              <a:t> Kuruluş, şartlara uymayan çıktıların, istenmeyen kullanımı veya teslimatını önlenmek amacıyla tanımlanmasını ve kontrol edilmesini güvence altına almalıdır.</a:t>
            </a:r>
          </a:p>
          <a:p>
            <a:pPr algn="just"/>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Kuruluş, </a:t>
            </a:r>
          </a:p>
          <a:p>
            <a:pPr algn="just">
              <a:buFontTx/>
              <a:buChar char="-"/>
            </a:pPr>
            <a:r>
              <a:rPr lang="tr-TR" sz="2000" dirty="0">
                <a:latin typeface="Calibri" panose="020F0502020204030204" pitchFamily="34" charset="0"/>
                <a:cs typeface="Calibri" panose="020F0502020204030204" pitchFamily="34" charset="0"/>
              </a:rPr>
              <a:t>uygunsuzluğun yapısı ve  </a:t>
            </a:r>
          </a:p>
          <a:p>
            <a:pPr algn="just">
              <a:buFontTx/>
              <a:buChar char="-"/>
            </a:pPr>
            <a:r>
              <a:rPr lang="tr-TR" sz="2000" dirty="0">
                <a:latin typeface="Calibri" panose="020F0502020204030204" pitchFamily="34" charset="0"/>
                <a:cs typeface="Calibri" panose="020F0502020204030204" pitchFamily="34" charset="0"/>
              </a:rPr>
              <a:t>ürün ve hizmetlerin uygunluğu üzerindeki etkisini </a:t>
            </a:r>
          </a:p>
          <a:p>
            <a:pPr marL="0" indent="0" algn="just">
              <a:buNone/>
            </a:pPr>
            <a:r>
              <a:rPr lang="tr-TR" sz="2000" dirty="0">
                <a:latin typeface="Calibri" panose="020F0502020204030204" pitchFamily="34" charset="0"/>
                <a:cs typeface="Calibri" panose="020F0502020204030204" pitchFamily="34" charset="0"/>
              </a:rPr>
              <a:t>esas alarak gerekli faaliyetleri gerçekleştirmelidir. Bu faaliyetler  </a:t>
            </a:r>
            <a:r>
              <a:rPr lang="tr-TR" sz="2000" u="sng" dirty="0">
                <a:latin typeface="Calibri" panose="020F0502020204030204" pitchFamily="34" charset="0"/>
                <a:cs typeface="Calibri" panose="020F0502020204030204" pitchFamily="34" charset="0"/>
              </a:rPr>
              <a:t>ürünün teslimatından sonra, hizmetin sunumu sırasında  veya sonrasında </a:t>
            </a:r>
            <a:r>
              <a:rPr lang="tr-TR" sz="2000" dirty="0">
                <a:latin typeface="Calibri" panose="020F0502020204030204" pitchFamily="34" charset="0"/>
                <a:cs typeface="Calibri" panose="020F0502020204030204" pitchFamily="34" charset="0"/>
              </a:rPr>
              <a:t>tespit edilen uygun olmayan ürün ve hizmetlere de uygulanmalıdır.</a:t>
            </a:r>
          </a:p>
          <a:p>
            <a:pPr marL="0" indent="0">
              <a:buNone/>
            </a:pPr>
            <a:endParaRPr lang="tr-TR" sz="2000" dirty="0"/>
          </a:p>
          <a:p>
            <a:pPr marL="0" indent="0">
              <a:buNone/>
            </a:pPr>
            <a:endParaRPr lang="tr-TR" sz="2000" dirty="0"/>
          </a:p>
          <a:p>
            <a:pPr marL="0" indent="0">
              <a:buNone/>
            </a:pPr>
            <a:endParaRPr lang="tr-TR" sz="2000" dirty="0"/>
          </a:p>
        </p:txBody>
      </p:sp>
      <p:pic>
        <p:nvPicPr>
          <p:cNvPr id="8" name="Picture 4" descr="http://www.thenakedmonk.com/wp-content/uploads/2012/01/nonconform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997" y="5149516"/>
            <a:ext cx="3635728" cy="132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8575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İçerik Yer Tutucusu 2"/>
          <p:cNvSpPr>
            <a:spLocks noGrp="1"/>
          </p:cNvSpPr>
          <p:nvPr>
            <p:ph idx="1"/>
          </p:nvPr>
        </p:nvSpPr>
        <p:spPr>
          <a:xfrm>
            <a:off x="439446" y="1020198"/>
            <a:ext cx="8251102" cy="5236222"/>
          </a:xfrm>
        </p:spPr>
        <p:txBody>
          <a:bodyPr>
            <a:normAutofit/>
          </a:bodyPr>
          <a:lstStyle/>
          <a:p>
            <a:pPr algn="just"/>
            <a:r>
              <a:rPr lang="tr-TR" sz="2000" dirty="0">
                <a:latin typeface="Calibri" panose="020F0502020204030204" pitchFamily="34" charset="0"/>
                <a:cs typeface="Calibri" panose="020F0502020204030204" pitchFamily="34" charset="0"/>
              </a:rPr>
              <a:t>Kuruluş uygun olmayan çıktıyı aşağıdaki yollardan biri veya fazlası ile ele almalıdır:</a:t>
            </a:r>
          </a:p>
          <a:p>
            <a:pPr marL="895350" indent="-539750" algn="just">
              <a:buFont typeface="+mj-lt"/>
              <a:buAutoNum type="alphaLcParenR"/>
              <a:tabLst>
                <a:tab pos="722313" algn="l"/>
              </a:tabLst>
            </a:pPr>
            <a:r>
              <a:rPr lang="tr-TR" sz="2000" dirty="0">
                <a:latin typeface="Calibri" panose="020F0502020204030204" pitchFamily="34" charset="0"/>
                <a:cs typeface="Calibri" panose="020F0502020204030204" pitchFamily="34" charset="0"/>
              </a:rPr>
              <a:t>Düzeltilmesi,</a:t>
            </a:r>
          </a:p>
          <a:p>
            <a:pPr marL="895350" indent="-539750" algn="just">
              <a:buFont typeface="+mj-lt"/>
              <a:buAutoNum type="alphaLcParenR"/>
              <a:tabLst>
                <a:tab pos="722313" algn="l"/>
              </a:tabLst>
            </a:pPr>
            <a:r>
              <a:rPr lang="tr-TR" sz="2000" dirty="0">
                <a:latin typeface="Calibri" panose="020F0502020204030204" pitchFamily="34" charset="0"/>
                <a:cs typeface="Calibri" panose="020F0502020204030204" pitchFamily="34" charset="0"/>
              </a:rPr>
              <a:t>Ayrılması, karantinaya alınması, geri çağırılması veya ürün ve hizmet sunumunun askıya alınması,</a:t>
            </a:r>
          </a:p>
          <a:p>
            <a:pPr marL="895350" indent="-539750" algn="just">
              <a:buFont typeface="+mj-lt"/>
              <a:buAutoNum type="alphaLcParenR"/>
              <a:tabLst>
                <a:tab pos="722313" algn="l"/>
              </a:tabLst>
            </a:pPr>
            <a:r>
              <a:rPr lang="tr-TR" sz="2000" dirty="0">
                <a:latin typeface="Calibri" panose="020F0502020204030204" pitchFamily="34" charset="0"/>
                <a:cs typeface="Calibri" panose="020F0502020204030204" pitchFamily="34" charset="0"/>
              </a:rPr>
              <a:t>Müşterinin bilgilendirilmesi,</a:t>
            </a:r>
          </a:p>
          <a:p>
            <a:pPr marL="895350" indent="-539750" algn="just">
              <a:buFont typeface="+mj-lt"/>
              <a:buAutoNum type="alphaLcParenR"/>
              <a:tabLst>
                <a:tab pos="722313" algn="l"/>
              </a:tabLst>
            </a:pPr>
            <a:r>
              <a:rPr lang="tr-TR" sz="2000" dirty="0">
                <a:latin typeface="Calibri" panose="020F0502020204030204" pitchFamily="34" charset="0"/>
                <a:cs typeface="Calibri" panose="020F0502020204030204" pitchFamily="34" charset="0"/>
              </a:rPr>
              <a:t>Şartlı kabulü için yetkilendirme elde edilmesi.</a:t>
            </a:r>
          </a:p>
          <a:p>
            <a:pPr algn="just"/>
            <a:endParaRPr lang="tr-TR" sz="2000" dirty="0">
              <a:latin typeface="Calibri" panose="020F0502020204030204" pitchFamily="34" charset="0"/>
              <a:cs typeface="Calibri" panose="020F0502020204030204" pitchFamily="34" charset="0"/>
            </a:endParaRPr>
          </a:p>
          <a:p>
            <a:pPr algn="just"/>
            <a:r>
              <a:rPr lang="tr-TR" sz="2000" dirty="0">
                <a:latin typeface="Calibri" panose="020F0502020204030204" pitchFamily="34" charset="0"/>
                <a:cs typeface="Calibri" panose="020F0502020204030204" pitchFamily="34" charset="0"/>
              </a:rPr>
              <a:t>Uygun olmayan çıktılar düzeltildiğinde, şartlara uygunluk doğrulanmalıdır.</a:t>
            </a:r>
          </a:p>
          <a:p>
            <a:pPr marL="0" indent="0">
              <a:buNone/>
            </a:pPr>
            <a:endParaRPr lang="tr-TR" sz="2000" dirty="0"/>
          </a:p>
          <a:p>
            <a:pPr marL="0" indent="0">
              <a:buNone/>
            </a:pPr>
            <a:endParaRPr lang="tr-TR" sz="2000" dirty="0"/>
          </a:p>
          <a:p>
            <a:pPr marL="0" indent="0">
              <a:buNone/>
            </a:pPr>
            <a:endParaRPr lang="tr-TR" sz="2000" dirty="0"/>
          </a:p>
        </p:txBody>
      </p:sp>
      <p:pic>
        <p:nvPicPr>
          <p:cNvPr id="7" name="Picture 2" descr="Selection Proc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453" y="4823860"/>
            <a:ext cx="3296485" cy="143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8079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İçerik Yer Tutucusu 2"/>
          <p:cNvSpPr>
            <a:spLocks noGrp="1"/>
          </p:cNvSpPr>
          <p:nvPr>
            <p:ph idx="1"/>
          </p:nvPr>
        </p:nvSpPr>
        <p:spPr>
          <a:xfrm>
            <a:off x="420195" y="933571"/>
            <a:ext cx="8251102" cy="5236222"/>
          </a:xfrm>
        </p:spPr>
        <p:txBody>
          <a:bodyPr>
            <a:normAutofit lnSpcReduction="10000"/>
          </a:bodyPr>
          <a:lstStyle/>
          <a:p>
            <a:r>
              <a:rPr lang="tr-TR" sz="2000" b="1" dirty="0">
                <a:cs typeface="Arial" pitchFamily="34" charset="0"/>
              </a:rPr>
              <a:t>8.7.2</a:t>
            </a:r>
            <a:r>
              <a:rPr lang="tr-TR" sz="2000" dirty="0">
                <a:cs typeface="Arial" pitchFamily="34" charset="0"/>
              </a:rPr>
              <a:t> </a:t>
            </a:r>
            <a:r>
              <a:rPr lang="en-GB" sz="2000" dirty="0" err="1"/>
              <a:t>Kuruluş</a:t>
            </a:r>
            <a:r>
              <a:rPr lang="en-GB" sz="2000" dirty="0"/>
              <a:t>, </a:t>
            </a:r>
            <a:r>
              <a:rPr lang="en-GB" sz="2000" dirty="0" err="1"/>
              <a:t>aşağıdakileri</a:t>
            </a:r>
            <a:r>
              <a:rPr lang="en-GB" sz="2000" dirty="0"/>
              <a:t> </a:t>
            </a:r>
            <a:r>
              <a:rPr lang="en-GB" sz="2000" dirty="0" err="1"/>
              <a:t>kapsayan</a:t>
            </a:r>
            <a:r>
              <a:rPr lang="en-GB" sz="2000" dirty="0"/>
              <a:t> </a:t>
            </a:r>
            <a:r>
              <a:rPr lang="en-GB" sz="2000" b="1" u="sng" dirty="0" err="1"/>
              <a:t>dokümante</a:t>
            </a:r>
            <a:r>
              <a:rPr lang="en-GB" sz="2000" b="1" u="sng" dirty="0"/>
              <a:t> </a:t>
            </a:r>
            <a:r>
              <a:rPr lang="en-GB" sz="2000" b="1" u="sng" dirty="0" err="1"/>
              <a:t>edilmiş</a:t>
            </a:r>
            <a:r>
              <a:rPr lang="en-GB" sz="2000" b="1" u="sng" dirty="0"/>
              <a:t> </a:t>
            </a:r>
            <a:r>
              <a:rPr lang="en-GB" sz="2000" b="1" u="sng" dirty="0" err="1"/>
              <a:t>bilgiyi</a:t>
            </a:r>
            <a:r>
              <a:rPr lang="en-GB" sz="2000" b="1" u="sng" dirty="0"/>
              <a:t> </a:t>
            </a:r>
            <a:r>
              <a:rPr lang="en-GB" sz="2000" dirty="0" err="1"/>
              <a:t>muhafaza</a:t>
            </a:r>
            <a:r>
              <a:rPr lang="en-GB" sz="2000" dirty="0"/>
              <a:t> </a:t>
            </a:r>
            <a:r>
              <a:rPr lang="en-GB" sz="2000" dirty="0" err="1"/>
              <a:t>etmelidir</a:t>
            </a:r>
            <a:r>
              <a:rPr lang="en-GB" sz="2000" dirty="0"/>
              <a:t>:</a:t>
            </a:r>
          </a:p>
          <a:p>
            <a:endParaRPr lang="en-GB" sz="200" dirty="0"/>
          </a:p>
          <a:p>
            <a:pPr marL="457200" indent="-457200">
              <a:buAutoNum type="alphaLcParenR"/>
            </a:pPr>
            <a:r>
              <a:rPr lang="en-GB" sz="2000" dirty="0" err="1"/>
              <a:t>Uygunsuzluğu</a:t>
            </a:r>
            <a:r>
              <a:rPr lang="en-GB" sz="2000" dirty="0"/>
              <a:t> </a:t>
            </a:r>
            <a:r>
              <a:rPr lang="tr-TR" sz="2000" dirty="0"/>
              <a:t>belirten(tanımlayan)</a:t>
            </a:r>
            <a:r>
              <a:rPr lang="en-GB" sz="2000" dirty="0"/>
              <a:t>,</a:t>
            </a:r>
          </a:p>
          <a:p>
            <a:pPr marL="457200" indent="-457200">
              <a:buAutoNum type="alphaLcParenR"/>
            </a:pPr>
            <a:r>
              <a:rPr lang="en-GB" sz="2000" dirty="0" err="1"/>
              <a:t>Yapılan</a:t>
            </a:r>
            <a:r>
              <a:rPr lang="en-GB" sz="2000" dirty="0"/>
              <a:t> </a:t>
            </a:r>
            <a:r>
              <a:rPr lang="en-GB" sz="2000" dirty="0" err="1"/>
              <a:t>faaliyetleri</a:t>
            </a:r>
            <a:r>
              <a:rPr lang="en-GB" sz="2000" dirty="0"/>
              <a:t> </a:t>
            </a:r>
            <a:r>
              <a:rPr lang="tr-TR" sz="2000" dirty="0"/>
              <a:t>belirten</a:t>
            </a:r>
            <a:r>
              <a:rPr lang="en-GB" sz="2000" dirty="0"/>
              <a:t>,</a:t>
            </a:r>
          </a:p>
          <a:p>
            <a:pPr marL="457200" indent="-457200">
              <a:buAutoNum type="alphaLcParenR"/>
            </a:pPr>
            <a:r>
              <a:rPr lang="en-GB" sz="2000" dirty="0" err="1"/>
              <a:t>Herhangi</a:t>
            </a:r>
            <a:r>
              <a:rPr lang="en-GB" sz="2000" dirty="0"/>
              <a:t> </a:t>
            </a:r>
            <a:r>
              <a:rPr lang="en-GB" sz="2000" dirty="0" err="1"/>
              <a:t>bir</a:t>
            </a:r>
            <a:r>
              <a:rPr lang="en-GB" sz="2000" dirty="0"/>
              <a:t> </a:t>
            </a:r>
            <a:r>
              <a:rPr lang="en-GB" sz="2000" dirty="0" err="1"/>
              <a:t>şartlı</a:t>
            </a:r>
            <a:r>
              <a:rPr lang="en-GB" sz="2000" dirty="0"/>
              <a:t> </a:t>
            </a:r>
            <a:r>
              <a:rPr lang="en-GB" sz="2000" dirty="0" err="1"/>
              <a:t>kabulü</a:t>
            </a:r>
            <a:r>
              <a:rPr lang="en-GB" sz="2000" dirty="0"/>
              <a:t> </a:t>
            </a:r>
            <a:r>
              <a:rPr lang="tr-TR" sz="2000" dirty="0"/>
              <a:t>belirten</a:t>
            </a:r>
            <a:r>
              <a:rPr lang="en-GB" sz="2000" dirty="0"/>
              <a:t>,</a:t>
            </a:r>
          </a:p>
          <a:p>
            <a:pPr marL="457200" indent="-457200">
              <a:buAutoNum type="alphaLcParenR"/>
            </a:pPr>
            <a:r>
              <a:rPr lang="en-GB" sz="2000" dirty="0" err="1"/>
              <a:t>Uygunsuzlukla</a:t>
            </a:r>
            <a:r>
              <a:rPr lang="en-GB" sz="2000" dirty="0"/>
              <a:t> </a:t>
            </a:r>
            <a:r>
              <a:rPr lang="en-GB" sz="2000" dirty="0" err="1"/>
              <a:t>ilgili</a:t>
            </a:r>
            <a:r>
              <a:rPr lang="en-GB" sz="2000" dirty="0"/>
              <a:t> </a:t>
            </a:r>
            <a:r>
              <a:rPr lang="en-GB" sz="2000" dirty="0" err="1"/>
              <a:t>işleme</a:t>
            </a:r>
            <a:r>
              <a:rPr lang="en-GB" sz="2000" dirty="0"/>
              <a:t> </a:t>
            </a:r>
            <a:r>
              <a:rPr lang="en-GB" sz="2000" dirty="0" err="1"/>
              <a:t>karar</a:t>
            </a:r>
            <a:r>
              <a:rPr lang="en-GB" sz="2000" dirty="0"/>
              <a:t> </a:t>
            </a:r>
            <a:r>
              <a:rPr lang="en-GB" sz="2000" dirty="0" err="1"/>
              <a:t>veren</a:t>
            </a:r>
            <a:r>
              <a:rPr lang="en-GB" sz="2000" dirty="0"/>
              <a:t> </a:t>
            </a:r>
            <a:r>
              <a:rPr lang="en-GB" sz="2000" dirty="0" err="1"/>
              <a:t>yetkiliyi</a:t>
            </a:r>
            <a:r>
              <a:rPr lang="en-GB" sz="2000" dirty="0"/>
              <a:t> </a:t>
            </a:r>
            <a:endParaRPr lang="tr-TR" sz="2000" dirty="0"/>
          </a:p>
          <a:p>
            <a:pPr marL="0" indent="0">
              <a:buNone/>
            </a:pPr>
            <a:r>
              <a:rPr lang="tr-TR" sz="2000" dirty="0"/>
              <a:t>belirten</a:t>
            </a:r>
            <a:r>
              <a:rPr lang="en-GB" sz="2000" dirty="0"/>
              <a:t>.</a:t>
            </a:r>
          </a:p>
          <a:p>
            <a:pPr algn="just"/>
            <a:endParaRPr lang="tr-TR" sz="2000" dirty="0">
              <a:latin typeface="Calibri" panose="020F0502020204030204" pitchFamily="34" charset="0"/>
              <a:cs typeface="Calibri" panose="020F0502020204030204" pitchFamily="34" charset="0"/>
            </a:endParaRPr>
          </a:p>
          <a:p>
            <a:pPr marL="0" indent="0">
              <a:buNone/>
            </a:pPr>
            <a:endParaRPr lang="tr-TR" sz="2000" dirty="0"/>
          </a:p>
          <a:p>
            <a:pPr marL="0" indent="0">
              <a:buNone/>
            </a:pPr>
            <a:r>
              <a:rPr lang="tr-TR" sz="2000" i="1" dirty="0">
                <a:latin typeface="Calibri" panose="020F0502020204030204" pitchFamily="34" charset="0"/>
                <a:cs typeface="Calibri" panose="020F0502020204030204" pitchFamily="34" charset="0"/>
              </a:rPr>
              <a:t>Kayıtların muhafaza edilmesiyle: </a:t>
            </a:r>
          </a:p>
          <a:p>
            <a:pPr>
              <a:buFontTx/>
              <a:buChar char="-"/>
            </a:pPr>
            <a:r>
              <a:rPr lang="tr-TR" sz="2000" i="1" dirty="0">
                <a:latin typeface="Calibri" panose="020F0502020204030204" pitchFamily="34" charset="0"/>
                <a:cs typeface="Calibri" panose="020F0502020204030204" pitchFamily="34" charset="0"/>
              </a:rPr>
              <a:t>proseslerin iyileştirilmesi ve optimize edilmesi; </a:t>
            </a:r>
          </a:p>
          <a:p>
            <a:pPr>
              <a:buFontTx/>
              <a:buChar char="-"/>
            </a:pPr>
            <a:r>
              <a:rPr lang="tr-TR" sz="2000" i="1" dirty="0">
                <a:latin typeface="Calibri" panose="020F0502020204030204" pitchFamily="34" charset="0"/>
                <a:cs typeface="Calibri" panose="020F0502020204030204" pitchFamily="34" charset="0"/>
              </a:rPr>
              <a:t>Revize edilmiş iş talimatları, prosesler ve prosedürler; </a:t>
            </a:r>
          </a:p>
          <a:p>
            <a:pPr>
              <a:buFontTx/>
              <a:buChar char="-"/>
            </a:pPr>
            <a:r>
              <a:rPr lang="tr-TR" sz="2000" i="1" dirty="0">
                <a:latin typeface="Calibri" panose="020F0502020204030204" pitchFamily="34" charset="0"/>
                <a:cs typeface="Calibri" panose="020F0502020204030204" pitchFamily="34" charset="0"/>
              </a:rPr>
              <a:t>bilginin hem kurum içindeki, hem de dışarıdaki ilgili kişilere iletilmesi ( ISO 9001:2015, 8.2.1) sağlanır.</a:t>
            </a:r>
          </a:p>
          <a:p>
            <a:pPr marL="0" indent="0">
              <a:buNone/>
            </a:pPr>
            <a:endParaRPr lang="tr-TR" sz="2000" dirty="0"/>
          </a:p>
        </p:txBody>
      </p:sp>
      <p:pic>
        <p:nvPicPr>
          <p:cNvPr id="5" name="Picture 2" descr="Selection proc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173" y="2800952"/>
            <a:ext cx="2213810" cy="2146433"/>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786596" y="6087143"/>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274344206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6" name="Unvan 4"/>
          <p:cNvSpPr>
            <a:spLocks noGrp="1"/>
          </p:cNvSpPr>
          <p:nvPr>
            <p:ph type="title"/>
          </p:nvPr>
        </p:nvSpPr>
        <p:spPr>
          <a:xfrm>
            <a:off x="623680" y="859082"/>
            <a:ext cx="7886700"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lvl="0" algn="ctr">
              <a:lnSpc>
                <a:spcPct val="100000"/>
              </a:lnSpc>
              <a:spcBef>
                <a:spcPts val="0"/>
              </a:spcBef>
              <a:defRPr/>
            </a:pPr>
            <a:r>
              <a:rPr lang="tr-TR" sz="3200" b="1" dirty="0">
                <a:solidFill>
                  <a:prstClr val="black"/>
                </a:solidFill>
              </a:rPr>
              <a:t>9. PERFORMANS DEĞERLENDİRME</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pic>
        <p:nvPicPr>
          <p:cNvPr id="48130" name="Picture 2" descr="NigeriaQual Progress #110287 - PNG Images - PNG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556" y="2252312"/>
            <a:ext cx="5216892" cy="301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0193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845674"/>
            <a:ext cx="8144213" cy="665922"/>
          </a:xfrm>
        </p:spPr>
        <p:txBody>
          <a:bodyPr>
            <a:noAutofit/>
          </a:bodyPr>
          <a:lstStyle/>
          <a:p>
            <a:r>
              <a:rPr lang="nn-NO" sz="2800" b="1" dirty="0">
                <a:latin typeface="Calibri" panose="020F0502020204030204" pitchFamily="34" charset="0"/>
                <a:cs typeface="Calibri" panose="020F0502020204030204" pitchFamily="34" charset="0"/>
              </a:rPr>
              <a:t>9.1 İZLEME, ÖLÇME, ANALİZ VE DEĞERLENDİRME</a:t>
            </a:r>
            <a:br>
              <a:rPr lang="nn-NO" sz="2800" b="1" dirty="0">
                <a:latin typeface="Calibri" panose="020F0502020204030204" pitchFamily="34" charset="0"/>
                <a:cs typeface="Calibri" panose="020F0502020204030204" pitchFamily="34" charset="0"/>
              </a:rPr>
            </a:br>
            <a:r>
              <a:rPr lang="nn-NO" sz="2800" b="1" dirty="0">
                <a:latin typeface="Calibri" panose="020F0502020204030204" pitchFamily="34" charset="0"/>
                <a:cs typeface="Calibri" panose="020F0502020204030204" pitchFamily="34" charset="0"/>
              </a:rPr>
              <a:t>9.1.1 GENEL</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86001" y="1612074"/>
            <a:ext cx="8251102" cy="5236222"/>
          </a:xfrm>
        </p:spPr>
        <p:txBody>
          <a:bodyPr>
            <a:normAutofit/>
          </a:bodyPr>
          <a:lstStyle/>
          <a:p>
            <a:pPr algn="just"/>
            <a:r>
              <a:rPr lang="en-GB" sz="2000" dirty="0" err="1"/>
              <a:t>Kuruluş</a:t>
            </a:r>
            <a:r>
              <a:rPr lang="en-GB" sz="2000" dirty="0"/>
              <a:t> </a:t>
            </a:r>
            <a:r>
              <a:rPr lang="en-GB" sz="2000" dirty="0" err="1"/>
              <a:t>aşağıdakileri</a:t>
            </a:r>
            <a:r>
              <a:rPr lang="en-GB" sz="2000" dirty="0"/>
              <a:t> </a:t>
            </a:r>
            <a:r>
              <a:rPr lang="en-GB" sz="2000" dirty="0" err="1"/>
              <a:t>tayin</a:t>
            </a:r>
            <a:r>
              <a:rPr lang="en-GB" sz="2000" dirty="0"/>
              <a:t> </a:t>
            </a:r>
            <a:r>
              <a:rPr lang="en-GB" sz="2000" dirty="0" err="1"/>
              <a:t>etmelidir</a:t>
            </a:r>
            <a:r>
              <a:rPr lang="en-GB" sz="2000" dirty="0"/>
              <a:t>:</a:t>
            </a:r>
          </a:p>
          <a:p>
            <a:pPr marL="457200" indent="-457200" algn="just">
              <a:buAutoNum type="alphaLcParenR"/>
            </a:pPr>
            <a:r>
              <a:rPr lang="en-GB" sz="2000" b="1" dirty="0" err="1"/>
              <a:t>Neyin</a:t>
            </a:r>
            <a:r>
              <a:rPr lang="en-GB" sz="2000" dirty="0"/>
              <a:t> </a:t>
            </a:r>
            <a:r>
              <a:rPr lang="en-GB" sz="2000" dirty="0" err="1"/>
              <a:t>izlenmesi</a:t>
            </a:r>
            <a:r>
              <a:rPr lang="en-GB" sz="2000" dirty="0"/>
              <a:t> </a:t>
            </a:r>
            <a:r>
              <a:rPr lang="en-GB" sz="2000" dirty="0" err="1"/>
              <a:t>ve</a:t>
            </a:r>
            <a:r>
              <a:rPr lang="en-GB" sz="2000" dirty="0"/>
              <a:t> </a:t>
            </a:r>
            <a:r>
              <a:rPr lang="en-GB" sz="2000" dirty="0" err="1"/>
              <a:t>ölçülmesi</a:t>
            </a:r>
            <a:r>
              <a:rPr lang="en-GB" sz="2000" dirty="0"/>
              <a:t> </a:t>
            </a:r>
            <a:r>
              <a:rPr lang="en-GB" sz="2000" dirty="0" err="1"/>
              <a:t>gerektiğini</a:t>
            </a:r>
            <a:r>
              <a:rPr lang="en-GB" sz="2000" dirty="0"/>
              <a:t>,</a:t>
            </a:r>
          </a:p>
          <a:p>
            <a:pPr marL="457200" indent="-457200" algn="just">
              <a:buAutoNum type="alphaLcParenR"/>
            </a:pPr>
            <a:r>
              <a:rPr lang="en-GB" sz="2000" dirty="0" err="1"/>
              <a:t>Geçerli</a:t>
            </a:r>
            <a:r>
              <a:rPr lang="en-GB" sz="2000" dirty="0"/>
              <a:t> </a:t>
            </a:r>
            <a:r>
              <a:rPr lang="en-GB" sz="2000" dirty="0" err="1"/>
              <a:t>sonuçları</a:t>
            </a:r>
            <a:r>
              <a:rPr lang="en-GB" sz="2000" dirty="0"/>
              <a:t> </a:t>
            </a:r>
            <a:r>
              <a:rPr lang="en-GB" sz="2000" dirty="0" err="1"/>
              <a:t>güvence</a:t>
            </a:r>
            <a:r>
              <a:rPr lang="en-GB" sz="2000" dirty="0"/>
              <a:t> </a:t>
            </a:r>
            <a:r>
              <a:rPr lang="en-GB" sz="2000" dirty="0" err="1"/>
              <a:t>altına</a:t>
            </a:r>
            <a:r>
              <a:rPr lang="en-GB" sz="2000" dirty="0"/>
              <a:t> </a:t>
            </a:r>
            <a:r>
              <a:rPr lang="en-GB" sz="2000" dirty="0" err="1"/>
              <a:t>almak</a:t>
            </a:r>
            <a:r>
              <a:rPr lang="en-GB" sz="2000" dirty="0"/>
              <a:t> </a:t>
            </a:r>
            <a:r>
              <a:rPr lang="en-GB" sz="2000" dirty="0" err="1"/>
              <a:t>amacıyla</a:t>
            </a:r>
            <a:r>
              <a:rPr lang="en-GB" sz="2000" dirty="0"/>
              <a:t> </a:t>
            </a:r>
            <a:r>
              <a:rPr lang="en-GB" sz="2000" dirty="0" err="1"/>
              <a:t>ihtiyaç</a:t>
            </a:r>
            <a:r>
              <a:rPr lang="en-GB" sz="2000" dirty="0"/>
              <a:t> </a:t>
            </a:r>
            <a:r>
              <a:rPr lang="en-GB" sz="2000" dirty="0" err="1"/>
              <a:t>duyulan</a:t>
            </a:r>
            <a:r>
              <a:rPr lang="en-GB" sz="2000" dirty="0"/>
              <a:t> </a:t>
            </a:r>
            <a:r>
              <a:rPr lang="en-GB" sz="2000" dirty="0" err="1"/>
              <a:t>izleme</a:t>
            </a:r>
            <a:r>
              <a:rPr lang="en-GB" sz="2000" dirty="0"/>
              <a:t>, </a:t>
            </a:r>
            <a:r>
              <a:rPr lang="en-GB" sz="2000" dirty="0" err="1"/>
              <a:t>ölçme</a:t>
            </a:r>
            <a:r>
              <a:rPr lang="en-GB" sz="2000" dirty="0"/>
              <a:t>, </a:t>
            </a:r>
            <a:r>
              <a:rPr lang="en-GB" sz="2000" dirty="0" err="1"/>
              <a:t>analiz</a:t>
            </a:r>
            <a:r>
              <a:rPr lang="en-GB" sz="2000" dirty="0"/>
              <a:t> </a:t>
            </a:r>
            <a:r>
              <a:rPr lang="en-GB" sz="2000" dirty="0" err="1"/>
              <a:t>ve</a:t>
            </a:r>
            <a:r>
              <a:rPr lang="en-GB" sz="2000" dirty="0"/>
              <a:t> </a:t>
            </a:r>
            <a:r>
              <a:rPr lang="en-GB" sz="2000" dirty="0" err="1"/>
              <a:t>değerlendirme</a:t>
            </a:r>
            <a:r>
              <a:rPr lang="en-GB" sz="2000" dirty="0"/>
              <a:t>  </a:t>
            </a:r>
            <a:r>
              <a:rPr lang="en-GB" sz="2000" b="1" dirty="0" err="1"/>
              <a:t>yöntemlerini</a:t>
            </a:r>
            <a:r>
              <a:rPr lang="en-GB" sz="2000" dirty="0"/>
              <a:t>,</a:t>
            </a:r>
          </a:p>
          <a:p>
            <a:pPr marL="457200" indent="-457200" algn="just">
              <a:buAutoNum type="alphaLcParenR"/>
            </a:pPr>
            <a:r>
              <a:rPr lang="en-GB" sz="2000" dirty="0" err="1"/>
              <a:t>İzleme</a:t>
            </a:r>
            <a:r>
              <a:rPr lang="en-GB" sz="2000" dirty="0"/>
              <a:t> </a:t>
            </a:r>
            <a:r>
              <a:rPr lang="en-GB" sz="2000" dirty="0" err="1"/>
              <a:t>ve</a:t>
            </a:r>
            <a:r>
              <a:rPr lang="en-GB" sz="2000" dirty="0"/>
              <a:t> </a:t>
            </a:r>
            <a:r>
              <a:rPr lang="en-GB" sz="2000" dirty="0" err="1"/>
              <a:t>ölçmenin</a:t>
            </a:r>
            <a:r>
              <a:rPr lang="en-GB" sz="2000" dirty="0"/>
              <a:t> </a:t>
            </a:r>
            <a:r>
              <a:rPr lang="en-GB" sz="2000" b="1" dirty="0"/>
              <a:t>ne zaman </a:t>
            </a:r>
            <a:r>
              <a:rPr lang="en-GB" sz="2000" dirty="0" err="1"/>
              <a:t>gerçekleştir</a:t>
            </a:r>
            <a:r>
              <a:rPr lang="tr-TR" sz="2000" dirty="0"/>
              <a:t>il</a:t>
            </a:r>
            <a:r>
              <a:rPr lang="en-GB" sz="2000" dirty="0" err="1"/>
              <a:t>mesi</a:t>
            </a:r>
            <a:r>
              <a:rPr lang="en-GB" sz="2000" dirty="0"/>
              <a:t> </a:t>
            </a:r>
            <a:r>
              <a:rPr lang="en-GB" sz="2000" dirty="0" err="1"/>
              <a:t>gerektiğini</a:t>
            </a:r>
            <a:r>
              <a:rPr lang="en-GB" sz="2000" dirty="0"/>
              <a:t>,</a:t>
            </a:r>
          </a:p>
          <a:p>
            <a:pPr marL="457200" indent="-457200" algn="just">
              <a:buAutoNum type="alphaLcParenR"/>
            </a:pPr>
            <a:r>
              <a:rPr lang="en-GB" sz="2000" dirty="0" err="1"/>
              <a:t>İzleme</a:t>
            </a:r>
            <a:r>
              <a:rPr lang="en-GB" sz="2000" dirty="0"/>
              <a:t> </a:t>
            </a:r>
            <a:r>
              <a:rPr lang="en-GB" sz="2000" dirty="0" err="1"/>
              <a:t>ve</a:t>
            </a:r>
            <a:r>
              <a:rPr lang="en-GB" sz="2000" dirty="0"/>
              <a:t> </a:t>
            </a:r>
            <a:r>
              <a:rPr lang="en-GB" sz="2000" dirty="0" err="1"/>
              <a:t>ölçme</a:t>
            </a:r>
            <a:r>
              <a:rPr lang="en-GB" sz="2000" dirty="0"/>
              <a:t> </a:t>
            </a:r>
            <a:r>
              <a:rPr lang="en-GB" sz="2000" dirty="0" err="1"/>
              <a:t>sonuçlarının</a:t>
            </a:r>
            <a:r>
              <a:rPr lang="en-GB" sz="2000" dirty="0"/>
              <a:t> </a:t>
            </a:r>
            <a:r>
              <a:rPr lang="en-GB" sz="2000" b="1" dirty="0"/>
              <a:t>ne zaman </a:t>
            </a:r>
            <a:r>
              <a:rPr lang="en-GB" sz="2000" dirty="0" err="1"/>
              <a:t>analiz</a:t>
            </a:r>
            <a:r>
              <a:rPr lang="tr-TR" sz="2000" dirty="0"/>
              <a:t> edilmesi </a:t>
            </a:r>
            <a:r>
              <a:rPr lang="en-GB" sz="2000" dirty="0"/>
              <a:t> </a:t>
            </a:r>
            <a:r>
              <a:rPr lang="en-GB" sz="2000" dirty="0" err="1"/>
              <a:t>ve</a:t>
            </a:r>
            <a:r>
              <a:rPr lang="en-GB" sz="2000" dirty="0"/>
              <a:t> </a:t>
            </a:r>
            <a:r>
              <a:rPr lang="en-GB" sz="2000" dirty="0" err="1"/>
              <a:t>değerlendirilmesi</a:t>
            </a:r>
            <a:r>
              <a:rPr lang="en-GB" sz="2000" dirty="0"/>
              <a:t> </a:t>
            </a:r>
            <a:r>
              <a:rPr lang="en-GB" sz="2000" dirty="0" err="1"/>
              <a:t>gerektiğini</a:t>
            </a:r>
            <a:r>
              <a:rPr lang="en-GB" sz="2000" dirty="0"/>
              <a:t>.</a:t>
            </a:r>
          </a:p>
          <a:p>
            <a:pPr marL="0" indent="0">
              <a:buNone/>
            </a:pPr>
            <a:endParaRPr lang="tr-TR" sz="2000" dirty="0"/>
          </a:p>
          <a:p>
            <a:pPr marL="0" indent="0">
              <a:buNone/>
            </a:pPr>
            <a:endParaRPr lang="tr-TR" sz="2000" dirty="0"/>
          </a:p>
          <a:p>
            <a:pPr marL="0" indent="0">
              <a:buNone/>
            </a:pPr>
            <a:endParaRPr lang="tr-TR" sz="2000" dirty="0"/>
          </a:p>
        </p:txBody>
      </p:sp>
      <p:pic>
        <p:nvPicPr>
          <p:cNvPr id="7" name="Picture 6" descr="http://pngwebhost.com/template2/img/traffic-sta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29" y="3990507"/>
            <a:ext cx="3296834" cy="238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8626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graphicFrame>
        <p:nvGraphicFramePr>
          <p:cNvPr id="6" name="İçerik Yer Tutucusu 5"/>
          <p:cNvGraphicFramePr>
            <a:graphicFrameLocks noGrp="1"/>
          </p:cNvGraphicFramePr>
          <p:nvPr>
            <p:ph idx="1"/>
            <p:extLst>
              <p:ext uri="{D42A27DB-BD31-4B8C-83A1-F6EECF244321}">
                <p14:modId xmlns:p14="http://schemas.microsoft.com/office/powerpoint/2010/main" val="1703547081"/>
              </p:ext>
            </p:extLst>
          </p:nvPr>
        </p:nvGraphicFramePr>
        <p:xfrm>
          <a:off x="532397" y="644893"/>
          <a:ext cx="8611603" cy="6213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13803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22772" y="934452"/>
            <a:ext cx="7886700" cy="5181567"/>
          </a:xfrm>
        </p:spPr>
        <p:txBody>
          <a:bodyPr>
            <a:normAutofit fontScale="92500" lnSpcReduction="10000"/>
          </a:bodyPr>
          <a:lstStyle/>
          <a:p>
            <a:pPr algn="just"/>
            <a:r>
              <a:rPr lang="en-GB" sz="2200" dirty="0" err="1">
                <a:latin typeface="Calibri" panose="020F0502020204030204" pitchFamily="34" charset="0"/>
                <a:cs typeface="Calibri" panose="020F0502020204030204" pitchFamily="34" charset="0"/>
              </a:rPr>
              <a:t>Kuruluş</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KYSnin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performansını</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etkinliğini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değerlendirmelidir</a:t>
            </a:r>
            <a:r>
              <a:rPr lang="en-GB" sz="2200" dirty="0">
                <a:latin typeface="Calibri" panose="020F0502020204030204" pitchFamily="34" charset="0"/>
                <a:cs typeface="Calibri" panose="020F0502020204030204" pitchFamily="34" charset="0"/>
              </a:rPr>
              <a:t>.</a:t>
            </a:r>
          </a:p>
          <a:p>
            <a:pPr marL="0" indent="0" algn="just">
              <a:buNone/>
            </a:pPr>
            <a:r>
              <a:rPr lang="tr-TR" sz="2200" b="1" dirty="0">
                <a:solidFill>
                  <a:srgbClr val="FF0000"/>
                </a:solidFill>
                <a:latin typeface="Calibri" panose="020F0502020204030204" pitchFamily="34" charset="0"/>
                <a:cs typeface="Calibri" panose="020F0502020204030204" pitchFamily="34" charset="0"/>
              </a:rPr>
              <a:t>    (Performans, kuruluşun ölçülebilir sonuçlarıdır ; etkinlik, planlanan faaliyetlerin gerçekleştirilme derecesi ve planlanan sonuçların başarılmasıdır.)</a:t>
            </a:r>
          </a:p>
          <a:p>
            <a:pPr algn="just"/>
            <a:r>
              <a:rPr lang="en-GB" sz="2200" dirty="0" err="1">
                <a:latin typeface="Calibri" panose="020F0502020204030204" pitchFamily="34" charset="0"/>
                <a:cs typeface="Calibri" panose="020F0502020204030204" pitchFamily="34" charset="0"/>
              </a:rPr>
              <a:t>Kuruluş</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sonuçların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kanıtı</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olarak</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uygun</a:t>
            </a:r>
            <a:r>
              <a:rPr lang="en-GB" sz="2200" dirty="0">
                <a:latin typeface="Calibri" panose="020F0502020204030204" pitchFamily="34" charset="0"/>
                <a:cs typeface="Calibri" panose="020F0502020204030204" pitchFamily="34" charset="0"/>
              </a:rPr>
              <a:t> </a:t>
            </a:r>
            <a:r>
              <a:rPr lang="en-GB" sz="2200" b="1" u="sng" dirty="0" err="1">
                <a:latin typeface="Calibri" panose="020F0502020204030204" pitchFamily="34" charset="0"/>
                <a:cs typeface="Calibri" panose="020F0502020204030204" pitchFamily="34" charset="0"/>
              </a:rPr>
              <a:t>dokümante</a:t>
            </a:r>
            <a:r>
              <a:rPr lang="en-GB" sz="2200" b="1" u="sng" dirty="0">
                <a:latin typeface="Calibri" panose="020F0502020204030204" pitchFamily="34" charset="0"/>
                <a:cs typeface="Calibri" panose="020F0502020204030204" pitchFamily="34" charset="0"/>
              </a:rPr>
              <a:t> </a:t>
            </a:r>
            <a:r>
              <a:rPr lang="en-GB" sz="2200" b="1" u="sng" dirty="0" err="1">
                <a:latin typeface="Calibri" panose="020F0502020204030204" pitchFamily="34" charset="0"/>
                <a:cs typeface="Calibri" panose="020F0502020204030204" pitchFamily="34" charset="0"/>
              </a:rPr>
              <a:t>edilmiş</a:t>
            </a:r>
            <a:r>
              <a:rPr lang="en-GB" sz="2200" b="1" u="sng" dirty="0">
                <a:latin typeface="Calibri" panose="020F0502020204030204" pitchFamily="34" charset="0"/>
                <a:cs typeface="Calibri" panose="020F0502020204030204" pitchFamily="34" charset="0"/>
              </a:rPr>
              <a:t> </a:t>
            </a:r>
            <a:r>
              <a:rPr lang="en-GB" sz="2200" b="1" u="sng" dirty="0" err="1">
                <a:latin typeface="Calibri" panose="020F0502020204030204" pitchFamily="34" charset="0"/>
                <a:cs typeface="Calibri" panose="020F0502020204030204" pitchFamily="34" charset="0"/>
              </a:rPr>
              <a:t>bilgiyi</a:t>
            </a:r>
            <a:r>
              <a:rPr lang="en-GB" sz="2200" b="1" u="sng"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muhafaza</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etmelidir</a:t>
            </a:r>
            <a:r>
              <a:rPr lang="en-GB" sz="2200" dirty="0">
                <a:latin typeface="Calibri" panose="020F0502020204030204" pitchFamily="34" charset="0"/>
                <a:cs typeface="Calibri" panose="020F0502020204030204" pitchFamily="34" charset="0"/>
              </a:rPr>
              <a:t>.</a:t>
            </a:r>
            <a:endParaRPr lang="tr-TR" sz="2200" dirty="0">
              <a:latin typeface="Calibri" panose="020F0502020204030204" pitchFamily="34" charset="0"/>
              <a:cs typeface="Calibri" panose="020F0502020204030204" pitchFamily="34" charset="0"/>
            </a:endParaRPr>
          </a:p>
          <a:p>
            <a:pPr algn="just"/>
            <a:endParaRPr lang="tr-TR" sz="2000" dirty="0">
              <a:latin typeface="Calibri" panose="020F0502020204030204" pitchFamily="34" charset="0"/>
              <a:cs typeface="Calibri" panose="020F0502020204030204" pitchFamily="34" charset="0"/>
            </a:endParaRPr>
          </a:p>
          <a:p>
            <a:pPr marL="0" indent="0" algn="just">
              <a:buNone/>
            </a:pPr>
            <a:endParaRPr lang="tr-TR" sz="2000" dirty="0">
              <a:latin typeface="Calibri" panose="020F0502020204030204" pitchFamily="34" charset="0"/>
              <a:cs typeface="Calibri" panose="020F0502020204030204" pitchFamily="34" charset="0"/>
            </a:endParaRPr>
          </a:p>
          <a:p>
            <a:pPr marL="0" indent="0" algn="just">
              <a:buNone/>
            </a:pPr>
            <a:endParaRPr lang="tr-TR" sz="2000" dirty="0">
              <a:latin typeface="Calibri" panose="020F0502020204030204" pitchFamily="34" charset="0"/>
              <a:cs typeface="Calibri" panose="020F0502020204030204" pitchFamily="34" charset="0"/>
            </a:endParaRPr>
          </a:p>
          <a:p>
            <a:pPr marL="0" indent="0" algn="just">
              <a:buNone/>
            </a:pPr>
            <a:r>
              <a:rPr lang="en-GB" sz="2000" i="1" dirty="0" err="1">
                <a:latin typeface="Calibri" panose="020F0502020204030204" pitchFamily="34" charset="0"/>
                <a:cs typeface="Calibri" panose="020F0502020204030204" pitchFamily="34" charset="0"/>
              </a:rPr>
              <a:t>İzlenmesi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a:t>
            </a:r>
            <a:r>
              <a:rPr lang="en-GB" sz="2000" i="1" dirty="0">
                <a:latin typeface="Calibri" panose="020F0502020204030204" pitchFamily="34" charset="0"/>
                <a:cs typeface="Calibri" panose="020F0502020204030204" pitchFamily="34" charset="0"/>
              </a:rPr>
              <a:t>/</a:t>
            </a:r>
            <a:r>
              <a:rPr lang="en-GB" sz="2000" i="1" dirty="0" err="1">
                <a:latin typeface="Calibri" panose="020F0502020204030204" pitchFamily="34" charset="0"/>
                <a:cs typeface="Calibri" panose="020F0502020204030204" pitchFamily="34" charset="0"/>
              </a:rPr>
              <a:t>veya</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ölçülmesi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gerek</a:t>
            </a:r>
            <a:r>
              <a:rPr lang="tr-TR" sz="2000" i="1" dirty="0">
                <a:latin typeface="Calibri" panose="020F0502020204030204" pitchFamily="34" charset="0"/>
                <a:cs typeface="Calibri" panose="020F0502020204030204" pitchFamily="34" charset="0"/>
              </a:rPr>
              <a:t>en </a:t>
            </a:r>
            <a:r>
              <a:rPr lang="en-GB" sz="2000" i="1" dirty="0" err="1">
                <a:latin typeface="Calibri" panose="020F0502020204030204" pitchFamily="34" charset="0"/>
                <a:cs typeface="Calibri" panose="020F0502020204030204" pitchFamily="34" charset="0"/>
              </a:rPr>
              <a:t>hususlar</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belirlenirken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kuruluşun</a:t>
            </a:r>
            <a:r>
              <a:rPr lang="en-GB" sz="2000" i="1" dirty="0">
                <a:latin typeface="Calibri" panose="020F0502020204030204" pitchFamily="34" charset="0"/>
                <a:cs typeface="Calibri" panose="020F0502020204030204" pitchFamily="34" charset="0"/>
              </a:rPr>
              <a:t>, </a:t>
            </a:r>
            <a:r>
              <a:rPr lang="tr-TR" sz="2000" i="1" dirty="0">
                <a:latin typeface="Calibri" panose="020F0502020204030204" pitchFamily="34" charset="0"/>
                <a:cs typeface="Calibri" panose="020F0502020204030204" pitchFamily="34" charset="0"/>
              </a:rPr>
              <a:t>KYS</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proseslerinin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oluşturulması</a:t>
            </a:r>
            <a:r>
              <a:rPr lang="en-GB" sz="2000" i="1" dirty="0">
                <a:latin typeface="Calibri" panose="020F0502020204030204" pitchFamily="34" charset="0"/>
                <a:cs typeface="Calibri" panose="020F0502020204030204" pitchFamily="34" charset="0"/>
              </a:rPr>
              <a:t> ( </a:t>
            </a:r>
            <a:r>
              <a:rPr lang="tr-TR" sz="2000" b="1" i="1" dirty="0">
                <a:latin typeface="Calibri" panose="020F0502020204030204" pitchFamily="34" charset="0"/>
                <a:cs typeface="Calibri" panose="020F0502020204030204" pitchFamily="34" charset="0"/>
              </a:rPr>
              <a:t>madde </a:t>
            </a:r>
            <a:r>
              <a:rPr lang="en-GB" sz="2000" b="1" i="1" dirty="0">
                <a:latin typeface="Calibri" panose="020F0502020204030204" pitchFamily="34" charset="0"/>
                <a:cs typeface="Calibri" panose="020F0502020204030204" pitchFamily="34" charset="0"/>
              </a:rPr>
              <a:t>4.4</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kalite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hedefleri</a:t>
            </a:r>
            <a:r>
              <a:rPr lang="en-GB" sz="2000" i="1" dirty="0">
                <a:latin typeface="Calibri" panose="020F0502020204030204" pitchFamily="34" charset="0"/>
                <a:cs typeface="Calibri" panose="020F0502020204030204" pitchFamily="34" charset="0"/>
              </a:rPr>
              <a:t> (</a:t>
            </a:r>
            <a:r>
              <a:rPr lang="tr-TR" sz="2000" b="1" i="1" dirty="0">
                <a:latin typeface="Calibri" panose="020F0502020204030204" pitchFamily="34" charset="0"/>
                <a:cs typeface="Calibri" panose="020F0502020204030204" pitchFamily="34" charset="0"/>
              </a:rPr>
              <a:t>madde</a:t>
            </a:r>
            <a:r>
              <a:rPr lang="en-GB" sz="2000" b="1" i="1" dirty="0">
                <a:latin typeface="Calibri" panose="020F0502020204030204" pitchFamily="34" charset="0"/>
                <a:cs typeface="Calibri" panose="020F0502020204030204" pitchFamily="34" charset="0"/>
              </a:rPr>
              <a:t> 6.2.1</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operasyonel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planlama</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kontrol</a:t>
            </a:r>
            <a:r>
              <a:rPr lang="en-GB" sz="2000" i="1" dirty="0">
                <a:latin typeface="Calibri" panose="020F0502020204030204" pitchFamily="34" charset="0"/>
                <a:cs typeface="Calibri" panose="020F0502020204030204" pitchFamily="34" charset="0"/>
              </a:rPr>
              <a:t> (</a:t>
            </a:r>
            <a:r>
              <a:rPr lang="tr-TR" sz="2000" b="1" i="1" dirty="0">
                <a:latin typeface="Calibri" panose="020F0502020204030204" pitchFamily="34" charset="0"/>
                <a:cs typeface="Calibri" panose="020F0502020204030204" pitchFamily="34" charset="0"/>
              </a:rPr>
              <a:t>madde</a:t>
            </a:r>
            <a:r>
              <a:rPr lang="en-GB" sz="2000" b="1" i="1" dirty="0">
                <a:latin typeface="Calibri" panose="020F0502020204030204" pitchFamily="34" charset="0"/>
                <a:cs typeface="Calibri" panose="020F0502020204030204" pitchFamily="34" charset="0"/>
              </a:rPr>
              <a:t> 8.1</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müşteri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memnuniyeti</a:t>
            </a:r>
            <a:r>
              <a:rPr lang="en-GB" sz="2000" i="1" dirty="0">
                <a:latin typeface="Calibri" panose="020F0502020204030204" pitchFamily="34" charset="0"/>
                <a:cs typeface="Calibri" panose="020F0502020204030204" pitchFamily="34" charset="0"/>
              </a:rPr>
              <a:t> (</a:t>
            </a:r>
            <a:r>
              <a:rPr lang="tr-TR" sz="2000" b="1" i="1" dirty="0">
                <a:latin typeface="Calibri" panose="020F0502020204030204" pitchFamily="34" charset="0"/>
                <a:cs typeface="Calibri" panose="020F0502020204030204" pitchFamily="34" charset="0"/>
              </a:rPr>
              <a:t>madde</a:t>
            </a:r>
            <a:r>
              <a:rPr lang="en-GB" sz="2000" b="1" i="1" dirty="0">
                <a:latin typeface="Calibri" panose="020F0502020204030204" pitchFamily="34" charset="0"/>
                <a:cs typeface="Calibri" panose="020F0502020204030204" pitchFamily="34" charset="0"/>
              </a:rPr>
              <a:t> 9.1.2</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analiz</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değerlendirme</a:t>
            </a:r>
            <a:r>
              <a:rPr lang="en-GB" sz="2000" i="1" dirty="0">
                <a:latin typeface="Calibri" panose="020F0502020204030204" pitchFamily="34" charset="0"/>
                <a:cs typeface="Calibri" panose="020F0502020204030204" pitchFamily="34" charset="0"/>
              </a:rPr>
              <a:t> (</a:t>
            </a:r>
            <a:r>
              <a:rPr lang="tr-TR" sz="2000" b="1" i="1" dirty="0">
                <a:latin typeface="Calibri" panose="020F0502020204030204" pitchFamily="34" charset="0"/>
                <a:cs typeface="Calibri" panose="020F0502020204030204" pitchFamily="34" charset="0"/>
              </a:rPr>
              <a:t>madde </a:t>
            </a:r>
            <a:r>
              <a:rPr lang="en-GB" sz="2000" b="1" i="1" dirty="0">
                <a:latin typeface="Calibri" panose="020F0502020204030204" pitchFamily="34" charset="0"/>
                <a:cs typeface="Calibri" panose="020F0502020204030204" pitchFamily="34" charset="0"/>
              </a:rPr>
              <a:t>9.1.3</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iç</a:t>
            </a:r>
            <a:r>
              <a:rPr lang="en-GB" sz="2000" i="1" dirty="0">
                <a:latin typeface="Calibri" panose="020F0502020204030204" pitchFamily="34" charset="0"/>
                <a:cs typeface="Calibri" panose="020F0502020204030204" pitchFamily="34" charset="0"/>
              </a:rPr>
              <a:t> </a:t>
            </a:r>
            <a:r>
              <a:rPr lang="tr-TR" sz="2000" i="1" dirty="0">
                <a:latin typeface="Calibri" panose="020F0502020204030204" pitchFamily="34" charset="0"/>
                <a:cs typeface="Calibri" panose="020F0502020204030204" pitchFamily="34" charset="0"/>
              </a:rPr>
              <a:t>tetkik</a:t>
            </a:r>
            <a:r>
              <a:rPr lang="en-GB" sz="2000" i="1" dirty="0" err="1">
                <a:latin typeface="Calibri" panose="020F0502020204030204" pitchFamily="34" charset="0"/>
                <a:cs typeface="Calibri" panose="020F0502020204030204" pitchFamily="34" charset="0"/>
              </a:rPr>
              <a:t>ler</a:t>
            </a:r>
            <a:r>
              <a:rPr lang="en-GB" sz="2000" i="1" dirty="0">
                <a:latin typeface="Calibri" panose="020F0502020204030204" pitchFamily="34" charset="0"/>
                <a:cs typeface="Calibri" panose="020F0502020204030204" pitchFamily="34" charset="0"/>
              </a:rPr>
              <a:t> (</a:t>
            </a:r>
            <a:r>
              <a:rPr lang="tr-TR" sz="2000" b="1" i="1" dirty="0">
                <a:latin typeface="Calibri" panose="020F0502020204030204" pitchFamily="34" charset="0"/>
                <a:cs typeface="Calibri" panose="020F0502020204030204" pitchFamily="34" charset="0"/>
              </a:rPr>
              <a:t>madde </a:t>
            </a:r>
            <a:r>
              <a:rPr lang="en-GB" sz="2000" b="1" i="1" dirty="0">
                <a:latin typeface="Calibri" panose="020F0502020204030204" pitchFamily="34" charset="0"/>
                <a:cs typeface="Calibri" panose="020F0502020204030204" pitchFamily="34" charset="0"/>
              </a:rPr>
              <a:t>9.2</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yönetim</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gözden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geçirmesi</a:t>
            </a:r>
            <a:r>
              <a:rPr lang="en-GB" sz="2000" i="1" dirty="0">
                <a:latin typeface="Calibri" panose="020F0502020204030204" pitchFamily="34" charset="0"/>
                <a:cs typeface="Calibri" panose="020F0502020204030204" pitchFamily="34" charset="0"/>
              </a:rPr>
              <a:t> (</a:t>
            </a:r>
            <a:r>
              <a:rPr lang="tr-TR" sz="2000" b="1" i="1" dirty="0">
                <a:latin typeface="Calibri" panose="020F0502020204030204" pitchFamily="34" charset="0"/>
                <a:cs typeface="Calibri" panose="020F0502020204030204" pitchFamily="34" charset="0"/>
              </a:rPr>
              <a:t>madde</a:t>
            </a:r>
            <a:r>
              <a:rPr lang="en-GB" sz="2000" b="1" i="1" dirty="0">
                <a:latin typeface="Calibri" panose="020F0502020204030204" pitchFamily="34" charset="0"/>
                <a:cs typeface="Calibri" panose="020F0502020204030204" pitchFamily="34" charset="0"/>
              </a:rPr>
              <a:t> 9.3</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gibi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diğer</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maddelerde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gerekli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görülen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faaliyetleri</a:t>
            </a:r>
            <a:r>
              <a:rPr lang="en-GB" sz="2000" i="1" dirty="0">
                <a:latin typeface="Calibri" panose="020F0502020204030204" pitchFamily="34" charset="0"/>
                <a:cs typeface="Calibri" panose="020F0502020204030204" pitchFamily="34" charset="0"/>
              </a:rPr>
              <a:t> de </a:t>
            </a:r>
            <a:r>
              <a:rPr lang="en-GB" sz="2000" i="1" dirty="0" err="1">
                <a:latin typeface="Calibri" panose="020F0502020204030204" pitchFamily="34" charset="0"/>
                <a:cs typeface="Calibri" panose="020F0502020204030204" pitchFamily="34" charset="0"/>
              </a:rPr>
              <a:t>göz</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önüne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alması</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tavsiye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edilir</a:t>
            </a:r>
            <a:r>
              <a:rPr lang="en-GB" sz="2000" i="1" dirty="0">
                <a:latin typeface="Calibri" panose="020F0502020204030204" pitchFamily="34" charset="0"/>
                <a:cs typeface="Calibri" panose="020F0502020204030204" pitchFamily="34" charset="0"/>
              </a:rPr>
              <a:t>. </a:t>
            </a:r>
            <a:endParaRPr lang="tr-TR" sz="2000" i="1" dirty="0">
              <a:latin typeface="Calibri" panose="020F0502020204030204" pitchFamily="34" charset="0"/>
              <a:cs typeface="Calibri" panose="020F0502020204030204" pitchFamily="34" charset="0"/>
            </a:endParaRPr>
          </a:p>
          <a:p>
            <a:pPr marL="0" indent="0" algn="just">
              <a:buNone/>
            </a:pPr>
            <a:r>
              <a:rPr lang="tr-TR" sz="2000" i="1" dirty="0">
                <a:latin typeface="Calibri" panose="020F0502020204030204" pitchFamily="34" charset="0"/>
                <a:cs typeface="Calibri" panose="020F0502020204030204" pitchFamily="34" charset="0"/>
              </a:rPr>
              <a:t>K</a:t>
            </a:r>
            <a:r>
              <a:rPr lang="en-GB" sz="2000" i="1" dirty="0" err="1">
                <a:latin typeface="Calibri" panose="020F0502020204030204" pitchFamily="34" charset="0"/>
                <a:cs typeface="Calibri" panose="020F0502020204030204" pitchFamily="34" charset="0"/>
              </a:rPr>
              <a:t>uruluş</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izleme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ölçüm</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analiz</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değerlendirmenin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nasıl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gerçekleştirileceğini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ihtiyaç</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duyulacak</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kaynakları</a:t>
            </a:r>
            <a:r>
              <a:rPr lang="en-GB" sz="2000" i="1" dirty="0">
                <a:latin typeface="Calibri" panose="020F0502020204030204" pitchFamily="34" charset="0"/>
                <a:cs typeface="Calibri" panose="020F0502020204030204" pitchFamily="34" charset="0"/>
              </a:rPr>
              <a:t> (</a:t>
            </a:r>
            <a:r>
              <a:rPr lang="tr-TR" sz="2000" b="1" i="1" dirty="0">
                <a:latin typeface="Calibri" panose="020F0502020204030204" pitchFamily="34" charset="0"/>
                <a:cs typeface="Calibri" panose="020F0502020204030204" pitchFamily="34" charset="0"/>
              </a:rPr>
              <a:t>madde</a:t>
            </a:r>
            <a:r>
              <a:rPr lang="en-GB" sz="2000" b="1" i="1" dirty="0">
                <a:latin typeface="Calibri" panose="020F0502020204030204" pitchFamily="34" charset="0"/>
                <a:cs typeface="Calibri" panose="020F0502020204030204" pitchFamily="34" charset="0"/>
              </a:rPr>
              <a:t> 7.1.5</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belirleme</a:t>
            </a:r>
            <a:r>
              <a:rPr lang="tr-TR" sz="2000" i="1" dirty="0" err="1">
                <a:latin typeface="Calibri" panose="020F0502020204030204" pitchFamily="34" charset="0"/>
                <a:cs typeface="Calibri" panose="020F0502020204030204" pitchFamily="34" charset="0"/>
              </a:rPr>
              <a:t>lidir</a:t>
            </a:r>
            <a:r>
              <a:rPr lang="tr-TR" sz="2000" i="1" dirty="0">
                <a:latin typeface="Calibri" panose="020F0502020204030204" pitchFamily="34" charset="0"/>
                <a:cs typeface="Calibri" panose="020F0502020204030204" pitchFamily="34" charset="0"/>
              </a:rPr>
              <a:t>.</a:t>
            </a:r>
            <a:endParaRPr lang="en-GB" sz="2000" i="1" dirty="0">
              <a:latin typeface="Calibri" panose="020F0502020204030204" pitchFamily="34" charset="0"/>
              <a:cs typeface="Calibri" panose="020F0502020204030204" pitchFamily="34" charset="0"/>
            </a:endParaRPr>
          </a:p>
        </p:txBody>
      </p:sp>
      <p:sp>
        <p:nvSpPr>
          <p:cNvPr id="5" name="Metin kutusu 4"/>
          <p:cNvSpPr txBox="1"/>
          <p:nvPr/>
        </p:nvSpPr>
        <p:spPr>
          <a:xfrm>
            <a:off x="522772" y="6116019"/>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275524670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673388"/>
            <a:ext cx="8144213" cy="665922"/>
          </a:xfrm>
        </p:spPr>
        <p:txBody>
          <a:bodyPr>
            <a:noAutofit/>
          </a:bodyPr>
          <a:lstStyle/>
          <a:p>
            <a:r>
              <a:rPr lang="nn-NO" sz="2800" b="1" dirty="0">
                <a:latin typeface="Calibri" panose="020F0502020204030204" pitchFamily="34" charset="0"/>
                <a:cs typeface="Calibri" panose="020F0502020204030204" pitchFamily="34" charset="0"/>
              </a:rPr>
              <a:t>9.1.2 MÜŞTERİ MEMNUNİYETİ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86001" y="1339310"/>
            <a:ext cx="8251102" cy="5236222"/>
          </a:xfrm>
        </p:spPr>
        <p:txBody>
          <a:bodyPr>
            <a:normAutofit/>
          </a:bodyPr>
          <a:lstStyle/>
          <a:p>
            <a:pPr algn="just"/>
            <a:r>
              <a:rPr lang="en-GB" sz="2000" dirty="0" err="1"/>
              <a:t>Kuruluş</a:t>
            </a:r>
            <a:r>
              <a:rPr lang="en-GB" sz="2000" dirty="0"/>
              <a:t>, </a:t>
            </a:r>
            <a:r>
              <a:rPr lang="en-GB" sz="2000" dirty="0" err="1"/>
              <a:t>müşterinin</a:t>
            </a:r>
            <a:r>
              <a:rPr lang="en-GB" sz="2000" dirty="0"/>
              <a:t> </a:t>
            </a:r>
            <a:r>
              <a:rPr lang="en-GB" sz="2000" dirty="0" err="1"/>
              <a:t>kendi</a:t>
            </a:r>
            <a:r>
              <a:rPr lang="en-GB" sz="2000" dirty="0"/>
              <a:t> </a:t>
            </a:r>
            <a:r>
              <a:rPr lang="en-GB" sz="2000" b="1" dirty="0" err="1"/>
              <a:t>ihtiyaç</a:t>
            </a:r>
            <a:r>
              <a:rPr lang="en-GB" sz="2000" b="1" dirty="0"/>
              <a:t> </a:t>
            </a:r>
            <a:r>
              <a:rPr lang="en-GB" sz="2000" b="1" dirty="0" err="1"/>
              <a:t>ve</a:t>
            </a:r>
            <a:r>
              <a:rPr lang="en-GB" sz="2000" b="1" dirty="0"/>
              <a:t> </a:t>
            </a:r>
            <a:r>
              <a:rPr lang="en-GB" sz="2000" b="1" dirty="0" err="1"/>
              <a:t>beklentilerinin</a:t>
            </a:r>
            <a:r>
              <a:rPr lang="en-GB" sz="2000" b="1" dirty="0"/>
              <a:t> </a:t>
            </a:r>
            <a:r>
              <a:rPr lang="en-GB" sz="2000" dirty="0"/>
              <a:t>ne </a:t>
            </a:r>
            <a:r>
              <a:rPr lang="en-GB" sz="2000" dirty="0" err="1"/>
              <a:t>ölçüde</a:t>
            </a:r>
            <a:r>
              <a:rPr lang="en-GB" sz="2000" dirty="0"/>
              <a:t> </a:t>
            </a:r>
            <a:r>
              <a:rPr lang="en-GB" sz="2000" dirty="0" err="1"/>
              <a:t>karşılandığını</a:t>
            </a:r>
            <a:r>
              <a:rPr lang="en-GB" sz="2000" dirty="0"/>
              <a:t> </a:t>
            </a:r>
            <a:r>
              <a:rPr lang="en-GB" sz="2000" dirty="0" err="1"/>
              <a:t>algılamasını</a:t>
            </a:r>
            <a:r>
              <a:rPr lang="en-GB" sz="2000" dirty="0"/>
              <a:t> </a:t>
            </a:r>
            <a:r>
              <a:rPr lang="en-GB" sz="2000" dirty="0" err="1"/>
              <a:t>izlemelidir</a:t>
            </a:r>
            <a:r>
              <a:rPr lang="en-GB" sz="2000" dirty="0"/>
              <a:t>. </a:t>
            </a:r>
          </a:p>
          <a:p>
            <a:pPr algn="just"/>
            <a:r>
              <a:rPr lang="en-GB" sz="2000" dirty="0" err="1"/>
              <a:t>Kuruluş</a:t>
            </a:r>
            <a:r>
              <a:rPr lang="en-GB" sz="2000" dirty="0"/>
              <a:t>, </a:t>
            </a:r>
            <a:r>
              <a:rPr lang="en-GB" sz="2000" dirty="0" err="1"/>
              <a:t>bu</a:t>
            </a:r>
            <a:r>
              <a:rPr lang="en-GB" sz="2000" dirty="0"/>
              <a:t> </a:t>
            </a:r>
            <a:r>
              <a:rPr lang="en-GB" sz="2000" dirty="0" err="1"/>
              <a:t>bilginin</a:t>
            </a:r>
            <a:r>
              <a:rPr lang="en-GB" sz="2000" dirty="0"/>
              <a:t> </a:t>
            </a:r>
            <a:r>
              <a:rPr lang="en-GB" sz="2000" dirty="0" err="1"/>
              <a:t>elde</a:t>
            </a:r>
            <a:r>
              <a:rPr lang="en-GB" sz="2000" dirty="0"/>
              <a:t> </a:t>
            </a:r>
            <a:r>
              <a:rPr lang="en-GB" sz="2000" dirty="0" err="1"/>
              <a:t>edilmesi</a:t>
            </a:r>
            <a:r>
              <a:rPr lang="en-GB" sz="2000" dirty="0"/>
              <a:t>, </a:t>
            </a:r>
            <a:r>
              <a:rPr lang="en-GB" sz="2000" dirty="0" err="1"/>
              <a:t>izlenmesi</a:t>
            </a:r>
            <a:r>
              <a:rPr lang="en-GB" sz="2000" dirty="0"/>
              <a:t> </a:t>
            </a:r>
            <a:r>
              <a:rPr lang="en-GB" sz="2000" dirty="0" err="1"/>
              <a:t>ve</a:t>
            </a:r>
            <a:r>
              <a:rPr lang="en-GB" sz="2000" dirty="0"/>
              <a:t> </a:t>
            </a:r>
            <a:r>
              <a:rPr lang="en-GB" sz="2000" dirty="0" err="1"/>
              <a:t>gözden</a:t>
            </a:r>
            <a:r>
              <a:rPr lang="en-GB" sz="2000" dirty="0"/>
              <a:t> </a:t>
            </a:r>
            <a:r>
              <a:rPr lang="en-GB" sz="2000" dirty="0" err="1"/>
              <a:t>geçirilmesi</a:t>
            </a:r>
            <a:r>
              <a:rPr lang="en-GB" sz="2000" dirty="0"/>
              <a:t> </a:t>
            </a:r>
            <a:r>
              <a:rPr lang="en-GB" sz="2000" dirty="0" err="1"/>
              <a:t>için</a:t>
            </a:r>
            <a:r>
              <a:rPr lang="en-GB" sz="2000" dirty="0"/>
              <a:t> </a:t>
            </a:r>
            <a:r>
              <a:rPr lang="en-GB" sz="2000" dirty="0" err="1"/>
              <a:t>yöntemler</a:t>
            </a:r>
            <a:r>
              <a:rPr lang="en-GB" sz="2000" dirty="0"/>
              <a:t> </a:t>
            </a:r>
            <a:r>
              <a:rPr lang="en-GB" sz="2000" dirty="0" err="1"/>
              <a:t>tayin</a:t>
            </a:r>
            <a:r>
              <a:rPr lang="en-GB" sz="2000" dirty="0"/>
              <a:t> </a:t>
            </a:r>
            <a:r>
              <a:rPr lang="en-GB" sz="2000" dirty="0" err="1"/>
              <a:t>etmelidir</a:t>
            </a:r>
            <a:r>
              <a:rPr lang="en-GB" sz="2000" dirty="0"/>
              <a:t>.</a:t>
            </a:r>
          </a:p>
          <a:p>
            <a:pPr marL="0" indent="0">
              <a:buNone/>
            </a:pPr>
            <a:r>
              <a:rPr lang="tr-TR" sz="2000" dirty="0"/>
              <a:t>Not – Müşteri algılamasının izlenmesine örnekler; </a:t>
            </a:r>
          </a:p>
          <a:p>
            <a:pPr>
              <a:buFont typeface="Wingdings" panose="05000000000000000000" pitchFamily="2" charset="2"/>
              <a:buChar char="ü"/>
            </a:pPr>
            <a:r>
              <a:rPr lang="tr-TR" sz="2000" dirty="0"/>
              <a:t>Müşteri anketleri, </a:t>
            </a:r>
          </a:p>
          <a:p>
            <a:pPr>
              <a:buFont typeface="Wingdings" panose="05000000000000000000" pitchFamily="2" charset="2"/>
              <a:buChar char="ü"/>
            </a:pPr>
            <a:r>
              <a:rPr lang="tr-TR" sz="2000" dirty="0"/>
              <a:t>Teslim edilen ürün ve hizmet kalitesi ile ilgili müşteri geri bildirimleri,</a:t>
            </a:r>
          </a:p>
          <a:p>
            <a:pPr>
              <a:buFont typeface="Wingdings" panose="05000000000000000000" pitchFamily="2" charset="2"/>
              <a:buChar char="ü"/>
            </a:pPr>
            <a:r>
              <a:rPr lang="tr-TR" sz="2000" dirty="0"/>
              <a:t>Müşteri ile toplantılar, </a:t>
            </a:r>
          </a:p>
          <a:p>
            <a:pPr>
              <a:buFont typeface="Wingdings" panose="05000000000000000000" pitchFamily="2" charset="2"/>
              <a:buChar char="ü"/>
            </a:pPr>
            <a:r>
              <a:rPr lang="tr-TR" sz="2000" dirty="0"/>
              <a:t>Pazar payı analizleri, </a:t>
            </a:r>
          </a:p>
          <a:p>
            <a:pPr>
              <a:buFont typeface="Wingdings" panose="05000000000000000000" pitchFamily="2" charset="2"/>
              <a:buChar char="ü"/>
            </a:pPr>
            <a:r>
              <a:rPr lang="tr-TR" sz="2000" dirty="0"/>
              <a:t>Övgüler, </a:t>
            </a:r>
          </a:p>
          <a:p>
            <a:pPr>
              <a:buFont typeface="Wingdings" panose="05000000000000000000" pitchFamily="2" charset="2"/>
              <a:buChar char="ü"/>
            </a:pPr>
            <a:r>
              <a:rPr lang="tr-TR" sz="2000" dirty="0"/>
              <a:t>Garanti kapsamında gelen talepler ve </a:t>
            </a:r>
          </a:p>
          <a:p>
            <a:pPr>
              <a:buFont typeface="Wingdings" panose="05000000000000000000" pitchFamily="2" charset="2"/>
              <a:buChar char="ü"/>
            </a:pPr>
            <a:r>
              <a:rPr lang="tr-TR" sz="2000" dirty="0"/>
              <a:t>Satıcılardan gelen raporları içerebilir.</a:t>
            </a:r>
          </a:p>
          <a:p>
            <a:pPr marL="0" indent="0">
              <a:buNone/>
            </a:pPr>
            <a:endParaRPr lang="tr-TR" sz="2000" dirty="0"/>
          </a:p>
          <a:p>
            <a:pPr marL="0" indent="0">
              <a:buNone/>
            </a:pPr>
            <a:endParaRPr lang="tr-TR" sz="2000" dirty="0"/>
          </a:p>
          <a:p>
            <a:pPr marL="0" indent="0">
              <a:buNone/>
            </a:pPr>
            <a:endParaRPr lang="tr-TR" sz="2000" dirty="0"/>
          </a:p>
        </p:txBody>
      </p:sp>
      <p:pic>
        <p:nvPicPr>
          <p:cNvPr id="8" name="Picture 2" descr="http://kirikkale.meb.gov.tr/meb_iys_dosyalar/2015_02/k_11001826_anke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1765" y="4498357"/>
            <a:ext cx="3343208" cy="138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5027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673388"/>
            <a:ext cx="8144213" cy="665922"/>
          </a:xfrm>
        </p:spPr>
        <p:txBody>
          <a:bodyPr>
            <a:noAutofit/>
          </a:bodyPr>
          <a:lstStyle/>
          <a:p>
            <a:r>
              <a:rPr lang="nn-NO" sz="2800" b="1" dirty="0">
                <a:latin typeface="Calibri" panose="020F0502020204030204" pitchFamily="34" charset="0"/>
                <a:cs typeface="Calibri" panose="020F0502020204030204" pitchFamily="34" charset="0"/>
              </a:rPr>
              <a:t>9.1.3 ANALİZ VE DEĞERLENDİRME</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86001" y="1339310"/>
            <a:ext cx="8251102" cy="5236222"/>
          </a:xfrm>
        </p:spPr>
        <p:txBody>
          <a:bodyPr>
            <a:normAutofit fontScale="92500" lnSpcReduction="20000"/>
          </a:bodyPr>
          <a:lstStyle/>
          <a:p>
            <a:pPr algn="just"/>
            <a:r>
              <a:rPr lang="en-GB" sz="2200" dirty="0" err="1"/>
              <a:t>Kuruluş</a:t>
            </a:r>
            <a:r>
              <a:rPr lang="en-GB" sz="2200" dirty="0"/>
              <a:t>, </a:t>
            </a:r>
            <a:r>
              <a:rPr lang="en-GB" sz="2200" dirty="0" err="1"/>
              <a:t>izleme</a:t>
            </a:r>
            <a:r>
              <a:rPr lang="en-GB" sz="2200" dirty="0"/>
              <a:t> </a:t>
            </a:r>
            <a:r>
              <a:rPr lang="en-GB" sz="2200" dirty="0" err="1"/>
              <a:t>ve</a:t>
            </a:r>
            <a:r>
              <a:rPr lang="en-GB" sz="2200" dirty="0"/>
              <a:t> </a:t>
            </a:r>
            <a:r>
              <a:rPr lang="en-GB" sz="2200" dirty="0" err="1"/>
              <a:t>ölçmeden</a:t>
            </a:r>
            <a:r>
              <a:rPr lang="en-GB" sz="2200" dirty="0"/>
              <a:t> </a:t>
            </a:r>
            <a:r>
              <a:rPr lang="en-GB" sz="2200" dirty="0" err="1"/>
              <a:t>gelen</a:t>
            </a:r>
            <a:r>
              <a:rPr lang="en-GB" sz="2200" dirty="0"/>
              <a:t> </a:t>
            </a:r>
            <a:r>
              <a:rPr lang="en-GB" sz="2200" dirty="0" err="1"/>
              <a:t>uygun</a:t>
            </a:r>
            <a:r>
              <a:rPr lang="en-GB" sz="2200" dirty="0"/>
              <a:t> </a:t>
            </a:r>
            <a:r>
              <a:rPr lang="en-GB" sz="2200" dirty="0" err="1"/>
              <a:t>veri</a:t>
            </a:r>
            <a:r>
              <a:rPr lang="en-GB" sz="2200" dirty="0"/>
              <a:t> </a:t>
            </a:r>
            <a:r>
              <a:rPr lang="en-GB" sz="2200" dirty="0" err="1"/>
              <a:t>ve</a:t>
            </a:r>
            <a:r>
              <a:rPr lang="en-GB" sz="2200" dirty="0"/>
              <a:t> </a:t>
            </a:r>
            <a:r>
              <a:rPr lang="en-GB" sz="2200" dirty="0" err="1"/>
              <a:t>bilgiyi</a:t>
            </a:r>
            <a:r>
              <a:rPr lang="en-GB" sz="2200" dirty="0"/>
              <a:t> </a:t>
            </a:r>
            <a:r>
              <a:rPr lang="en-GB" sz="2200" dirty="0" err="1"/>
              <a:t>analiz</a:t>
            </a:r>
            <a:r>
              <a:rPr lang="en-GB" sz="2200" dirty="0"/>
              <a:t> </a:t>
            </a:r>
            <a:r>
              <a:rPr lang="en-GB" sz="2200" dirty="0" err="1"/>
              <a:t>etmeli</a:t>
            </a:r>
            <a:r>
              <a:rPr lang="en-GB" sz="2200" dirty="0"/>
              <a:t> </a:t>
            </a:r>
            <a:r>
              <a:rPr lang="en-GB" sz="2200" dirty="0" err="1"/>
              <a:t>ve</a:t>
            </a:r>
            <a:r>
              <a:rPr lang="en-GB" sz="2200" dirty="0"/>
              <a:t> </a:t>
            </a:r>
            <a:r>
              <a:rPr lang="en-GB" sz="2200" dirty="0" err="1"/>
              <a:t>değerlendirmelidir</a:t>
            </a:r>
            <a:r>
              <a:rPr lang="en-GB" sz="2200" dirty="0"/>
              <a:t>.</a:t>
            </a:r>
          </a:p>
          <a:p>
            <a:r>
              <a:rPr lang="tr-TR" sz="2200" dirty="0"/>
              <a:t>Analiz sonuçları, aşağıdakilerin değerlendirmesi için kullanılmalıdır:</a:t>
            </a:r>
          </a:p>
          <a:p>
            <a:pPr marL="808038" indent="-355600">
              <a:buFont typeface="+mj-lt"/>
              <a:buAutoNum type="alphaLcParenR"/>
            </a:pPr>
            <a:r>
              <a:rPr lang="tr-TR" sz="2200" dirty="0"/>
              <a:t>Ürün ve hizmetlerin uygunluğu,</a:t>
            </a:r>
          </a:p>
          <a:p>
            <a:pPr marL="808038" indent="-355600">
              <a:buFont typeface="+mj-lt"/>
              <a:buAutoNum type="alphaLcParenR"/>
            </a:pPr>
            <a:r>
              <a:rPr lang="tr-TR" sz="2200" dirty="0"/>
              <a:t>Müşteri memnuniyet derecesi,</a:t>
            </a:r>
          </a:p>
          <a:p>
            <a:pPr marL="808038" indent="-355600">
              <a:buFont typeface="+mj-lt"/>
              <a:buAutoNum type="alphaLcParenR"/>
            </a:pPr>
            <a:r>
              <a:rPr lang="tr-TR" sz="2200" dirty="0" err="1"/>
              <a:t>KYSnin</a:t>
            </a:r>
            <a:r>
              <a:rPr lang="tr-TR" sz="2200" dirty="0"/>
              <a:t> performansı ve etkinliği,</a:t>
            </a:r>
          </a:p>
          <a:p>
            <a:pPr marL="808038" indent="-355600">
              <a:buFont typeface="+mj-lt"/>
              <a:buAutoNum type="alphaLcParenR"/>
            </a:pPr>
            <a:r>
              <a:rPr lang="tr-TR" sz="2200" dirty="0"/>
              <a:t>Planlamanın etkin şekilde yapılıp yapılmadığı,</a:t>
            </a:r>
          </a:p>
          <a:p>
            <a:pPr marL="808038" indent="-355600">
              <a:buFont typeface="+mj-lt"/>
              <a:buAutoNum type="alphaLcParenR"/>
            </a:pPr>
            <a:r>
              <a:rPr lang="tr-TR" sz="2200" dirty="0"/>
              <a:t>Risk ve fırsatları belirlemek için yürütülen faaliyetlerin etkinliği,</a:t>
            </a:r>
          </a:p>
          <a:p>
            <a:pPr marL="808038" indent="-355600">
              <a:buFont typeface="+mj-lt"/>
              <a:buAutoNum type="alphaLcParenR"/>
            </a:pPr>
            <a:r>
              <a:rPr lang="tr-TR" sz="2200" dirty="0"/>
              <a:t>Dış tedarikçilerin performansı,</a:t>
            </a:r>
          </a:p>
          <a:p>
            <a:pPr marL="808038" indent="-355600">
              <a:buFont typeface="+mj-lt"/>
              <a:buAutoNum type="alphaLcParenR"/>
            </a:pPr>
            <a:r>
              <a:rPr lang="tr-TR" sz="2200" dirty="0"/>
              <a:t>KYS </a:t>
            </a:r>
            <a:r>
              <a:rPr lang="tr-TR" sz="2200" dirty="0" err="1"/>
              <a:t>nin</a:t>
            </a:r>
            <a:r>
              <a:rPr lang="tr-TR" sz="2200" dirty="0"/>
              <a:t> iyileştirme ihtiyaçları.</a:t>
            </a:r>
          </a:p>
          <a:p>
            <a:pPr marL="0" indent="0">
              <a:buNone/>
            </a:pPr>
            <a:endParaRPr lang="tr-TR" sz="2200" dirty="0"/>
          </a:p>
          <a:p>
            <a:pPr marL="0" indent="0">
              <a:buNone/>
            </a:pPr>
            <a:endParaRPr lang="tr-TR" sz="2200" dirty="0"/>
          </a:p>
          <a:p>
            <a:pPr marL="0" indent="0">
              <a:buNone/>
            </a:pPr>
            <a:endParaRPr lang="tr-TR" sz="2200" dirty="0"/>
          </a:p>
          <a:p>
            <a:pPr marL="0" indent="0">
              <a:buNone/>
            </a:pPr>
            <a:r>
              <a:rPr lang="tr-TR" sz="2200" dirty="0"/>
              <a:t>Not – Veriyi analiz etmek için kullanılacak yöntemler istatistiksel teknikleri içerebilir.</a:t>
            </a:r>
          </a:p>
          <a:p>
            <a:pPr marL="0" indent="0">
              <a:buNone/>
            </a:pPr>
            <a:endParaRPr lang="tr-TR" sz="2000" dirty="0"/>
          </a:p>
          <a:p>
            <a:pPr marL="0" indent="0">
              <a:buNone/>
            </a:pPr>
            <a:endParaRPr lang="tr-TR" sz="2000" dirty="0"/>
          </a:p>
        </p:txBody>
      </p:sp>
      <p:pic>
        <p:nvPicPr>
          <p:cNvPr id="7" name="6 Resim" descr="http://www.yky.com/images/AracilikHizmetleri.jpg"/>
          <p:cNvPicPr/>
          <p:nvPr/>
        </p:nvPicPr>
        <p:blipFill>
          <a:blip r:embed="rId4"/>
          <a:srcRect/>
          <a:stretch>
            <a:fillRect/>
          </a:stretch>
        </p:blipFill>
        <p:spPr bwMode="auto">
          <a:xfrm>
            <a:off x="5698156" y="4150894"/>
            <a:ext cx="2666198" cy="1171222"/>
          </a:xfrm>
          <a:prstGeom prst="rect">
            <a:avLst/>
          </a:prstGeom>
          <a:noFill/>
          <a:ln w="9525">
            <a:noFill/>
            <a:miter lim="800000"/>
            <a:headEnd/>
            <a:tailEnd/>
          </a:ln>
        </p:spPr>
      </p:pic>
    </p:spTree>
    <p:extLst>
      <p:ext uri="{BB962C8B-B14F-4D97-AF65-F5344CB8AC3E}">
        <p14:creationId xmlns:p14="http://schemas.microsoft.com/office/powerpoint/2010/main" val="1772806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5" name="İçerik Yer Tutucusu 2"/>
          <p:cNvSpPr>
            <a:spLocks noGrp="1"/>
          </p:cNvSpPr>
          <p:nvPr>
            <p:ph idx="1"/>
          </p:nvPr>
        </p:nvSpPr>
        <p:spPr>
          <a:xfrm>
            <a:off x="628650" y="1679509"/>
            <a:ext cx="7886700" cy="4351338"/>
          </a:xfrm>
        </p:spPr>
        <p:txBody>
          <a:bodyPr>
            <a:normAutofit/>
          </a:bodyPr>
          <a:lstStyle/>
          <a:p>
            <a:pPr marL="457200" marR="45720" lvl="0" indent="-457200">
              <a:lnSpc>
                <a:spcPct val="100000"/>
              </a:lnSpc>
              <a:spcBef>
                <a:spcPct val="20000"/>
              </a:spcBef>
              <a:buClr>
                <a:schemeClr val="accent3"/>
              </a:buClr>
              <a:buSzPct val="95000"/>
              <a:defRPr/>
            </a:pPr>
            <a:r>
              <a:rPr lang="tr-TR" sz="2000" dirty="0">
                <a:cs typeface="Arial" pitchFamily="34" charset="0"/>
              </a:rPr>
              <a:t>1. Kapsam</a:t>
            </a:r>
            <a:endParaRPr lang="en-GB" sz="2000" dirty="0">
              <a:cs typeface="Arial" pitchFamily="34" charset="0"/>
            </a:endParaRPr>
          </a:p>
          <a:p>
            <a:pPr marL="457200" marR="45720" lvl="0" indent="-457200">
              <a:lnSpc>
                <a:spcPct val="100000"/>
              </a:lnSpc>
              <a:spcBef>
                <a:spcPct val="20000"/>
              </a:spcBef>
              <a:buClr>
                <a:schemeClr val="accent3"/>
              </a:buClr>
              <a:buSzPct val="95000"/>
              <a:defRPr/>
            </a:pPr>
            <a:r>
              <a:rPr lang="tr-TR" sz="2000" dirty="0">
                <a:cs typeface="Arial" pitchFamily="34" charset="0"/>
              </a:rPr>
              <a:t>2. Atıf Yapılan </a:t>
            </a:r>
            <a:r>
              <a:rPr lang="tr-TR" sz="2000" dirty="0" err="1">
                <a:cs typeface="Arial" pitchFamily="34" charset="0"/>
              </a:rPr>
              <a:t>Standar</a:t>
            </a:r>
            <a:r>
              <a:rPr lang="en-GB" sz="2000" dirty="0">
                <a:cs typeface="Arial" pitchFamily="34" charset="0"/>
              </a:rPr>
              <a:t>t</a:t>
            </a:r>
            <a:r>
              <a:rPr lang="tr-TR" sz="2000" dirty="0" err="1">
                <a:cs typeface="Arial" pitchFamily="34" charset="0"/>
              </a:rPr>
              <a:t>lar</a:t>
            </a:r>
            <a:r>
              <a:rPr lang="en-GB" sz="2000" dirty="0">
                <a:cs typeface="Arial" pitchFamily="34" charset="0"/>
              </a:rPr>
              <a:t>  </a:t>
            </a:r>
          </a:p>
          <a:p>
            <a:pPr marL="457200" marR="45720" lvl="0" indent="-457200">
              <a:lnSpc>
                <a:spcPct val="100000"/>
              </a:lnSpc>
              <a:spcBef>
                <a:spcPct val="20000"/>
              </a:spcBef>
              <a:buClr>
                <a:schemeClr val="accent3"/>
              </a:buClr>
              <a:buSzPct val="95000"/>
              <a:defRPr/>
            </a:pPr>
            <a:r>
              <a:rPr lang="tr-TR" sz="2000" dirty="0">
                <a:cs typeface="Arial" pitchFamily="34" charset="0"/>
              </a:rPr>
              <a:t>3. Terimler ve Tarifler</a:t>
            </a:r>
            <a:r>
              <a:rPr lang="en-GB" sz="2000" dirty="0">
                <a:cs typeface="Arial" pitchFamily="34" charset="0"/>
              </a:rPr>
              <a:t>  </a:t>
            </a:r>
          </a:p>
          <a:p>
            <a:pPr marL="457200" marR="45720" lvl="0" indent="-457200">
              <a:lnSpc>
                <a:spcPct val="100000"/>
              </a:lnSpc>
              <a:spcBef>
                <a:spcPct val="20000"/>
              </a:spcBef>
              <a:buClr>
                <a:schemeClr val="accent3"/>
              </a:buClr>
              <a:buSzPct val="95000"/>
              <a:defRPr/>
            </a:pPr>
            <a:r>
              <a:rPr lang="tr-TR" sz="2000" dirty="0">
                <a:cs typeface="Arial" pitchFamily="34" charset="0"/>
              </a:rPr>
              <a:t>4. Kuruluşun Bağlamı</a:t>
            </a:r>
            <a:r>
              <a:rPr lang="en-GB" sz="2000" dirty="0">
                <a:cs typeface="Arial" pitchFamily="34" charset="0"/>
              </a:rPr>
              <a:t>  </a:t>
            </a:r>
          </a:p>
          <a:p>
            <a:pPr marL="457200" marR="45720" lvl="0" indent="-457200">
              <a:lnSpc>
                <a:spcPct val="100000"/>
              </a:lnSpc>
              <a:spcBef>
                <a:spcPct val="20000"/>
              </a:spcBef>
              <a:buClr>
                <a:schemeClr val="accent3"/>
              </a:buClr>
              <a:buSzPct val="95000"/>
              <a:defRPr/>
            </a:pPr>
            <a:r>
              <a:rPr lang="tr-TR" sz="2000" dirty="0">
                <a:cs typeface="Arial" pitchFamily="34" charset="0"/>
              </a:rPr>
              <a:t>5. </a:t>
            </a:r>
            <a:r>
              <a:rPr lang="en-GB" sz="2000" dirty="0">
                <a:cs typeface="Arial" pitchFamily="34" charset="0"/>
              </a:rPr>
              <a:t>L</a:t>
            </a:r>
            <a:r>
              <a:rPr lang="tr-TR" sz="2000" dirty="0" err="1">
                <a:cs typeface="Arial" pitchFamily="34" charset="0"/>
              </a:rPr>
              <a:t>iderlik</a:t>
            </a:r>
            <a:r>
              <a:rPr lang="en-GB" sz="2000" dirty="0">
                <a:cs typeface="Arial" pitchFamily="34" charset="0"/>
              </a:rPr>
              <a:t>  </a:t>
            </a:r>
          </a:p>
          <a:p>
            <a:pPr marL="457200" marR="45720" lvl="0" indent="-457200">
              <a:lnSpc>
                <a:spcPct val="100000"/>
              </a:lnSpc>
              <a:spcBef>
                <a:spcPct val="20000"/>
              </a:spcBef>
              <a:buClr>
                <a:schemeClr val="accent3"/>
              </a:buClr>
              <a:buSzPct val="95000"/>
              <a:defRPr/>
            </a:pPr>
            <a:r>
              <a:rPr lang="tr-TR" sz="2000" dirty="0">
                <a:cs typeface="Arial" pitchFamily="34" charset="0"/>
              </a:rPr>
              <a:t>6. </a:t>
            </a:r>
            <a:r>
              <a:rPr lang="en-GB" sz="2000" dirty="0" err="1">
                <a:cs typeface="Arial" pitchFamily="34" charset="0"/>
              </a:rPr>
              <a:t>Pla</a:t>
            </a:r>
            <a:r>
              <a:rPr lang="tr-TR" sz="2000" dirty="0" err="1">
                <a:cs typeface="Arial" pitchFamily="34" charset="0"/>
              </a:rPr>
              <a:t>nlama</a:t>
            </a:r>
            <a:endParaRPr lang="en-GB" sz="2000" dirty="0">
              <a:cs typeface="Arial" pitchFamily="34" charset="0"/>
            </a:endParaRPr>
          </a:p>
          <a:p>
            <a:pPr marL="457200" marR="45720" lvl="0" indent="-457200">
              <a:lnSpc>
                <a:spcPct val="100000"/>
              </a:lnSpc>
              <a:spcBef>
                <a:spcPct val="20000"/>
              </a:spcBef>
              <a:buClr>
                <a:schemeClr val="accent3"/>
              </a:buClr>
              <a:buSzPct val="95000"/>
              <a:defRPr/>
            </a:pPr>
            <a:r>
              <a:rPr lang="tr-TR" sz="2000" dirty="0">
                <a:cs typeface="Arial" pitchFamily="34" charset="0"/>
              </a:rPr>
              <a:t>7. Destek</a:t>
            </a:r>
            <a:endParaRPr lang="en-GB" sz="2000" dirty="0">
              <a:cs typeface="Arial" pitchFamily="34" charset="0"/>
            </a:endParaRPr>
          </a:p>
          <a:p>
            <a:pPr marL="457200" marR="45720" lvl="0" indent="-457200">
              <a:lnSpc>
                <a:spcPct val="100000"/>
              </a:lnSpc>
              <a:spcBef>
                <a:spcPct val="20000"/>
              </a:spcBef>
              <a:buClr>
                <a:schemeClr val="accent3"/>
              </a:buClr>
              <a:buSzPct val="95000"/>
              <a:defRPr/>
            </a:pPr>
            <a:r>
              <a:rPr lang="tr-TR" sz="2000" dirty="0">
                <a:cs typeface="Arial" pitchFamily="34" charset="0"/>
              </a:rPr>
              <a:t>8. Operasyon</a:t>
            </a:r>
            <a:endParaRPr lang="en-GB" sz="2000" dirty="0">
              <a:cs typeface="Arial" pitchFamily="34" charset="0"/>
            </a:endParaRPr>
          </a:p>
          <a:p>
            <a:pPr marL="457200" marR="45720" lvl="0" indent="-457200">
              <a:lnSpc>
                <a:spcPct val="100000"/>
              </a:lnSpc>
              <a:spcBef>
                <a:spcPct val="20000"/>
              </a:spcBef>
              <a:buClr>
                <a:schemeClr val="accent3"/>
              </a:buClr>
              <a:buSzPct val="95000"/>
              <a:defRPr/>
            </a:pPr>
            <a:r>
              <a:rPr lang="tr-TR" sz="2000" dirty="0">
                <a:cs typeface="Arial" pitchFamily="34" charset="0"/>
              </a:rPr>
              <a:t>9. Performans Değerlendirme</a:t>
            </a:r>
            <a:r>
              <a:rPr lang="en-GB" sz="2000" dirty="0">
                <a:cs typeface="Arial" pitchFamily="34" charset="0"/>
              </a:rPr>
              <a:t> </a:t>
            </a:r>
          </a:p>
          <a:p>
            <a:pPr marL="457200" marR="45720" lvl="0" indent="-457200">
              <a:lnSpc>
                <a:spcPct val="100000"/>
              </a:lnSpc>
              <a:spcBef>
                <a:spcPct val="20000"/>
              </a:spcBef>
              <a:buClr>
                <a:schemeClr val="accent3"/>
              </a:buClr>
              <a:buSzPct val="95000"/>
              <a:defRPr/>
            </a:pPr>
            <a:r>
              <a:rPr lang="tr-TR" sz="2000" dirty="0">
                <a:cs typeface="Arial" pitchFamily="34" charset="0"/>
              </a:rPr>
              <a:t>10.İyileştirme</a:t>
            </a:r>
            <a:endParaRPr lang="en-GB" sz="2000" dirty="0">
              <a:cs typeface="Arial" pitchFamily="34" charset="0"/>
            </a:endParaRPr>
          </a:p>
        </p:txBody>
      </p:sp>
      <p:sp>
        <p:nvSpPr>
          <p:cNvPr id="6" name="Unvan 1"/>
          <p:cNvSpPr>
            <a:spLocks noGrp="1"/>
          </p:cNvSpPr>
          <p:nvPr>
            <p:ph type="title"/>
          </p:nvPr>
        </p:nvSpPr>
        <p:spPr>
          <a:xfrm>
            <a:off x="628650" y="353947"/>
            <a:ext cx="7886700" cy="1325562"/>
          </a:xfrm>
        </p:spPr>
        <p:txBody>
          <a:bodyPr>
            <a:normAutofit/>
          </a:bodyPr>
          <a:lstStyle/>
          <a:p>
            <a:r>
              <a:rPr lang="tr-TR" sz="2800" b="1" dirty="0">
                <a:solidFill>
                  <a:prstClr val="black"/>
                </a:solidFill>
                <a:latin typeface="Calibri" panose="020F0502020204030204"/>
              </a:rPr>
              <a:t>YÜKSEK SEVİYELİ YAPI </a:t>
            </a:r>
            <a:endParaRPr lang="tr-TR" sz="3200" dirty="0"/>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0194" y="1577060"/>
            <a:ext cx="2971799" cy="3987800"/>
          </a:xfrm>
          <a:prstGeom prst="rect">
            <a:avLst/>
          </a:prstGeom>
        </p:spPr>
      </p:pic>
    </p:spTree>
    <p:extLst>
      <p:ext uri="{BB962C8B-B14F-4D97-AF65-F5344CB8AC3E}">
        <p14:creationId xmlns:p14="http://schemas.microsoft.com/office/powerpoint/2010/main" val="525923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673388"/>
            <a:ext cx="8144213" cy="665922"/>
          </a:xfrm>
        </p:spPr>
        <p:txBody>
          <a:bodyPr>
            <a:noAutofit/>
          </a:bodyPr>
          <a:lstStyle/>
          <a:p>
            <a:r>
              <a:rPr lang="nn-NO" sz="2800" b="1" dirty="0">
                <a:latin typeface="Calibri" panose="020F0502020204030204" pitchFamily="34" charset="0"/>
                <a:cs typeface="Calibri" panose="020F0502020204030204" pitchFamily="34" charset="0"/>
              </a:rPr>
              <a:t>9.2 İÇ TETKİK</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386001" y="1339310"/>
            <a:ext cx="8251102" cy="5236222"/>
          </a:xfrm>
        </p:spPr>
        <p:txBody>
          <a:bodyPr>
            <a:normAutofit/>
          </a:bodyPr>
          <a:lstStyle/>
          <a:p>
            <a:pPr algn="just"/>
            <a:r>
              <a:rPr lang="tr-TR" sz="2000" b="1" dirty="0">
                <a:latin typeface="Calibri" panose="020F0502020204030204" pitchFamily="34" charset="0"/>
                <a:cs typeface="Calibri" panose="020F0502020204030204" pitchFamily="34" charset="0"/>
              </a:rPr>
              <a:t>9.2.1</a:t>
            </a:r>
            <a:r>
              <a:rPr lang="tr-TR"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KYSnin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durumunu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belirlemek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planl</a:t>
            </a:r>
            <a:r>
              <a:rPr lang="tr-TR" sz="2000" b="1" dirty="0">
                <a:latin typeface="Calibri" panose="020F0502020204030204" pitchFamily="34" charset="0"/>
                <a:cs typeface="Calibri" panose="020F0502020204030204" pitchFamily="34" charset="0"/>
              </a:rPr>
              <a:t>ı</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aralıklar</a:t>
            </a:r>
            <a:r>
              <a:rPr lang="tr-TR" sz="2000" b="1" dirty="0">
                <a:latin typeface="Calibri" panose="020F0502020204030204" pitchFamily="34" charset="0"/>
                <a:cs typeface="Calibri" panose="020F0502020204030204" pitchFamily="34" charset="0"/>
              </a:rPr>
              <a:t>l</a:t>
            </a:r>
            <a:r>
              <a:rPr lang="en-GB" sz="2000" b="1" dirty="0">
                <a:latin typeface="Calibri" panose="020F0502020204030204" pitchFamily="34" charset="0"/>
                <a:cs typeface="Calibri" panose="020F0502020204030204" pitchFamily="34" charset="0"/>
              </a:rPr>
              <a:t>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tetkikler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yapmalıdır</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Aşağıdakilere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a:t>
            </a:r>
            <a:r>
              <a:rPr lang="tr-TR" sz="2000" dirty="0">
                <a:latin typeface="Calibri" panose="020F0502020204030204" pitchFamily="34" charset="0"/>
                <a:cs typeface="Calibri" panose="020F0502020204030204" pitchFamily="34" charset="0"/>
              </a:rPr>
              <a:t> olup olmadığı </a:t>
            </a:r>
            <a:r>
              <a:rPr lang="en-GB" sz="2000" dirty="0">
                <a:latin typeface="Calibri" panose="020F0502020204030204" pitchFamily="34" charset="0"/>
                <a:cs typeface="Calibri" panose="020F0502020204030204" pitchFamily="34" charset="0"/>
              </a:rPr>
              <a:t>:</a:t>
            </a:r>
          </a:p>
          <a:p>
            <a:pPr marL="714375" indent="-274638" algn="just">
              <a:buAutoNum type="arabicParenR"/>
            </a:pP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kendi Kalite Yönetim Sistemi için olan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şartlarına</a:t>
            </a:r>
            <a:r>
              <a:rPr lang="en-GB" sz="2000" dirty="0">
                <a:latin typeface="Calibri" panose="020F0502020204030204" pitchFamily="34" charset="0"/>
                <a:cs typeface="Calibri" panose="020F0502020204030204" pitchFamily="34" charset="0"/>
              </a:rPr>
              <a:t>,</a:t>
            </a:r>
          </a:p>
          <a:p>
            <a:pPr marL="714375" indent="-274638" algn="just">
              <a:buAutoNum type="arabicParenR"/>
            </a:pPr>
            <a:r>
              <a:rPr lang="en-GB" sz="2000" dirty="0">
                <a:latin typeface="Calibri" panose="020F0502020204030204" pitchFamily="34" charset="0"/>
                <a:cs typeface="Calibri" panose="020F0502020204030204" pitchFamily="34" charset="0"/>
              </a:rPr>
              <a:t>Bu </a:t>
            </a:r>
            <a:r>
              <a:rPr lang="en-GB" sz="2000" dirty="0" err="1">
                <a:latin typeface="Calibri" panose="020F0502020204030204" pitchFamily="34" charset="0"/>
                <a:cs typeface="Calibri" panose="020F0502020204030204" pitchFamily="34" charset="0"/>
              </a:rPr>
              <a:t>standar</a:t>
            </a:r>
            <a:r>
              <a:rPr lang="tr-TR" sz="2000" dirty="0">
                <a:latin typeface="Calibri" panose="020F0502020204030204" pitchFamily="34" charset="0"/>
                <a:cs typeface="Calibri" panose="020F0502020204030204" pitchFamily="34" charset="0"/>
              </a:rPr>
              <a:t>d</a:t>
            </a:r>
            <a:r>
              <a:rPr lang="en-GB" sz="2000" dirty="0">
                <a:latin typeface="Calibri" panose="020F0502020204030204" pitchFamily="34" charset="0"/>
                <a:cs typeface="Calibri" panose="020F0502020204030204" pitchFamily="34" charset="0"/>
              </a:rPr>
              <a:t>ın </a:t>
            </a:r>
            <a:r>
              <a:rPr lang="en-GB" sz="2000" dirty="0" err="1">
                <a:latin typeface="Calibri" panose="020F0502020204030204" pitchFamily="34" charset="0"/>
                <a:cs typeface="Calibri" panose="020F0502020204030204" pitchFamily="34" charset="0"/>
              </a:rPr>
              <a:t>şartlarına</a:t>
            </a:r>
            <a:r>
              <a:rPr lang="en-GB" sz="2000" dirty="0">
                <a:latin typeface="Calibri" panose="020F0502020204030204" pitchFamily="34" charset="0"/>
                <a:cs typeface="Calibri" panose="020F0502020204030204" pitchFamily="34" charset="0"/>
              </a:rPr>
              <a:t>.</a:t>
            </a:r>
          </a:p>
          <a:p>
            <a:pPr marL="457200" indent="-457200" algn="just">
              <a:buFont typeface="+mj-lt"/>
              <a:buAutoNum type="alphaLcParenR" startAt="2"/>
            </a:pPr>
            <a:r>
              <a:rPr lang="en-GB" sz="2000" dirty="0" err="1">
                <a:latin typeface="Calibri" panose="020F0502020204030204" pitchFamily="34" charset="0"/>
                <a:cs typeface="Calibri" panose="020F0502020204030204" pitchFamily="34" charset="0"/>
              </a:rPr>
              <a:t>Etkili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şekilde</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uygulanıp </a:t>
            </a:r>
            <a:r>
              <a:rPr lang="en-GB" sz="2000" dirty="0" err="1">
                <a:latin typeface="Calibri" panose="020F0502020204030204" pitchFamily="34" charset="0"/>
                <a:cs typeface="Calibri" panose="020F0502020204030204" pitchFamily="34" charset="0"/>
              </a:rPr>
              <a:t>uygulan</a:t>
            </a:r>
            <a:r>
              <a:rPr lang="tr-TR" sz="2000" dirty="0" err="1">
                <a:latin typeface="Calibri" panose="020F0502020204030204" pitchFamily="34" charset="0"/>
                <a:cs typeface="Calibri" panose="020F0502020204030204" pitchFamily="34" charset="0"/>
              </a:rPr>
              <a:t>madığı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sürekliliğinin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sağlanıp </a:t>
            </a:r>
            <a:r>
              <a:rPr lang="en-GB" sz="2000" dirty="0" err="1">
                <a:latin typeface="Calibri" panose="020F0502020204030204" pitchFamily="34" charset="0"/>
                <a:cs typeface="Calibri" panose="020F0502020204030204" pitchFamily="34" charset="0"/>
              </a:rPr>
              <a:t>sağlan</a:t>
            </a:r>
            <a:r>
              <a:rPr lang="tr-TR" sz="2000" dirty="0" err="1">
                <a:latin typeface="Calibri" panose="020F0502020204030204" pitchFamily="34" charset="0"/>
                <a:cs typeface="Calibri" panose="020F0502020204030204" pitchFamily="34" charset="0"/>
              </a:rPr>
              <a:t>ma</a:t>
            </a:r>
            <a:r>
              <a:rPr lang="en-GB" sz="2000" dirty="0" err="1">
                <a:latin typeface="Calibri" panose="020F0502020204030204" pitchFamily="34" charset="0"/>
                <a:cs typeface="Calibri" panose="020F0502020204030204" pitchFamily="34" charset="0"/>
              </a:rPr>
              <a:t>dığı</a:t>
            </a:r>
            <a:r>
              <a:rPr lang="en-GB" sz="2000" dirty="0">
                <a:latin typeface="Calibri" panose="020F0502020204030204" pitchFamily="34" charset="0"/>
                <a:cs typeface="Calibri" panose="020F0502020204030204" pitchFamily="34" charset="0"/>
              </a:rPr>
              <a:t>.</a:t>
            </a:r>
          </a:p>
          <a:p>
            <a:pPr marL="0" indent="0">
              <a:buNone/>
            </a:pPr>
            <a:endParaRPr lang="tr-TR" sz="2000" dirty="0"/>
          </a:p>
          <a:p>
            <a:pPr marL="0" indent="0">
              <a:buNone/>
            </a:pPr>
            <a:endParaRPr lang="tr-TR" sz="2000" dirty="0"/>
          </a:p>
        </p:txBody>
      </p:sp>
      <p:pic>
        <p:nvPicPr>
          <p:cNvPr id="8" name="Picture 2" descr="http://www.pabsmgmtinc.com/images/waste%20invoicing%20audit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383" y="3860163"/>
            <a:ext cx="2777840" cy="1922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8049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İçerik Yer Tutucusu 2"/>
          <p:cNvSpPr>
            <a:spLocks noGrp="1"/>
          </p:cNvSpPr>
          <p:nvPr>
            <p:ph idx="1"/>
          </p:nvPr>
        </p:nvSpPr>
        <p:spPr>
          <a:xfrm>
            <a:off x="443753" y="886923"/>
            <a:ext cx="8251102" cy="5236222"/>
          </a:xfrm>
        </p:spPr>
        <p:txBody>
          <a:bodyPr>
            <a:normAutofit/>
          </a:bodyPr>
          <a:lstStyle/>
          <a:p>
            <a:pPr algn="just"/>
            <a:r>
              <a:rPr lang="tr-TR" sz="2000" b="1" dirty="0">
                <a:latin typeface="Calibri" panose="020F0502020204030204" pitchFamily="34" charset="0"/>
                <a:cs typeface="Calibri" panose="020F0502020204030204" pitchFamily="34" charset="0"/>
              </a:rPr>
              <a:t>9.2.2</a:t>
            </a:r>
            <a:r>
              <a:rPr lang="tr-TR"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Sıklık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yöntemler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sorumluluklar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planlama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raporlama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dahil</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ilgili </a:t>
            </a:r>
            <a:r>
              <a:rPr lang="en-GB" sz="2000" dirty="0" err="1">
                <a:latin typeface="Calibri" panose="020F0502020204030204" pitchFamily="34" charset="0"/>
                <a:cs typeface="Calibri" panose="020F0502020204030204" pitchFamily="34" charset="0"/>
              </a:rPr>
              <a:t>proseslerin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önemi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etkileyen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değişiklikler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önceki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tetkik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sonuçları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değerlendirilerek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tetkik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programı</a:t>
            </a:r>
            <a:r>
              <a:rPr lang="en-GB" sz="2000" dirty="0">
                <a:latin typeface="Calibri" panose="020F0502020204030204" pitchFamily="34" charset="0"/>
                <a:cs typeface="Calibri" panose="020F0502020204030204" pitchFamily="34" charset="0"/>
              </a:rPr>
              <a:t>/</a:t>
            </a:r>
            <a:r>
              <a:rPr lang="en-GB" sz="2000" dirty="0" err="1">
                <a:latin typeface="Calibri" panose="020F0502020204030204" pitchFamily="34" charset="0"/>
                <a:cs typeface="Calibri" panose="020F0502020204030204" pitchFamily="34" charset="0"/>
              </a:rPr>
              <a:t>programları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planlamalı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oluşturmalı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sürekliliğini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sağlamalı</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a:latin typeface="Calibri" panose="020F0502020204030204" pitchFamily="34" charset="0"/>
                <a:cs typeface="Calibri" panose="020F0502020204030204" pitchFamily="34" charset="0"/>
              </a:rPr>
              <a:t>Her </a:t>
            </a: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tetkik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tetkik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kriter</a:t>
            </a:r>
            <a:r>
              <a:rPr lang="tr-TR" sz="2000" dirty="0" err="1">
                <a:latin typeface="Calibri" panose="020F0502020204030204" pitchFamily="34" charset="0"/>
                <a:cs typeface="Calibri" panose="020F0502020204030204" pitchFamily="34" charset="0"/>
              </a:rPr>
              <a:t>ler</a:t>
            </a:r>
            <a:r>
              <a:rPr lang="en-GB" sz="2000" dirty="0" err="1">
                <a:latin typeface="Calibri" panose="020F0502020204030204" pitchFamily="34" charset="0"/>
                <a:cs typeface="Calibri" panose="020F0502020204030204" pitchFamily="34" charset="0"/>
              </a:rPr>
              <a:t>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kapsam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belirlenmeli</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Tetkik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objektifliği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tarafsızlığını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tetkikçiler</a:t>
            </a:r>
            <a:r>
              <a:rPr lang="tr-TR" sz="2000" dirty="0">
                <a:latin typeface="Calibri" panose="020F0502020204030204" pitchFamily="34" charset="0"/>
                <a:cs typeface="Calibri" panose="020F0502020204030204" pitchFamily="34" charset="0"/>
              </a:rPr>
              <a:t>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seç</a:t>
            </a:r>
            <a:r>
              <a:rPr lang="tr-TR" sz="2000" dirty="0">
                <a:latin typeface="Calibri" panose="020F0502020204030204" pitchFamily="34" charset="0"/>
                <a:cs typeface="Calibri" panose="020F0502020204030204" pitchFamily="34" charset="0"/>
              </a:rPr>
              <a:t>m</a:t>
            </a:r>
            <a:r>
              <a:rPr lang="en-GB" sz="2000" dirty="0" err="1">
                <a:latin typeface="Calibri" panose="020F0502020204030204" pitchFamily="34" charset="0"/>
                <a:cs typeface="Calibri" panose="020F0502020204030204" pitchFamily="34" charset="0"/>
              </a:rPr>
              <a:t>eli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tetkikleri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yapmalı</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Tetkik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sonuçlarının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rapor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edilmesini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almalı</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Herhangi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gecikmeye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mahal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vermeden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düzeltme</a:t>
            </a:r>
            <a:r>
              <a:rPr lang="tr-TR" sz="2000" dirty="0" err="1">
                <a:latin typeface="Calibri" panose="020F0502020204030204" pitchFamily="34" charset="0"/>
                <a:cs typeface="Calibri" panose="020F0502020204030204" pitchFamily="34" charset="0"/>
              </a:rPr>
              <a:t>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düzeltici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a:t>
            </a:r>
            <a:r>
              <a:rPr lang="tr-TR" sz="2000" dirty="0" err="1">
                <a:latin typeface="Calibri" panose="020F0502020204030204" pitchFamily="34" charset="0"/>
                <a:cs typeface="Calibri" panose="020F0502020204030204" pitchFamily="34" charset="0"/>
              </a:rPr>
              <a:t>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gerçekleştirmeli</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Tetkik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programının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uygulan</a:t>
            </a:r>
            <a:r>
              <a:rPr lang="tr-TR" sz="2000" dirty="0" err="1">
                <a:latin typeface="Calibri" panose="020F0502020204030204" pitchFamily="34" charset="0"/>
                <a:cs typeface="Calibri" panose="020F0502020204030204" pitchFamily="34" charset="0"/>
              </a:rPr>
              <a:t>dığı</a:t>
            </a:r>
            <a:r>
              <a:rPr lang="en-GB" sz="2000" dirty="0" err="1">
                <a:latin typeface="Calibri" panose="020F0502020204030204" pitchFamily="34" charset="0"/>
                <a:cs typeface="Calibri" panose="020F0502020204030204" pitchFamily="34" charset="0"/>
              </a:rPr>
              <a:t>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tetkik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sonuçlarının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kanıtı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olarak</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bilgiyi</a:t>
            </a:r>
            <a:r>
              <a:rPr lang="en-GB" sz="2000" b="1"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muhafaza</a:t>
            </a:r>
            <a:r>
              <a:rPr lang="en-GB" sz="2000" dirty="0">
                <a:latin typeface="Calibri" panose="020F0502020204030204" pitchFamily="34" charset="0"/>
                <a:cs typeface="Calibri" panose="020F0502020204030204" pitchFamily="34" charset="0"/>
              </a:rPr>
              <a:t> e</a:t>
            </a:r>
            <a:r>
              <a:rPr lang="tr-TR" sz="2000" dirty="0">
                <a:latin typeface="Calibri" panose="020F0502020204030204" pitchFamily="34" charset="0"/>
                <a:cs typeface="Calibri" panose="020F0502020204030204" pitchFamily="34" charset="0"/>
              </a:rPr>
              <a:t>t</a:t>
            </a:r>
            <a:r>
              <a:rPr lang="en-GB" sz="2000" dirty="0" err="1">
                <a:latin typeface="Calibri" panose="020F0502020204030204" pitchFamily="34" charset="0"/>
                <a:cs typeface="Calibri" panose="020F0502020204030204" pitchFamily="34" charset="0"/>
              </a:rPr>
              <a:t>melidir</a:t>
            </a:r>
            <a:r>
              <a:rPr lang="en-GB" sz="2000" dirty="0">
                <a:latin typeface="Calibri" panose="020F0502020204030204" pitchFamily="34" charset="0"/>
                <a:cs typeface="Calibri" panose="020F0502020204030204" pitchFamily="34" charset="0"/>
              </a:rPr>
              <a:t>.</a:t>
            </a:r>
          </a:p>
          <a:p>
            <a:pPr algn="just"/>
            <a:r>
              <a:rPr lang="en-GB" sz="2000" b="1" dirty="0">
                <a:latin typeface="Calibri" panose="020F0502020204030204" pitchFamily="34" charset="0"/>
                <a:cs typeface="Calibri" panose="020F0502020204030204" pitchFamily="34" charset="0"/>
              </a:rPr>
              <a:t>Not – </a:t>
            </a:r>
            <a:r>
              <a:rPr lang="en-GB" sz="2000" dirty="0" err="1">
                <a:latin typeface="Calibri" panose="020F0502020204030204" pitchFamily="34" charset="0"/>
                <a:cs typeface="Calibri" panose="020F0502020204030204" pitchFamily="34" charset="0"/>
              </a:rPr>
              <a:t>Kılavuzluk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ISO 19011’e </a:t>
            </a:r>
            <a:r>
              <a:rPr lang="en-GB" sz="2000" dirty="0" err="1">
                <a:latin typeface="Calibri" panose="020F0502020204030204" pitchFamily="34" charset="0"/>
                <a:cs typeface="Calibri" panose="020F0502020204030204" pitchFamily="34" charset="0"/>
              </a:rPr>
              <a:t>bakılmalıdır</a:t>
            </a:r>
            <a:r>
              <a:rPr lang="en-GB" sz="2000" dirty="0">
                <a:latin typeface="Calibri" panose="020F0502020204030204" pitchFamily="34" charset="0"/>
                <a:cs typeface="Calibri" panose="020F0502020204030204" pitchFamily="34" charset="0"/>
              </a:rPr>
              <a:t>.</a:t>
            </a:r>
          </a:p>
          <a:p>
            <a:pPr marL="0" indent="0">
              <a:buNone/>
            </a:pPr>
            <a:endParaRPr lang="tr-TR" sz="2000" dirty="0"/>
          </a:p>
          <a:p>
            <a:pPr marL="0" indent="0">
              <a:buNone/>
            </a:pPr>
            <a:endParaRPr lang="tr-TR" sz="2000" dirty="0"/>
          </a:p>
        </p:txBody>
      </p:sp>
    </p:spTree>
    <p:extLst>
      <p:ext uri="{BB962C8B-B14F-4D97-AF65-F5344CB8AC3E}">
        <p14:creationId xmlns:p14="http://schemas.microsoft.com/office/powerpoint/2010/main" val="26118342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1097279"/>
            <a:ext cx="8144213" cy="510139"/>
          </a:xfrm>
        </p:spPr>
        <p:txBody>
          <a:bodyPr>
            <a:noAutofit/>
          </a:bodyPr>
          <a:lstStyle/>
          <a:p>
            <a:r>
              <a:rPr lang="nn-NO" sz="2800" b="1" dirty="0">
                <a:latin typeface="Calibri" panose="020F0502020204030204" pitchFamily="34" charset="0"/>
                <a:cs typeface="Calibri" panose="020F0502020204030204" pitchFamily="34" charset="0"/>
              </a:rPr>
              <a:t>9.3 YÖNETİMİN GÖZDEN GEÇİRMESİ</a:t>
            </a:r>
            <a:r>
              <a:rPr lang="tr-TR" sz="2800" b="1" dirty="0">
                <a:latin typeface="Calibri" panose="020F0502020204030204" pitchFamily="34" charset="0"/>
                <a:cs typeface="Calibri" panose="020F0502020204030204" pitchFamily="34" charset="0"/>
              </a:rPr>
              <a:t/>
            </a:r>
            <a:br>
              <a:rPr lang="tr-TR" sz="2800" b="1" dirty="0">
                <a:latin typeface="Calibri" panose="020F0502020204030204" pitchFamily="34" charset="0"/>
                <a:cs typeface="Calibri" panose="020F0502020204030204" pitchFamily="34" charset="0"/>
              </a:rPr>
            </a:br>
            <a:r>
              <a:rPr lang="tr-TR" sz="2800" b="1" dirty="0">
                <a:latin typeface="+mn-lt"/>
                <a:cs typeface="Arial" pitchFamily="34" charset="0"/>
              </a:rPr>
              <a:t>9.3.1 GENEL</a:t>
            </a:r>
            <a:r>
              <a:rPr lang="tr-TR" sz="2800" b="1" dirty="0">
                <a:cs typeface="Arial" pitchFamily="34" charset="0"/>
              </a:rPr>
              <a:t/>
            </a:r>
            <a:br>
              <a:rPr lang="tr-TR" sz="2800" b="1" dirty="0">
                <a:cs typeface="Arial" pitchFamily="34" charset="0"/>
              </a:rPr>
            </a:b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92890" y="1700609"/>
            <a:ext cx="7988925" cy="4075447"/>
          </a:xfrm>
        </p:spPr>
        <p:txBody>
          <a:bodyPr>
            <a:normAutofit/>
          </a:bodyPr>
          <a:lstStyle/>
          <a:p>
            <a:pPr algn="just"/>
            <a:r>
              <a:rPr lang="en-GB" sz="2000" dirty="0" err="1"/>
              <a:t>Üst</a:t>
            </a:r>
            <a:r>
              <a:rPr lang="en-GB" sz="2000" dirty="0"/>
              <a:t> </a:t>
            </a:r>
            <a:r>
              <a:rPr lang="en-GB" sz="2000" dirty="0" err="1"/>
              <a:t>yönetim</a:t>
            </a:r>
            <a:r>
              <a:rPr lang="en-GB" sz="2000" dirty="0"/>
              <a:t>, </a:t>
            </a:r>
            <a:r>
              <a:rPr lang="en-GB" sz="2000" dirty="0" err="1"/>
              <a:t>kuruluşun</a:t>
            </a:r>
            <a:r>
              <a:rPr lang="en-GB" sz="2000" dirty="0"/>
              <a:t> </a:t>
            </a:r>
            <a:r>
              <a:rPr lang="en-GB" sz="2000" dirty="0" err="1"/>
              <a:t>KYSnin</a:t>
            </a:r>
            <a:r>
              <a:rPr lang="en-GB" sz="2000" dirty="0"/>
              <a:t> </a:t>
            </a:r>
            <a:r>
              <a:rPr lang="en-GB" sz="2000" dirty="0" err="1"/>
              <a:t>amacına</a:t>
            </a:r>
            <a:r>
              <a:rPr lang="en-GB" sz="2000" dirty="0"/>
              <a:t> </a:t>
            </a:r>
            <a:r>
              <a:rPr lang="en-GB" sz="2000" dirty="0" err="1"/>
              <a:t>uygunluğunun</a:t>
            </a:r>
            <a:r>
              <a:rPr lang="en-GB" sz="2000" dirty="0"/>
              <a:t>, </a:t>
            </a:r>
            <a:r>
              <a:rPr lang="en-GB" sz="2000" dirty="0" err="1"/>
              <a:t>yeterliliğinin</a:t>
            </a:r>
            <a:r>
              <a:rPr lang="en-GB" sz="2000" dirty="0"/>
              <a:t>, </a:t>
            </a:r>
            <a:r>
              <a:rPr lang="en-GB" sz="2000" dirty="0" err="1"/>
              <a:t>etkinliğinin</a:t>
            </a:r>
            <a:r>
              <a:rPr lang="en-GB" sz="2000" dirty="0"/>
              <a:t> </a:t>
            </a:r>
            <a:r>
              <a:rPr lang="en-GB" sz="2000" dirty="0" err="1"/>
              <a:t>ve</a:t>
            </a:r>
            <a:r>
              <a:rPr lang="en-GB" sz="2000" dirty="0"/>
              <a:t> </a:t>
            </a:r>
            <a:r>
              <a:rPr lang="en-GB" sz="2000" dirty="0" err="1"/>
              <a:t>kuruluşun</a:t>
            </a:r>
            <a:r>
              <a:rPr lang="en-GB" sz="2000" dirty="0"/>
              <a:t> </a:t>
            </a:r>
            <a:r>
              <a:rPr lang="en-GB" sz="2000" dirty="0" err="1"/>
              <a:t>stratejik</a:t>
            </a:r>
            <a:r>
              <a:rPr lang="en-GB" sz="2000" dirty="0"/>
              <a:t> </a:t>
            </a:r>
            <a:r>
              <a:rPr lang="en-GB" sz="2000" dirty="0" err="1"/>
              <a:t>yönü</a:t>
            </a:r>
            <a:r>
              <a:rPr lang="en-GB" sz="2000" dirty="0"/>
              <a:t> </a:t>
            </a:r>
            <a:r>
              <a:rPr lang="en-GB" sz="2000" dirty="0" err="1"/>
              <a:t>ile</a:t>
            </a:r>
            <a:r>
              <a:rPr lang="en-GB" sz="2000" dirty="0"/>
              <a:t> </a:t>
            </a:r>
            <a:r>
              <a:rPr lang="en-GB" sz="2000" dirty="0" err="1"/>
              <a:t>uyumluluğunun</a:t>
            </a:r>
            <a:r>
              <a:rPr lang="en-GB" sz="2000" dirty="0"/>
              <a:t> </a:t>
            </a:r>
            <a:r>
              <a:rPr lang="en-GB" sz="2000" dirty="0" err="1"/>
              <a:t>sürekliliğini</a:t>
            </a:r>
            <a:r>
              <a:rPr lang="en-GB" sz="2000" dirty="0"/>
              <a:t> </a:t>
            </a:r>
            <a:r>
              <a:rPr lang="en-GB" sz="2000" dirty="0" err="1"/>
              <a:t>güvence</a:t>
            </a:r>
            <a:r>
              <a:rPr lang="en-GB" sz="2000" dirty="0"/>
              <a:t> </a:t>
            </a:r>
            <a:r>
              <a:rPr lang="en-GB" sz="2000" dirty="0" err="1"/>
              <a:t>altına</a:t>
            </a:r>
            <a:r>
              <a:rPr lang="en-GB" sz="2000" dirty="0"/>
              <a:t> </a:t>
            </a:r>
            <a:r>
              <a:rPr lang="en-GB" sz="2000" dirty="0" err="1"/>
              <a:t>almak</a:t>
            </a:r>
            <a:r>
              <a:rPr lang="en-GB" sz="2000" dirty="0"/>
              <a:t> </a:t>
            </a:r>
            <a:r>
              <a:rPr lang="en-GB" sz="2000" dirty="0" err="1"/>
              <a:t>için</a:t>
            </a:r>
            <a:r>
              <a:rPr lang="en-GB" sz="2000" dirty="0"/>
              <a:t> </a:t>
            </a:r>
            <a:r>
              <a:rPr lang="en-GB" sz="2000" dirty="0" err="1"/>
              <a:t>Kalite</a:t>
            </a:r>
            <a:r>
              <a:rPr lang="en-GB" sz="2000" dirty="0"/>
              <a:t> </a:t>
            </a:r>
            <a:r>
              <a:rPr lang="en-GB" sz="2000" dirty="0" err="1"/>
              <a:t>Yönetim</a:t>
            </a:r>
            <a:r>
              <a:rPr lang="en-GB" sz="2000" dirty="0"/>
              <a:t> </a:t>
            </a:r>
            <a:r>
              <a:rPr lang="en-GB" sz="2000" dirty="0" err="1"/>
              <a:t>sistemini</a:t>
            </a:r>
            <a:r>
              <a:rPr lang="en-GB" sz="2000" dirty="0"/>
              <a:t> </a:t>
            </a:r>
            <a:r>
              <a:rPr lang="en-GB" sz="2000" b="1" dirty="0" err="1"/>
              <a:t>planlı</a:t>
            </a:r>
            <a:r>
              <a:rPr lang="en-GB" sz="2000" b="1" dirty="0"/>
              <a:t> </a:t>
            </a:r>
            <a:r>
              <a:rPr lang="en-GB" sz="2000" b="1" dirty="0" err="1"/>
              <a:t>aralıklarla</a:t>
            </a:r>
            <a:r>
              <a:rPr lang="en-GB" sz="2000" b="1" dirty="0"/>
              <a:t> </a:t>
            </a:r>
            <a:r>
              <a:rPr lang="en-GB" sz="2000" dirty="0" err="1"/>
              <a:t>gözden</a:t>
            </a:r>
            <a:r>
              <a:rPr lang="en-GB" sz="2000" dirty="0"/>
              <a:t> </a:t>
            </a:r>
            <a:r>
              <a:rPr lang="en-GB" sz="2000" dirty="0" err="1"/>
              <a:t>geçirmelidir</a:t>
            </a:r>
            <a:r>
              <a:rPr lang="en-GB" sz="2000" dirty="0"/>
              <a:t>.</a:t>
            </a:r>
          </a:p>
          <a:p>
            <a:pPr marL="0" indent="0">
              <a:buNone/>
            </a:pPr>
            <a:endParaRPr lang="tr-TR" sz="2000" dirty="0"/>
          </a:p>
        </p:txBody>
      </p:sp>
      <p:pic>
        <p:nvPicPr>
          <p:cNvPr id="54276" name="Picture 4" descr="İnsanlar Toplantı Simge Png, Png İndir - Şeffaf Toplantı Simge Png, Png İnd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564" y="4508205"/>
            <a:ext cx="7305575" cy="164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08940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574897"/>
            <a:ext cx="8144213" cy="665922"/>
          </a:xfrm>
        </p:spPr>
        <p:txBody>
          <a:bodyPr>
            <a:noAutofit/>
          </a:bodyPr>
          <a:lstStyle/>
          <a:p>
            <a:r>
              <a:rPr lang="nn-NO" sz="2800" b="1" dirty="0">
                <a:latin typeface="Calibri" panose="020F0502020204030204" pitchFamily="34" charset="0"/>
                <a:cs typeface="Calibri" panose="020F0502020204030204" pitchFamily="34" charset="0"/>
              </a:rPr>
              <a:t>9.3.2 YÖNETİMİN GÖZDEN GEÇİRMESİ GİRDİLERİ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192505" y="1101253"/>
            <a:ext cx="8614611" cy="5756747"/>
          </a:xfrm>
        </p:spPr>
        <p:txBody>
          <a:bodyPr>
            <a:normAutofit fontScale="92500"/>
          </a:bodyPr>
          <a:lstStyle/>
          <a:p>
            <a:pPr algn="just"/>
            <a:r>
              <a:rPr lang="en-GB" sz="2200" dirty="0" err="1">
                <a:latin typeface="Calibri" panose="020F0502020204030204" pitchFamily="34" charset="0"/>
                <a:cs typeface="Calibri" panose="020F0502020204030204" pitchFamily="34" charset="0"/>
              </a:rPr>
              <a:t>Yönetimin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gözden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geçirmesi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aşağıdakiler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dikkate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alınarak</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planlanmalı</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gerçekleştirilmelidir</a:t>
            </a:r>
            <a:r>
              <a:rPr lang="en-GB" sz="2200" dirty="0">
                <a:latin typeface="Calibri" panose="020F0502020204030204" pitchFamily="34" charset="0"/>
                <a:cs typeface="Calibri" panose="020F0502020204030204" pitchFamily="34" charset="0"/>
              </a:rPr>
              <a:t>:</a:t>
            </a:r>
          </a:p>
          <a:p>
            <a:pPr marL="355600" indent="-355600" algn="just">
              <a:buAutoNum type="alphaLcParenR"/>
            </a:pPr>
            <a:r>
              <a:rPr lang="en-GB" sz="2200" dirty="0" err="1">
                <a:latin typeface="Calibri" panose="020F0502020204030204" pitchFamily="34" charset="0"/>
                <a:cs typeface="Calibri" panose="020F0502020204030204" pitchFamily="34" charset="0"/>
              </a:rPr>
              <a:t>Önceki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yönetimin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gözden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geçirme</a:t>
            </a:r>
            <a:r>
              <a:rPr lang="tr-TR" sz="2200" dirty="0" err="1">
                <a:latin typeface="Calibri" panose="020F0502020204030204" pitchFamily="34" charset="0"/>
                <a:cs typeface="Calibri" panose="020F0502020204030204" pitchFamily="34" charset="0"/>
              </a:rPr>
              <a:t>lerinde</a:t>
            </a:r>
            <a:r>
              <a:rPr lang="tr-TR"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karar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alınan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faaliyetlerin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durumu</a:t>
            </a:r>
            <a:r>
              <a:rPr lang="en-GB" sz="2200" dirty="0">
                <a:latin typeface="Calibri" panose="020F0502020204030204" pitchFamily="34" charset="0"/>
                <a:cs typeface="Calibri" panose="020F0502020204030204" pitchFamily="34" charset="0"/>
              </a:rPr>
              <a:t>,</a:t>
            </a:r>
          </a:p>
          <a:p>
            <a:pPr marL="355600" indent="-355600" algn="just">
              <a:buAutoNum type="alphaLcParenR"/>
            </a:pPr>
            <a:r>
              <a:rPr lang="en-GB" sz="2200" dirty="0">
                <a:latin typeface="Calibri" panose="020F0502020204030204" pitchFamily="34" charset="0"/>
                <a:cs typeface="Calibri" panose="020F0502020204030204" pitchFamily="34" charset="0"/>
              </a:rPr>
              <a:t>KYS </a:t>
            </a:r>
            <a:r>
              <a:rPr lang="en-GB" sz="2200" dirty="0" err="1">
                <a:latin typeface="Calibri" panose="020F0502020204030204" pitchFamily="34" charset="0"/>
                <a:cs typeface="Calibri" panose="020F0502020204030204" pitchFamily="34" charset="0"/>
              </a:rPr>
              <a:t>ile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ilgili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iç</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dış</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hususlardaki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değişiklikler</a:t>
            </a:r>
            <a:r>
              <a:rPr lang="en-GB" sz="2200" dirty="0">
                <a:latin typeface="Calibri" panose="020F0502020204030204" pitchFamily="34" charset="0"/>
                <a:cs typeface="Calibri" panose="020F0502020204030204" pitchFamily="34" charset="0"/>
              </a:rPr>
              <a:t>,</a:t>
            </a:r>
          </a:p>
          <a:p>
            <a:pPr marL="355600" indent="-355600" algn="just">
              <a:buFont typeface="+mj-lt"/>
              <a:buAutoNum type="alphaLcParenR" startAt="3"/>
            </a:pPr>
            <a:r>
              <a:rPr lang="en-GB" sz="2200" dirty="0" err="1">
                <a:latin typeface="Calibri" panose="020F0502020204030204" pitchFamily="34" charset="0"/>
                <a:cs typeface="Calibri" panose="020F0502020204030204" pitchFamily="34" charset="0"/>
              </a:rPr>
              <a:t>Aşağıdakiler</a:t>
            </a:r>
            <a:r>
              <a:rPr lang="tr-TR" sz="2200" dirty="0">
                <a:latin typeface="Calibri" panose="020F0502020204030204" pitchFamily="34" charset="0"/>
                <a:cs typeface="Calibri" panose="020F0502020204030204" pitchFamily="34" charset="0"/>
              </a:rPr>
              <a:t>le ilgili </a:t>
            </a:r>
            <a:r>
              <a:rPr lang="en-GB" sz="2200" dirty="0" err="1">
                <a:latin typeface="Calibri" panose="020F0502020204030204" pitchFamily="34" charset="0"/>
                <a:cs typeface="Calibri" panose="020F0502020204030204" pitchFamily="34" charset="0"/>
              </a:rPr>
              <a:t>eğilimler</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dahil</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KYSnin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performansı</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etkinliği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ile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ilgili</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bilgi</a:t>
            </a:r>
            <a:r>
              <a:rPr lang="en-GB" sz="2200" dirty="0">
                <a:latin typeface="Calibri" panose="020F0502020204030204" pitchFamily="34" charset="0"/>
                <a:cs typeface="Calibri" panose="020F0502020204030204" pitchFamily="34" charset="0"/>
              </a:rPr>
              <a:t>:</a:t>
            </a:r>
          </a:p>
          <a:p>
            <a:pPr marL="808038" indent="-452438" algn="just">
              <a:buAutoNum type="arabicParenR"/>
            </a:pPr>
            <a:r>
              <a:rPr lang="en-GB" sz="1900" dirty="0" err="1">
                <a:latin typeface="Calibri" panose="020F0502020204030204" pitchFamily="34" charset="0"/>
                <a:cs typeface="Calibri" panose="020F0502020204030204" pitchFamily="34" charset="0"/>
              </a:rPr>
              <a:t>Müşteri</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memnuniyeti</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ve</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ilgili</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taraflardan</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gelen</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geri</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bildirimler</a:t>
            </a:r>
            <a:r>
              <a:rPr lang="en-GB" sz="1900" dirty="0">
                <a:latin typeface="Calibri" panose="020F0502020204030204" pitchFamily="34" charset="0"/>
                <a:cs typeface="Calibri" panose="020F0502020204030204" pitchFamily="34" charset="0"/>
              </a:rPr>
              <a:t>,</a:t>
            </a:r>
          </a:p>
          <a:p>
            <a:pPr marL="808038" indent="-452438" algn="just">
              <a:buAutoNum type="arabicParenR"/>
            </a:pPr>
            <a:r>
              <a:rPr lang="en-GB" sz="1900" dirty="0" err="1">
                <a:latin typeface="Calibri" panose="020F0502020204030204" pitchFamily="34" charset="0"/>
                <a:cs typeface="Calibri" panose="020F0502020204030204" pitchFamily="34" charset="0"/>
              </a:rPr>
              <a:t>Kalite</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amaçlarına</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erişme</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derecesi</a:t>
            </a:r>
            <a:r>
              <a:rPr lang="en-GB" sz="1900" dirty="0">
                <a:latin typeface="Calibri" panose="020F0502020204030204" pitchFamily="34" charset="0"/>
                <a:cs typeface="Calibri" panose="020F0502020204030204" pitchFamily="34" charset="0"/>
              </a:rPr>
              <a:t>,</a:t>
            </a:r>
          </a:p>
          <a:p>
            <a:pPr marL="808038" indent="-452438" algn="just">
              <a:buAutoNum type="arabicParenR"/>
            </a:pPr>
            <a:r>
              <a:rPr lang="en-GB" sz="1900" dirty="0">
                <a:latin typeface="Calibri" panose="020F0502020204030204" pitchFamily="34" charset="0"/>
                <a:cs typeface="Calibri" panose="020F0502020204030204" pitchFamily="34" charset="0"/>
              </a:rPr>
              <a:t>Proses </a:t>
            </a:r>
            <a:r>
              <a:rPr lang="en-GB" sz="1900" dirty="0" err="1">
                <a:latin typeface="Calibri" panose="020F0502020204030204" pitchFamily="34" charset="0"/>
                <a:cs typeface="Calibri" panose="020F0502020204030204" pitchFamily="34" charset="0"/>
              </a:rPr>
              <a:t>performansı</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ile</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ürün</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ve</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hizmetlerin</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uygunluğu</a:t>
            </a:r>
            <a:r>
              <a:rPr lang="en-GB" sz="1900" dirty="0">
                <a:latin typeface="Calibri" panose="020F0502020204030204" pitchFamily="34" charset="0"/>
                <a:cs typeface="Calibri" panose="020F0502020204030204" pitchFamily="34" charset="0"/>
              </a:rPr>
              <a:t>,</a:t>
            </a:r>
          </a:p>
          <a:p>
            <a:pPr marL="808038" indent="-452438" algn="just">
              <a:buAutoNum type="arabicParenR"/>
            </a:pPr>
            <a:r>
              <a:rPr lang="en-GB" sz="1900" dirty="0" err="1">
                <a:latin typeface="Calibri" panose="020F0502020204030204" pitchFamily="34" charset="0"/>
                <a:cs typeface="Calibri" panose="020F0502020204030204" pitchFamily="34" charset="0"/>
              </a:rPr>
              <a:t>Uygunsuzluklar</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ve</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düzeltici</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faaliyetler</a:t>
            </a:r>
            <a:r>
              <a:rPr lang="en-GB" sz="1900" dirty="0">
                <a:latin typeface="Calibri" panose="020F0502020204030204" pitchFamily="34" charset="0"/>
                <a:cs typeface="Calibri" panose="020F0502020204030204" pitchFamily="34" charset="0"/>
              </a:rPr>
              <a:t>,</a:t>
            </a:r>
          </a:p>
          <a:p>
            <a:pPr marL="808038" indent="-452438" algn="just">
              <a:buAutoNum type="arabicParenR"/>
            </a:pPr>
            <a:r>
              <a:rPr lang="es-ES" sz="1900" dirty="0" err="1">
                <a:latin typeface="Calibri" panose="020F0502020204030204" pitchFamily="34" charset="0"/>
                <a:cs typeface="Calibri" panose="020F0502020204030204" pitchFamily="34" charset="0"/>
              </a:rPr>
              <a:t>İzleme</a:t>
            </a:r>
            <a:r>
              <a:rPr lang="es-ES" sz="1900" dirty="0">
                <a:latin typeface="Calibri" panose="020F0502020204030204" pitchFamily="34" charset="0"/>
                <a:cs typeface="Calibri" panose="020F0502020204030204" pitchFamily="34" charset="0"/>
              </a:rPr>
              <a:t> ve </a:t>
            </a:r>
            <a:r>
              <a:rPr lang="es-ES" sz="1900" dirty="0" err="1">
                <a:latin typeface="Calibri" panose="020F0502020204030204" pitchFamily="34" charset="0"/>
                <a:cs typeface="Calibri" panose="020F0502020204030204" pitchFamily="34" charset="0"/>
              </a:rPr>
              <a:t>ölçme</a:t>
            </a:r>
            <a:r>
              <a:rPr lang="es-ES" sz="1900" dirty="0">
                <a:latin typeface="Calibri" panose="020F0502020204030204" pitchFamily="34" charset="0"/>
                <a:cs typeface="Calibri" panose="020F0502020204030204" pitchFamily="34" charset="0"/>
              </a:rPr>
              <a:t> </a:t>
            </a:r>
            <a:r>
              <a:rPr lang="es-ES" sz="1900" dirty="0" err="1">
                <a:latin typeface="Calibri" panose="020F0502020204030204" pitchFamily="34" charset="0"/>
                <a:cs typeface="Calibri" panose="020F0502020204030204" pitchFamily="34" charset="0"/>
              </a:rPr>
              <a:t>sonuçları</a:t>
            </a:r>
            <a:r>
              <a:rPr lang="es-ES" sz="1900" dirty="0">
                <a:latin typeface="Calibri" panose="020F0502020204030204" pitchFamily="34" charset="0"/>
                <a:cs typeface="Calibri" panose="020F0502020204030204" pitchFamily="34" charset="0"/>
              </a:rPr>
              <a:t>,</a:t>
            </a:r>
          </a:p>
          <a:p>
            <a:pPr marL="808038" indent="-452438" algn="just">
              <a:buAutoNum type="arabicParenR"/>
            </a:pPr>
            <a:r>
              <a:rPr lang="en-GB" sz="1900" dirty="0" err="1">
                <a:latin typeface="Calibri" panose="020F0502020204030204" pitchFamily="34" charset="0"/>
                <a:cs typeface="Calibri" panose="020F0502020204030204" pitchFamily="34" charset="0"/>
              </a:rPr>
              <a:t>Tetkik</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sonuçları</a:t>
            </a:r>
            <a:r>
              <a:rPr lang="en-GB" sz="1900" dirty="0">
                <a:latin typeface="Calibri" panose="020F0502020204030204" pitchFamily="34" charset="0"/>
                <a:cs typeface="Calibri" panose="020F0502020204030204" pitchFamily="34" charset="0"/>
              </a:rPr>
              <a:t>,</a:t>
            </a:r>
          </a:p>
          <a:p>
            <a:pPr marL="808038" indent="-452438" algn="just">
              <a:buAutoNum type="arabicParenR"/>
            </a:pPr>
            <a:r>
              <a:rPr lang="en-GB" sz="1900" dirty="0" err="1">
                <a:latin typeface="Calibri" panose="020F0502020204030204" pitchFamily="34" charset="0"/>
                <a:cs typeface="Calibri" panose="020F0502020204030204" pitchFamily="34" charset="0"/>
              </a:rPr>
              <a:t>Dış</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tedarikçilerin</a:t>
            </a:r>
            <a:r>
              <a:rPr lang="en-GB" sz="1900" dirty="0">
                <a:latin typeface="Calibri" panose="020F0502020204030204" pitchFamily="34" charset="0"/>
                <a:cs typeface="Calibri" panose="020F0502020204030204" pitchFamily="34" charset="0"/>
              </a:rPr>
              <a:t> </a:t>
            </a:r>
            <a:r>
              <a:rPr lang="en-GB" sz="1900" dirty="0" err="1">
                <a:latin typeface="Calibri" panose="020F0502020204030204" pitchFamily="34" charset="0"/>
                <a:cs typeface="Calibri" panose="020F0502020204030204" pitchFamily="34" charset="0"/>
              </a:rPr>
              <a:t>performansı</a:t>
            </a:r>
            <a:r>
              <a:rPr lang="en-GB" sz="1900" dirty="0">
                <a:latin typeface="Calibri" panose="020F0502020204030204" pitchFamily="34" charset="0"/>
                <a:cs typeface="Calibri" panose="020F0502020204030204" pitchFamily="34" charset="0"/>
              </a:rPr>
              <a:t>.</a:t>
            </a:r>
          </a:p>
          <a:p>
            <a:pPr marL="355600" indent="-355600" algn="just">
              <a:buFont typeface="+mj-lt"/>
              <a:buAutoNum type="alphaLcParenR" startAt="4"/>
            </a:pPr>
            <a:r>
              <a:rPr lang="en-GB" sz="2200" dirty="0" err="1">
                <a:latin typeface="Calibri" panose="020F0502020204030204" pitchFamily="34" charset="0"/>
                <a:cs typeface="Calibri" panose="020F0502020204030204" pitchFamily="34" charset="0"/>
              </a:rPr>
              <a:t>Kaynakların</a:t>
            </a:r>
            <a:r>
              <a:rPr lang="en-GB" sz="2200" dirty="0">
                <a:latin typeface="Calibri" panose="020F0502020204030204" pitchFamily="34" charset="0"/>
                <a:cs typeface="Calibri" panose="020F0502020204030204" pitchFamily="34" charset="0"/>
              </a:rPr>
              <a:t> </a:t>
            </a:r>
            <a:r>
              <a:rPr lang="tr-TR" sz="2200" dirty="0">
                <a:latin typeface="Calibri" panose="020F0502020204030204" pitchFamily="34" charset="0"/>
                <a:cs typeface="Calibri" panose="020F0502020204030204" pitchFamily="34" charset="0"/>
              </a:rPr>
              <a:t>yeterliği</a:t>
            </a:r>
            <a:r>
              <a:rPr lang="en-GB" sz="2200" dirty="0">
                <a:latin typeface="Calibri" panose="020F0502020204030204" pitchFamily="34" charset="0"/>
                <a:cs typeface="Calibri" panose="020F0502020204030204" pitchFamily="34" charset="0"/>
              </a:rPr>
              <a:t>,</a:t>
            </a:r>
          </a:p>
          <a:p>
            <a:pPr marL="355600" indent="-355600" algn="just">
              <a:buFont typeface="+mj-lt"/>
              <a:buAutoNum type="alphaLcParenR" startAt="4"/>
            </a:pPr>
            <a:r>
              <a:rPr lang="en-GB" sz="2200" dirty="0">
                <a:latin typeface="Calibri" panose="020F0502020204030204" pitchFamily="34" charset="0"/>
                <a:cs typeface="Calibri" panose="020F0502020204030204" pitchFamily="34" charset="0"/>
              </a:rPr>
              <a:t>Risk </a:t>
            </a:r>
            <a:r>
              <a:rPr lang="en-GB" sz="2200" dirty="0" err="1">
                <a:latin typeface="Calibri" panose="020F0502020204030204" pitchFamily="34" charset="0"/>
                <a:cs typeface="Calibri" panose="020F0502020204030204" pitchFamily="34" charset="0"/>
              </a:rPr>
              <a:t>ve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fırsatları</a:t>
            </a:r>
            <a:r>
              <a:rPr lang="tr-TR" sz="2200" dirty="0">
                <a:latin typeface="Calibri" panose="020F0502020204030204" pitchFamily="34" charset="0"/>
                <a:cs typeface="Calibri" panose="020F0502020204030204" pitchFamily="34" charset="0"/>
              </a:rPr>
              <a:t>n belirlenmesi </a:t>
            </a:r>
            <a:r>
              <a:rPr lang="en-GB" sz="2200" dirty="0" err="1">
                <a:latin typeface="Calibri" panose="020F0502020204030204" pitchFamily="34" charset="0"/>
                <a:cs typeface="Calibri" panose="020F0502020204030204" pitchFamily="34" charset="0"/>
              </a:rPr>
              <a:t>için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gerçekleştirilen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faaliyetlerin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etkinliği</a:t>
            </a:r>
            <a:r>
              <a:rPr lang="en-GB" sz="2200" dirty="0">
                <a:latin typeface="Calibri" panose="020F0502020204030204" pitchFamily="34" charset="0"/>
                <a:cs typeface="Calibri" panose="020F0502020204030204" pitchFamily="34" charset="0"/>
              </a:rPr>
              <a:t>,</a:t>
            </a:r>
          </a:p>
          <a:p>
            <a:pPr marL="355600" indent="-355600" algn="just">
              <a:buFont typeface="+mj-lt"/>
              <a:buAutoNum type="alphaLcParenR" startAt="4"/>
            </a:pPr>
            <a:r>
              <a:rPr lang="en-GB" sz="2200" dirty="0" err="1">
                <a:latin typeface="Calibri" panose="020F0502020204030204" pitchFamily="34" charset="0"/>
                <a:cs typeface="Calibri" panose="020F0502020204030204" pitchFamily="34" charset="0"/>
              </a:rPr>
              <a:t>İyileştirme</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için</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fırsatlar</a:t>
            </a:r>
            <a:r>
              <a:rPr lang="en-GB" sz="2200" dirty="0">
                <a:latin typeface="Calibri" panose="020F0502020204030204" pitchFamily="34" charset="0"/>
                <a:cs typeface="Calibri" panose="020F0502020204030204" pitchFamily="34" charset="0"/>
              </a:rPr>
              <a:t>.</a:t>
            </a:r>
          </a:p>
          <a:p>
            <a:pPr marL="0" indent="0">
              <a:buNone/>
            </a:pPr>
            <a:endParaRPr lang="tr-TR" sz="2000" dirty="0"/>
          </a:p>
        </p:txBody>
      </p:sp>
      <p:pic>
        <p:nvPicPr>
          <p:cNvPr id="7" name="6 Resim" descr="http://dpoecompany.files.wordpress.com/2012/09/checklist.jpg"/>
          <p:cNvPicPr/>
          <p:nvPr/>
        </p:nvPicPr>
        <p:blipFill>
          <a:blip r:embed="rId4" cstate="print"/>
          <a:srcRect/>
          <a:stretch>
            <a:fillRect/>
          </a:stretch>
        </p:blipFill>
        <p:spPr bwMode="auto">
          <a:xfrm rot="20947303">
            <a:off x="6727512" y="3443930"/>
            <a:ext cx="1542694" cy="1890380"/>
          </a:xfrm>
          <a:prstGeom prst="rect">
            <a:avLst/>
          </a:prstGeom>
          <a:noFill/>
          <a:ln w="9525">
            <a:noFill/>
            <a:miter lim="800000"/>
            <a:headEnd/>
            <a:tailEnd/>
          </a:ln>
        </p:spPr>
      </p:pic>
    </p:spTree>
    <p:extLst>
      <p:ext uri="{BB962C8B-B14F-4D97-AF65-F5344CB8AC3E}">
        <p14:creationId xmlns:p14="http://schemas.microsoft.com/office/powerpoint/2010/main" val="403057052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574897"/>
            <a:ext cx="8144213" cy="665922"/>
          </a:xfrm>
        </p:spPr>
        <p:txBody>
          <a:bodyPr>
            <a:noAutofit/>
          </a:bodyPr>
          <a:lstStyle/>
          <a:p>
            <a:r>
              <a:rPr lang="nn-NO" sz="2800" b="1" dirty="0">
                <a:latin typeface="Calibri" panose="020F0502020204030204" pitchFamily="34" charset="0"/>
                <a:cs typeface="Calibri" panose="020F0502020204030204" pitchFamily="34" charset="0"/>
              </a:rPr>
              <a:t>9.3.3 YÖNETİMİN GÖZDEN GEÇİRMESİ ÇIKTILARI</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298382" y="1101253"/>
            <a:ext cx="8338721" cy="5347673"/>
          </a:xfrm>
        </p:spPr>
        <p:txBody>
          <a:bodyPr>
            <a:normAutofit/>
          </a:bodyPr>
          <a:lstStyle/>
          <a:p>
            <a:pPr algn="just"/>
            <a:r>
              <a:rPr lang="en-GB" sz="2000" dirty="0" err="1">
                <a:latin typeface="Calibri" panose="020F0502020204030204" pitchFamily="34" charset="0"/>
                <a:cs typeface="Calibri" panose="020F0502020204030204" pitchFamily="34" charset="0"/>
              </a:rPr>
              <a:t>Yönetimin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gözden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geçirmesi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çıktıları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konularla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karar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kapsamalıdır</a:t>
            </a:r>
            <a:r>
              <a:rPr lang="en-GB" sz="2000" dirty="0">
                <a:latin typeface="Calibri" panose="020F0502020204030204" pitchFamily="34" charset="0"/>
                <a:cs typeface="Calibri" panose="020F0502020204030204" pitchFamily="34" charset="0"/>
              </a:rPr>
              <a:t>:</a:t>
            </a:r>
          </a:p>
          <a:p>
            <a:pPr marL="269875" indent="85725" algn="just">
              <a:buNone/>
            </a:pPr>
            <a:r>
              <a:rPr lang="en-GB" sz="2000" dirty="0">
                <a:latin typeface="Calibri" panose="020F0502020204030204" pitchFamily="34" charset="0"/>
                <a:cs typeface="Calibri" panose="020F0502020204030204" pitchFamily="34" charset="0"/>
              </a:rPr>
              <a:t>a) </a:t>
            </a:r>
            <a:r>
              <a:rPr lang="en-GB" sz="2000" dirty="0" err="1">
                <a:latin typeface="Calibri" panose="020F0502020204030204" pitchFamily="34" charset="0"/>
                <a:cs typeface="Calibri" panose="020F0502020204030204" pitchFamily="34" charset="0"/>
              </a:rPr>
              <a:t>İyileştirme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fırsatlar</a:t>
            </a:r>
            <a:r>
              <a:rPr lang="en-GB" sz="2000" dirty="0">
                <a:latin typeface="Calibri" panose="020F0502020204030204" pitchFamily="34" charset="0"/>
                <a:cs typeface="Calibri" panose="020F0502020204030204" pitchFamily="34" charset="0"/>
              </a:rPr>
              <a:t>,</a:t>
            </a:r>
          </a:p>
          <a:p>
            <a:pPr marL="269875" indent="85725" algn="just">
              <a:buNone/>
            </a:pPr>
            <a:r>
              <a:rPr lang="en-GB" sz="2000" dirty="0">
                <a:latin typeface="Calibri" panose="020F0502020204030204" pitchFamily="34" charset="0"/>
                <a:cs typeface="Calibri" panose="020F0502020204030204" pitchFamily="34" charset="0"/>
              </a:rPr>
              <a:t>b) KYS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her türlü </a:t>
            </a:r>
            <a:r>
              <a:rPr lang="en-GB" sz="2000" dirty="0" err="1">
                <a:latin typeface="Calibri" panose="020F0502020204030204" pitchFamily="34" charset="0"/>
                <a:cs typeface="Calibri" panose="020F0502020204030204" pitchFamily="34" charset="0"/>
              </a:rPr>
              <a:t>değişiklik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ihtiyacı</a:t>
            </a:r>
            <a:r>
              <a:rPr lang="en-GB" sz="2000" dirty="0">
                <a:latin typeface="Calibri" panose="020F0502020204030204" pitchFamily="34" charset="0"/>
                <a:cs typeface="Calibri" panose="020F0502020204030204" pitchFamily="34" charset="0"/>
              </a:rPr>
              <a:t>,</a:t>
            </a:r>
          </a:p>
          <a:p>
            <a:pPr marL="269875" indent="85725" algn="just">
              <a:buNone/>
            </a:pPr>
            <a:r>
              <a:rPr lang="en-GB" sz="2000" dirty="0">
                <a:latin typeface="Calibri" panose="020F0502020204030204" pitchFamily="34" charset="0"/>
                <a:cs typeface="Calibri" panose="020F0502020204030204" pitchFamily="34" charset="0"/>
              </a:rPr>
              <a:t>c) </a:t>
            </a:r>
            <a:r>
              <a:rPr lang="en-GB" sz="2000" dirty="0" err="1">
                <a:latin typeface="Calibri" panose="020F0502020204030204" pitchFamily="34" charset="0"/>
                <a:cs typeface="Calibri" panose="020F0502020204030204" pitchFamily="34" charset="0"/>
              </a:rPr>
              <a:t>İhtiyaç</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duyulan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kaynaklar</a:t>
            </a:r>
            <a:r>
              <a:rPr lang="en-GB" sz="2000" dirty="0">
                <a:latin typeface="Calibri" panose="020F0502020204030204" pitchFamily="34" charset="0"/>
                <a:cs typeface="Calibri" panose="020F0502020204030204" pitchFamily="34" charset="0"/>
              </a:rPr>
              <a:t>.</a:t>
            </a:r>
          </a:p>
          <a:p>
            <a:pPr algn="just"/>
            <a:endParaRPr lang="en-GB" sz="2000" dirty="0">
              <a:latin typeface="Calibri" panose="020F0502020204030204" pitchFamily="34" charset="0"/>
              <a:cs typeface="Calibri" panose="020F0502020204030204" pitchFamily="34" charset="0"/>
            </a:endParaRPr>
          </a:p>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gözden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geçirmesi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sonuçlarının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kanıtı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olarak</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bilgiyi</a:t>
            </a:r>
            <a:r>
              <a:rPr lang="en-GB" sz="2000" b="1"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muhafaza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etmelidir</a:t>
            </a:r>
            <a:r>
              <a:rPr lang="en-GB" sz="2000" dirty="0">
                <a:latin typeface="Calibri" panose="020F0502020204030204" pitchFamily="34" charset="0"/>
                <a:cs typeface="Calibri" panose="020F0502020204030204" pitchFamily="34" charset="0"/>
              </a:rPr>
              <a:t>.</a:t>
            </a:r>
          </a:p>
          <a:p>
            <a:pPr marL="0" indent="0">
              <a:buNone/>
            </a:pPr>
            <a:endParaRPr lang="tr-TR" sz="2000" dirty="0"/>
          </a:p>
        </p:txBody>
      </p:sp>
      <p:pic>
        <p:nvPicPr>
          <p:cNvPr id="8" name="Picture 2" descr="https://encrypted-tbn1.gstatic.com/images?q=tbn:ANd9GcTFnIZ8G4RMJ_HAauQyFvuQGKRGXV4xVRviYw9z3Yc-6CCqKN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257" y="4387018"/>
            <a:ext cx="2524835" cy="193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494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6" name="Unvan 4"/>
          <p:cNvSpPr>
            <a:spLocks noGrp="1"/>
          </p:cNvSpPr>
          <p:nvPr>
            <p:ph type="title"/>
          </p:nvPr>
        </p:nvSpPr>
        <p:spPr>
          <a:xfrm>
            <a:off x="623680" y="859082"/>
            <a:ext cx="7886700"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lvl="0" algn="ctr">
              <a:lnSpc>
                <a:spcPct val="100000"/>
              </a:lnSpc>
              <a:spcBef>
                <a:spcPts val="0"/>
              </a:spcBef>
              <a:defRPr/>
            </a:pPr>
            <a:r>
              <a:rPr lang="tr-TR" sz="3200" b="1" dirty="0">
                <a:solidFill>
                  <a:prstClr val="black"/>
                </a:solidFill>
              </a:rPr>
              <a:t>10. İYİLEŞTİRME</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pic>
        <p:nvPicPr>
          <p:cNvPr id="7" name="Picture 4" descr="improvement graphic icon pn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515" y="2710061"/>
            <a:ext cx="4401422" cy="250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19415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747054"/>
            <a:ext cx="8144213" cy="510139"/>
          </a:xfrm>
        </p:spPr>
        <p:txBody>
          <a:bodyPr>
            <a:noAutofit/>
          </a:bodyPr>
          <a:lstStyle/>
          <a:p>
            <a:r>
              <a:rPr lang="nn-NO" sz="2800" b="1" dirty="0">
                <a:latin typeface="Calibri" panose="020F0502020204030204" pitchFamily="34" charset="0"/>
                <a:cs typeface="Calibri" panose="020F0502020204030204" pitchFamily="34" charset="0"/>
              </a:rPr>
              <a:t>10.1 GENEL</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92890" y="1257193"/>
            <a:ext cx="7988925" cy="5116929"/>
          </a:xfrm>
        </p:spPr>
        <p:txBody>
          <a:bodyPr>
            <a:normAutofit/>
          </a:bodyPr>
          <a:lstStyle/>
          <a:p>
            <a:pPr algn="just"/>
            <a:r>
              <a:rPr lang="en-GB" sz="2000" dirty="0" err="1"/>
              <a:t>Kuruluş</a:t>
            </a:r>
            <a:r>
              <a:rPr lang="en-GB" sz="2000" dirty="0"/>
              <a:t> </a:t>
            </a:r>
            <a:r>
              <a:rPr lang="en-GB" sz="2000" dirty="0" err="1"/>
              <a:t>iyileştirme</a:t>
            </a:r>
            <a:r>
              <a:rPr lang="en-GB" sz="2000" dirty="0"/>
              <a:t> </a:t>
            </a:r>
            <a:r>
              <a:rPr lang="en-GB" sz="2000" dirty="0" err="1"/>
              <a:t>için</a:t>
            </a:r>
            <a:r>
              <a:rPr lang="en-GB" sz="2000" dirty="0"/>
              <a:t> </a:t>
            </a:r>
            <a:r>
              <a:rPr lang="en-GB" sz="2000" b="1" dirty="0" err="1"/>
              <a:t>fırsatları</a:t>
            </a:r>
            <a:r>
              <a:rPr lang="en-GB" sz="2000" dirty="0"/>
              <a:t> </a:t>
            </a:r>
            <a:r>
              <a:rPr lang="en-GB" sz="2000" dirty="0" err="1"/>
              <a:t>tayin</a:t>
            </a:r>
            <a:r>
              <a:rPr lang="en-GB" sz="2000" dirty="0"/>
              <a:t> </a:t>
            </a:r>
            <a:r>
              <a:rPr lang="en-GB" sz="2000" dirty="0" err="1"/>
              <a:t>etmeli</a:t>
            </a:r>
            <a:r>
              <a:rPr lang="en-GB" sz="2000" dirty="0"/>
              <a:t> </a:t>
            </a:r>
            <a:r>
              <a:rPr lang="en-GB" sz="2000" dirty="0" err="1"/>
              <a:t>ve</a:t>
            </a:r>
            <a:r>
              <a:rPr lang="en-GB" sz="2000" dirty="0"/>
              <a:t> </a:t>
            </a:r>
            <a:r>
              <a:rPr lang="en-GB" sz="2000" dirty="0" err="1"/>
              <a:t>seçmeli</a:t>
            </a:r>
            <a:r>
              <a:rPr lang="en-GB" sz="2000" dirty="0"/>
              <a:t>, </a:t>
            </a:r>
            <a:r>
              <a:rPr lang="en-GB" sz="2000" dirty="0" err="1"/>
              <a:t>müşteri</a:t>
            </a:r>
            <a:r>
              <a:rPr lang="en-GB" sz="2000" dirty="0"/>
              <a:t> </a:t>
            </a:r>
            <a:r>
              <a:rPr lang="en-GB" sz="2000" dirty="0" err="1"/>
              <a:t>şartlarını</a:t>
            </a:r>
            <a:r>
              <a:rPr lang="en-GB" sz="2000" dirty="0"/>
              <a:t> </a:t>
            </a:r>
            <a:r>
              <a:rPr lang="en-GB" sz="2000" dirty="0" err="1"/>
              <a:t>karşılamak</a:t>
            </a:r>
            <a:r>
              <a:rPr lang="en-GB" sz="2000" dirty="0"/>
              <a:t> </a:t>
            </a:r>
            <a:r>
              <a:rPr lang="en-GB" sz="2000" dirty="0" err="1"/>
              <a:t>ve</a:t>
            </a:r>
            <a:r>
              <a:rPr lang="en-GB" sz="2000" dirty="0"/>
              <a:t> </a:t>
            </a:r>
            <a:r>
              <a:rPr lang="en-GB" sz="2000" dirty="0" err="1"/>
              <a:t>müşteri</a:t>
            </a:r>
            <a:r>
              <a:rPr lang="en-GB" sz="2000" dirty="0"/>
              <a:t> </a:t>
            </a:r>
            <a:r>
              <a:rPr lang="en-GB" sz="2000" dirty="0" err="1"/>
              <a:t>memnuniyetini</a:t>
            </a:r>
            <a:r>
              <a:rPr lang="en-GB" sz="2000" dirty="0"/>
              <a:t> </a:t>
            </a:r>
            <a:r>
              <a:rPr lang="en-GB" sz="2000" dirty="0" err="1"/>
              <a:t>arttırmak</a:t>
            </a:r>
            <a:r>
              <a:rPr lang="en-GB" sz="2000" dirty="0"/>
              <a:t> </a:t>
            </a:r>
            <a:r>
              <a:rPr lang="en-GB" sz="2000" dirty="0" err="1"/>
              <a:t>için</a:t>
            </a:r>
            <a:r>
              <a:rPr lang="en-GB" sz="2000" dirty="0"/>
              <a:t> </a:t>
            </a:r>
            <a:r>
              <a:rPr lang="en-GB" sz="2000" dirty="0" err="1"/>
              <a:t>gerekli</a:t>
            </a:r>
            <a:r>
              <a:rPr lang="en-GB" sz="2000" dirty="0"/>
              <a:t> </a:t>
            </a:r>
            <a:r>
              <a:rPr lang="en-GB" sz="2000" dirty="0" err="1"/>
              <a:t>faaliyetleri</a:t>
            </a:r>
            <a:r>
              <a:rPr lang="en-GB" sz="2000" dirty="0"/>
              <a:t> </a:t>
            </a:r>
            <a:r>
              <a:rPr lang="en-GB" sz="2000" dirty="0" err="1"/>
              <a:t>uygulamalıdır</a:t>
            </a:r>
            <a:r>
              <a:rPr lang="en-GB" sz="2000" dirty="0"/>
              <a:t>.</a:t>
            </a:r>
          </a:p>
          <a:p>
            <a:pPr algn="just"/>
            <a:r>
              <a:rPr lang="en-GB" sz="2000" dirty="0" err="1"/>
              <a:t>Bunlar</a:t>
            </a:r>
            <a:r>
              <a:rPr lang="en-GB" sz="2000" dirty="0"/>
              <a:t> </a:t>
            </a:r>
            <a:r>
              <a:rPr lang="en-GB" sz="2000" dirty="0" err="1"/>
              <a:t>aşağıdakileri</a:t>
            </a:r>
            <a:r>
              <a:rPr lang="en-GB" sz="2000" dirty="0"/>
              <a:t> </a:t>
            </a:r>
            <a:r>
              <a:rPr lang="en-GB" sz="2000" dirty="0" err="1"/>
              <a:t>içermelidir</a:t>
            </a:r>
            <a:r>
              <a:rPr lang="en-GB" sz="2000" dirty="0"/>
              <a:t>:</a:t>
            </a:r>
          </a:p>
          <a:p>
            <a:pPr marL="625475" indent="-269875" algn="just">
              <a:buNone/>
            </a:pPr>
            <a:r>
              <a:rPr lang="en-GB" sz="2000" dirty="0"/>
              <a:t>a) </a:t>
            </a:r>
            <a:r>
              <a:rPr lang="en-GB" sz="2000" dirty="0" err="1"/>
              <a:t>Şartları</a:t>
            </a:r>
            <a:r>
              <a:rPr lang="en-GB" sz="2000" dirty="0"/>
              <a:t> </a:t>
            </a:r>
            <a:r>
              <a:rPr lang="en-GB" sz="2000" dirty="0" err="1"/>
              <a:t>karşılama</a:t>
            </a:r>
            <a:r>
              <a:rPr lang="tr-TR" sz="2000" dirty="0" err="1"/>
              <a:t>nın</a:t>
            </a:r>
            <a:r>
              <a:rPr lang="tr-TR" sz="2000" dirty="0"/>
              <a:t> yanı sıra </a:t>
            </a:r>
            <a:r>
              <a:rPr lang="en-GB" sz="2000" dirty="0"/>
              <a:t> </a:t>
            </a:r>
            <a:r>
              <a:rPr lang="en-GB" sz="2000" dirty="0" err="1"/>
              <a:t>gelecekteki</a:t>
            </a:r>
            <a:r>
              <a:rPr lang="en-GB" sz="2000" dirty="0"/>
              <a:t> </a:t>
            </a:r>
            <a:r>
              <a:rPr lang="en-GB" sz="2000" dirty="0" err="1"/>
              <a:t>ihtiyaç</a:t>
            </a:r>
            <a:r>
              <a:rPr lang="en-GB" sz="2000" dirty="0"/>
              <a:t> </a:t>
            </a:r>
            <a:r>
              <a:rPr lang="en-GB" sz="2000" dirty="0" err="1"/>
              <a:t>ve</a:t>
            </a:r>
            <a:r>
              <a:rPr lang="en-GB" sz="2000" dirty="0"/>
              <a:t> </a:t>
            </a:r>
            <a:r>
              <a:rPr lang="en-GB" sz="2000" dirty="0" err="1"/>
              <a:t>beklentiler</a:t>
            </a:r>
            <a:r>
              <a:rPr lang="tr-TR" sz="2000" dirty="0"/>
              <a:t>e</a:t>
            </a:r>
            <a:r>
              <a:rPr lang="en-GB" sz="2000" dirty="0"/>
              <a:t> de </a:t>
            </a:r>
            <a:r>
              <a:rPr lang="tr-TR" sz="2000" dirty="0"/>
              <a:t>cevap vermek amacıyla </a:t>
            </a:r>
            <a:r>
              <a:rPr lang="en-GB" sz="2000" dirty="0" err="1"/>
              <a:t>ürün</a:t>
            </a:r>
            <a:r>
              <a:rPr lang="en-GB" sz="2000" dirty="0"/>
              <a:t> </a:t>
            </a:r>
            <a:r>
              <a:rPr lang="en-GB" sz="2000" dirty="0" err="1"/>
              <a:t>ve</a:t>
            </a:r>
            <a:r>
              <a:rPr lang="en-GB" sz="2000" dirty="0"/>
              <a:t> </a:t>
            </a:r>
            <a:r>
              <a:rPr lang="en-GB" sz="2000" dirty="0" err="1"/>
              <a:t>hizmetleri</a:t>
            </a:r>
            <a:r>
              <a:rPr lang="en-GB" sz="2000" dirty="0"/>
              <a:t> </a:t>
            </a:r>
            <a:r>
              <a:rPr lang="en-GB" sz="2000" dirty="0" err="1"/>
              <a:t>iyileştirmek</a:t>
            </a:r>
            <a:r>
              <a:rPr lang="en-GB" sz="2000" dirty="0"/>
              <a:t>,</a:t>
            </a:r>
          </a:p>
          <a:p>
            <a:pPr marL="625475" indent="-269875" algn="just">
              <a:buNone/>
            </a:pPr>
            <a:r>
              <a:rPr lang="en-GB" sz="2000" dirty="0"/>
              <a:t>b) </a:t>
            </a:r>
            <a:r>
              <a:rPr lang="en-GB" sz="2000" dirty="0" err="1"/>
              <a:t>İstenmeyen</a:t>
            </a:r>
            <a:r>
              <a:rPr lang="en-GB" sz="2000" dirty="0"/>
              <a:t> </a:t>
            </a:r>
            <a:r>
              <a:rPr lang="en-GB" sz="2000" dirty="0" err="1"/>
              <a:t>etkileri</a:t>
            </a:r>
            <a:r>
              <a:rPr lang="en-GB" sz="2000" dirty="0"/>
              <a:t> </a:t>
            </a:r>
            <a:r>
              <a:rPr lang="en-GB" sz="2000" dirty="0" err="1"/>
              <a:t>düzeltmek</a:t>
            </a:r>
            <a:r>
              <a:rPr lang="en-GB" sz="2000" dirty="0"/>
              <a:t>, </a:t>
            </a:r>
            <a:r>
              <a:rPr lang="en-GB" sz="2000" dirty="0" err="1"/>
              <a:t>önlemek</a:t>
            </a:r>
            <a:r>
              <a:rPr lang="en-GB" sz="2000" dirty="0"/>
              <a:t> </a:t>
            </a:r>
            <a:r>
              <a:rPr lang="en-GB" sz="2000" dirty="0" err="1"/>
              <a:t>veya</a:t>
            </a:r>
            <a:r>
              <a:rPr lang="en-GB" sz="2000" dirty="0"/>
              <a:t> </a:t>
            </a:r>
            <a:r>
              <a:rPr lang="en-GB" sz="2000" dirty="0" err="1"/>
              <a:t>azaltmak</a:t>
            </a:r>
            <a:r>
              <a:rPr lang="en-GB" sz="2000" dirty="0"/>
              <a:t>,</a:t>
            </a:r>
          </a:p>
          <a:p>
            <a:pPr marL="625475" indent="-269875" algn="just">
              <a:buNone/>
            </a:pPr>
            <a:r>
              <a:rPr lang="en-GB" sz="2000" dirty="0"/>
              <a:t>c) KYS </a:t>
            </a:r>
            <a:r>
              <a:rPr lang="en-GB" sz="2000" dirty="0" err="1"/>
              <a:t>performans</a:t>
            </a:r>
            <a:r>
              <a:rPr lang="en-GB" sz="2000" dirty="0"/>
              <a:t> </a:t>
            </a:r>
            <a:r>
              <a:rPr lang="en-GB" sz="2000" dirty="0" err="1"/>
              <a:t>ve</a:t>
            </a:r>
            <a:r>
              <a:rPr lang="en-GB" sz="2000" dirty="0"/>
              <a:t> </a:t>
            </a:r>
            <a:r>
              <a:rPr lang="en-GB" sz="2000" dirty="0" err="1"/>
              <a:t>etkinliğini</a:t>
            </a:r>
            <a:r>
              <a:rPr lang="en-GB" sz="2000" dirty="0"/>
              <a:t> </a:t>
            </a:r>
            <a:r>
              <a:rPr lang="en-GB" sz="2000" dirty="0" err="1"/>
              <a:t>arttırmak</a:t>
            </a:r>
            <a:r>
              <a:rPr lang="en-GB" sz="2000" dirty="0"/>
              <a:t>.</a:t>
            </a:r>
          </a:p>
          <a:p>
            <a:pPr marL="0" indent="0">
              <a:buNone/>
            </a:pPr>
            <a:endParaRPr lang="tr-TR" sz="2000" dirty="0"/>
          </a:p>
        </p:txBody>
      </p:sp>
    </p:spTree>
    <p:extLst>
      <p:ext uri="{BB962C8B-B14F-4D97-AF65-F5344CB8AC3E}">
        <p14:creationId xmlns:p14="http://schemas.microsoft.com/office/powerpoint/2010/main" val="36553934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676777" y="1026728"/>
            <a:ext cx="7886700" cy="4351338"/>
          </a:xfrm>
        </p:spPr>
        <p:txBody>
          <a:bodyPr/>
          <a:lstStyle/>
          <a:p>
            <a:pPr marL="0" indent="0">
              <a:buNone/>
            </a:pPr>
            <a:r>
              <a:rPr lang="en-GB" sz="2000" b="1" dirty="0">
                <a:latin typeface="Calibri" panose="020F0502020204030204" pitchFamily="34" charset="0"/>
                <a:cs typeface="Calibri" panose="020F0502020204030204" pitchFamily="34" charset="0"/>
              </a:rPr>
              <a:t>Not – </a:t>
            </a:r>
            <a:r>
              <a:rPr lang="en-GB" sz="2000" dirty="0" err="1">
                <a:latin typeface="Calibri" panose="020F0502020204030204" pitchFamily="34" charset="0"/>
                <a:cs typeface="Calibri" panose="020F0502020204030204" pitchFamily="34" charset="0"/>
              </a:rPr>
              <a:t>İyileştirmeye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örnekler</a:t>
            </a:r>
            <a:r>
              <a:rPr lang="en-GB" sz="2000" dirty="0">
                <a:latin typeface="Calibri" panose="020F0502020204030204" pitchFamily="34" charset="0"/>
                <a:cs typeface="Calibri" panose="020F0502020204030204" pitchFamily="34" charset="0"/>
              </a:rPr>
              <a:t>; </a:t>
            </a:r>
          </a:p>
          <a:p>
            <a:pPr marL="342900" indent="-342900">
              <a:buFontTx/>
              <a:buChar char="-"/>
            </a:pPr>
            <a:r>
              <a:rPr lang="en-GB" sz="2000" dirty="0" err="1">
                <a:latin typeface="Calibri" panose="020F0502020204030204" pitchFamily="34" charset="0"/>
                <a:cs typeface="Calibri" panose="020F0502020204030204" pitchFamily="34" charset="0"/>
              </a:rPr>
              <a:t>Düzeltme</a:t>
            </a:r>
            <a:r>
              <a:rPr lang="en-GB" sz="2000" dirty="0">
                <a:latin typeface="Calibri" panose="020F0502020204030204" pitchFamily="34" charset="0"/>
                <a:cs typeface="Calibri" panose="020F0502020204030204" pitchFamily="34" charset="0"/>
              </a:rPr>
              <a:t>, </a:t>
            </a:r>
          </a:p>
          <a:p>
            <a:pPr marL="342900" indent="-342900">
              <a:buFontTx/>
              <a:buChar char="-"/>
            </a:pPr>
            <a:r>
              <a:rPr lang="en-GB" sz="2000" dirty="0" err="1">
                <a:latin typeface="Calibri" panose="020F0502020204030204" pitchFamily="34" charset="0"/>
                <a:cs typeface="Calibri" panose="020F0502020204030204" pitchFamily="34" charset="0"/>
              </a:rPr>
              <a:t>Düzeltici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a:t>
            </a:r>
            <a:r>
              <a:rPr lang="en-GB" sz="2000" dirty="0">
                <a:latin typeface="Calibri" panose="020F0502020204030204" pitchFamily="34" charset="0"/>
                <a:cs typeface="Calibri" panose="020F0502020204030204" pitchFamily="34" charset="0"/>
              </a:rPr>
              <a:t>, </a:t>
            </a:r>
          </a:p>
          <a:p>
            <a:pPr marL="342900" indent="-342900">
              <a:buFontTx/>
              <a:buChar char="-"/>
            </a:pPr>
            <a:r>
              <a:rPr lang="en-GB" sz="2000" dirty="0" err="1">
                <a:latin typeface="Calibri" panose="020F0502020204030204" pitchFamily="34" charset="0"/>
                <a:cs typeface="Calibri" panose="020F0502020204030204" pitchFamily="34" charset="0"/>
              </a:rPr>
              <a:t>Sürekli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iyileştirme</a:t>
            </a:r>
            <a:r>
              <a:rPr lang="en-GB" sz="2000" dirty="0">
                <a:latin typeface="Calibri" panose="020F0502020204030204" pitchFamily="34" charset="0"/>
                <a:cs typeface="Calibri" panose="020F0502020204030204" pitchFamily="34" charset="0"/>
              </a:rPr>
              <a:t>, </a:t>
            </a:r>
          </a:p>
          <a:p>
            <a:pPr marL="342900" indent="-342900">
              <a:buFontTx/>
              <a:buChar char="-"/>
            </a:pPr>
            <a:r>
              <a:rPr lang="en-GB" sz="2000" dirty="0" err="1">
                <a:latin typeface="Calibri" panose="020F0502020204030204" pitchFamily="34" charset="0"/>
                <a:cs typeface="Calibri" panose="020F0502020204030204" pitchFamily="34" charset="0"/>
              </a:rPr>
              <a:t>Önemli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değişiklik</a:t>
            </a:r>
            <a:r>
              <a:rPr lang="en-GB" sz="2000" dirty="0">
                <a:latin typeface="Calibri" panose="020F0502020204030204" pitchFamily="34" charset="0"/>
                <a:cs typeface="Calibri" panose="020F0502020204030204" pitchFamily="34" charset="0"/>
              </a:rPr>
              <a:t>, </a:t>
            </a:r>
          </a:p>
          <a:p>
            <a:pPr marL="342900" indent="-342900">
              <a:buFontTx/>
              <a:buChar char="-"/>
            </a:pPr>
            <a:r>
              <a:rPr lang="en-GB" sz="2000" dirty="0" err="1">
                <a:latin typeface="Calibri" panose="020F0502020204030204" pitchFamily="34" charset="0"/>
                <a:cs typeface="Calibri" panose="020F0502020204030204" pitchFamily="34" charset="0"/>
              </a:rPr>
              <a:t>İnovasyon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endParaRPr lang="en-GB" sz="2000" dirty="0">
              <a:latin typeface="Calibri" panose="020F0502020204030204" pitchFamily="34" charset="0"/>
              <a:cs typeface="Calibri" panose="020F0502020204030204" pitchFamily="34" charset="0"/>
            </a:endParaRPr>
          </a:p>
          <a:p>
            <a:pPr marL="342900" indent="-342900">
              <a:buFontTx/>
              <a:buChar char="-"/>
            </a:pPr>
            <a:r>
              <a:rPr lang="tr-TR" sz="2000" dirty="0">
                <a:latin typeface="Calibri" panose="020F0502020204030204" pitchFamily="34" charset="0"/>
                <a:cs typeface="Calibri" panose="020F0502020204030204" pitchFamily="34" charset="0"/>
              </a:rPr>
              <a:t>Yeniden yapılanmayı </a:t>
            </a:r>
            <a:r>
              <a:rPr lang="en-GB" sz="2000" dirty="0" err="1">
                <a:latin typeface="Calibri" panose="020F0502020204030204" pitchFamily="34" charset="0"/>
                <a:cs typeface="Calibri" panose="020F0502020204030204" pitchFamily="34" charset="0"/>
              </a:rPr>
              <a:t>içerebilir</a:t>
            </a:r>
            <a:r>
              <a:rPr lang="en-GB" sz="2000" dirty="0">
                <a:latin typeface="Calibri" panose="020F0502020204030204" pitchFamily="34" charset="0"/>
                <a:cs typeface="Calibri" panose="020F0502020204030204" pitchFamily="34" charset="0"/>
              </a:rPr>
              <a:t>.</a:t>
            </a:r>
          </a:p>
          <a:p>
            <a:endParaRPr lang="tr-TR" dirty="0"/>
          </a:p>
        </p:txBody>
      </p:sp>
      <p:pic>
        <p:nvPicPr>
          <p:cNvPr id="5" name="Picture 2" descr="https://pixabay.com/static/uploads/photo/2014/12/08/21/25/business-561388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621" y="3112662"/>
            <a:ext cx="2885303" cy="240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1020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90149" y="930476"/>
            <a:ext cx="7886700" cy="4351338"/>
          </a:xfrm>
        </p:spPr>
        <p:txBody>
          <a:bodyPr>
            <a:normAutofit/>
          </a:bodyPr>
          <a:lstStyle/>
          <a:p>
            <a:pPr algn="just"/>
            <a:r>
              <a:rPr lang="tr-TR" sz="2000" i="1" dirty="0">
                <a:latin typeface="Calibri" panose="020F0502020204030204" pitchFamily="34" charset="0"/>
                <a:cs typeface="Calibri" panose="020F0502020204030204" pitchFamily="34" charset="0"/>
              </a:rPr>
              <a:t>İyileştirme yöntemlerine örnekler:</a:t>
            </a:r>
          </a:p>
          <a:p>
            <a:pPr marL="457200" indent="-457200" algn="just">
              <a:buFont typeface="+mj-lt"/>
              <a:buAutoNum type="alphaLcParenR"/>
            </a:pPr>
            <a:r>
              <a:rPr lang="tr-TR" sz="2000" i="1" dirty="0">
                <a:latin typeface="Calibri" panose="020F0502020204030204" pitchFamily="34" charset="0"/>
                <a:cs typeface="Calibri" panose="020F0502020204030204" pitchFamily="34" charset="0"/>
              </a:rPr>
              <a:t>Uygunsuzlukların tekrarını önlemek için faaliyetler gerçekleştirilmesi;</a:t>
            </a:r>
          </a:p>
          <a:p>
            <a:pPr marL="457200" indent="-457200" algn="just">
              <a:buFont typeface="+mj-lt"/>
              <a:buAutoNum type="alphaLcParenR"/>
            </a:pPr>
            <a:r>
              <a:rPr lang="tr-TR" sz="2000" i="1" dirty="0">
                <a:latin typeface="Calibri" panose="020F0502020204030204" pitchFamily="34" charset="0"/>
                <a:cs typeface="Calibri" panose="020F0502020204030204" pitchFamily="34" charset="0"/>
              </a:rPr>
              <a:t>Mevcut prosesler, ürünler veya hizmetler kapsamında yürütülen küçük adımlı, sürekli iyileştirme faaliyetleri;</a:t>
            </a:r>
          </a:p>
          <a:p>
            <a:pPr marL="457200" indent="-457200" algn="just">
              <a:buFont typeface="+mj-lt"/>
              <a:buAutoNum type="alphaLcParenR"/>
            </a:pPr>
            <a:r>
              <a:rPr lang="tr-TR" sz="2000" i="1" dirty="0">
                <a:latin typeface="Calibri" panose="020F0502020204030204" pitchFamily="34" charset="0"/>
                <a:cs typeface="Calibri" panose="020F0502020204030204" pitchFamily="34" charset="0"/>
              </a:rPr>
              <a:t>Mevcut proseslerde önemli değişikliklere, yeni proseslerin, ürünlerin veya hizmetlerin uygulanmasına veya yıkıcı yeni teknolojilerin veya yeniliklerin uygulamaya alınmasına yol açabilecek projeler.</a:t>
            </a:r>
          </a:p>
          <a:p>
            <a:pPr marL="514350" indent="-514350">
              <a:buFont typeface="+mj-lt"/>
              <a:buAutoNum type="alphaLcParenR"/>
            </a:pPr>
            <a:endParaRPr lang="tr-TR" dirty="0"/>
          </a:p>
        </p:txBody>
      </p:sp>
      <p:sp>
        <p:nvSpPr>
          <p:cNvPr id="5" name="Metin kutusu 4"/>
          <p:cNvSpPr txBox="1"/>
          <p:nvPr/>
        </p:nvSpPr>
        <p:spPr>
          <a:xfrm>
            <a:off x="522772" y="6116019"/>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6" name="Resim 5" descr="YENİLİK YÖNETİMİ VE"/>
          <p:cNvPicPr/>
          <p:nvPr/>
        </p:nvPicPr>
        <p:blipFill>
          <a:blip r:embed="rId3">
            <a:extLst>
              <a:ext uri="{28A0092B-C50C-407E-A947-70E740481C1C}">
                <a14:useLocalDpi xmlns:a14="http://schemas.microsoft.com/office/drawing/2010/main" val="0"/>
              </a:ext>
            </a:extLst>
          </a:blip>
          <a:srcRect/>
          <a:stretch>
            <a:fillRect/>
          </a:stretch>
        </p:blipFill>
        <p:spPr bwMode="auto">
          <a:xfrm>
            <a:off x="2432515" y="3811603"/>
            <a:ext cx="3804656" cy="1771049"/>
          </a:xfrm>
          <a:prstGeom prst="rect">
            <a:avLst/>
          </a:prstGeom>
          <a:noFill/>
          <a:ln>
            <a:noFill/>
          </a:ln>
        </p:spPr>
      </p:pic>
    </p:spTree>
    <p:extLst>
      <p:ext uri="{BB962C8B-B14F-4D97-AF65-F5344CB8AC3E}">
        <p14:creationId xmlns:p14="http://schemas.microsoft.com/office/powerpoint/2010/main" val="14661356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768163"/>
            <a:ext cx="8144213" cy="510139"/>
          </a:xfrm>
        </p:spPr>
        <p:txBody>
          <a:bodyPr>
            <a:noAutofit/>
          </a:bodyPr>
          <a:lstStyle/>
          <a:p>
            <a:r>
              <a:rPr lang="nn-NO" sz="2800" b="1" dirty="0">
                <a:latin typeface="Calibri" panose="020F0502020204030204" pitchFamily="34" charset="0"/>
                <a:cs typeface="Calibri" panose="020F0502020204030204" pitchFamily="34" charset="0"/>
              </a:rPr>
              <a:t>10.2 UYGUNSUZLUK VE DÜZELTİCİ FAALİYET</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92890" y="1353446"/>
            <a:ext cx="8044718" cy="5116929"/>
          </a:xfrm>
        </p:spPr>
        <p:txBody>
          <a:bodyPr>
            <a:normAutofit/>
          </a:bodyPr>
          <a:lstStyle/>
          <a:p>
            <a:pPr algn="just"/>
            <a:r>
              <a:rPr lang="tr-TR" sz="2000" b="1" dirty="0">
                <a:latin typeface="Calibri" panose="020F0502020204030204" pitchFamily="34" charset="0"/>
                <a:cs typeface="Calibri" panose="020F0502020204030204" pitchFamily="34" charset="0"/>
              </a:rPr>
              <a:t>10.2.1</a:t>
            </a:r>
            <a:r>
              <a:rPr lang="tr-TR" sz="2000" dirty="0">
                <a:latin typeface="Calibri" panose="020F0502020204030204" pitchFamily="34" charset="0"/>
                <a:cs typeface="Calibri" panose="020F0502020204030204" pitchFamily="34" charset="0"/>
              </a:rPr>
              <a:t> Ş</a:t>
            </a:r>
            <a:r>
              <a:rPr lang="en-GB" sz="2000" dirty="0" err="1">
                <a:latin typeface="Calibri" panose="020F0502020204030204" pitchFamily="34" charset="0"/>
                <a:cs typeface="Calibri" panose="020F0502020204030204" pitchFamily="34" charset="0"/>
              </a:rPr>
              <a:t>ikayetlerden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kaynaklananlar</a:t>
            </a:r>
            <a:r>
              <a:rPr lang="tr-TR" sz="2000" dirty="0">
                <a:latin typeface="Calibri" panose="020F0502020204030204" pitchFamily="34" charset="0"/>
                <a:cs typeface="Calibri" panose="020F0502020204030204" pitchFamily="34" charset="0"/>
              </a:rPr>
              <a:t> da </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dahil</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b</a:t>
            </a:r>
            <a:r>
              <a:rPr lang="en-GB" sz="2000" dirty="0" err="1">
                <a:latin typeface="Calibri" panose="020F0502020204030204" pitchFamily="34" charset="0"/>
                <a:cs typeface="Calibri" panose="020F0502020204030204" pitchFamily="34" charset="0"/>
              </a:rPr>
              <a:t>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uygunsuzluk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oluştuğunda</a:t>
            </a:r>
            <a:r>
              <a:rPr lang="tr-TR" sz="2000"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a:t>
            </a:r>
          </a:p>
          <a:p>
            <a:pPr algn="just"/>
            <a:endParaRPr lang="en-GB" sz="2000" dirty="0">
              <a:latin typeface="Calibri" panose="020F0502020204030204" pitchFamily="34" charset="0"/>
              <a:cs typeface="Calibri" panose="020F0502020204030204" pitchFamily="34" charset="0"/>
            </a:endParaRPr>
          </a:p>
          <a:p>
            <a:pPr marL="457200" indent="-457200" algn="just">
              <a:buAutoNum type="alphaLcParenR"/>
            </a:pPr>
            <a:r>
              <a:rPr lang="en-GB" sz="2000" dirty="0" err="1">
                <a:latin typeface="Calibri" panose="020F0502020204030204" pitchFamily="34" charset="0"/>
                <a:cs typeface="Calibri" panose="020F0502020204030204" pitchFamily="34" charset="0"/>
              </a:rPr>
              <a:t>Uygunsuzluğa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tepki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vermeli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uygulanabildiği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şekilde</a:t>
            </a:r>
            <a:r>
              <a:rPr lang="en-GB" sz="2000" dirty="0">
                <a:latin typeface="Calibri" panose="020F0502020204030204" pitchFamily="34" charset="0"/>
                <a:cs typeface="Calibri" panose="020F0502020204030204" pitchFamily="34" charset="0"/>
              </a:rPr>
              <a:t>:</a:t>
            </a:r>
          </a:p>
          <a:p>
            <a:pPr marL="531813" indent="-274638" algn="just">
              <a:buAutoNum type="arabicParenR"/>
            </a:pPr>
            <a:r>
              <a:rPr lang="en-GB" sz="2000" dirty="0" err="1">
                <a:latin typeface="Calibri" panose="020F0502020204030204" pitchFamily="34" charset="0"/>
                <a:cs typeface="Calibri" panose="020F0502020204030204" pitchFamily="34" charset="0"/>
              </a:rPr>
              <a:t>Uygunsuzluğu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kontrol</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altına almak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düzel</a:t>
            </a:r>
            <a:r>
              <a:rPr lang="tr-TR" sz="2000" dirty="0">
                <a:latin typeface="Calibri" panose="020F0502020204030204" pitchFamily="34" charset="0"/>
                <a:cs typeface="Calibri" panose="020F0502020204030204" pitchFamily="34" charset="0"/>
              </a:rPr>
              <a:t>t</a:t>
            </a:r>
            <a:r>
              <a:rPr lang="en-GB" sz="2000" dirty="0" err="1">
                <a:latin typeface="Calibri" panose="020F0502020204030204" pitchFamily="34" charset="0"/>
                <a:cs typeface="Calibri" panose="020F0502020204030204" pitchFamily="34" charset="0"/>
              </a:rPr>
              <a:t>mek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yapmalı</a:t>
            </a:r>
            <a:r>
              <a:rPr lang="en-GB" sz="2000" dirty="0">
                <a:latin typeface="Calibri" panose="020F0502020204030204" pitchFamily="34" charset="0"/>
                <a:cs typeface="Calibri" panose="020F0502020204030204" pitchFamily="34" charset="0"/>
              </a:rPr>
              <a:t>,</a:t>
            </a:r>
          </a:p>
          <a:p>
            <a:pPr marL="531813" indent="-274638" algn="just">
              <a:buAutoNum type="arabicParenR"/>
            </a:pPr>
            <a:r>
              <a:rPr lang="en-GB" sz="2000" dirty="0" err="1">
                <a:latin typeface="Calibri" panose="020F0502020204030204" pitchFamily="34" charset="0"/>
                <a:cs typeface="Calibri" panose="020F0502020204030204" pitchFamily="34" charset="0"/>
              </a:rPr>
              <a:t>Sonuçlar</a:t>
            </a:r>
            <a:r>
              <a:rPr lang="tr-TR" sz="2000" dirty="0">
                <a:latin typeface="Calibri" panose="020F0502020204030204" pitchFamily="34" charset="0"/>
                <a:cs typeface="Calibri" panose="020F0502020204030204" pitchFamily="34" charset="0"/>
              </a:rPr>
              <a:t>la ilgili gerekenleri yapmalı</a:t>
            </a:r>
            <a:r>
              <a:rPr lang="en-GB" sz="2000" dirty="0">
                <a:latin typeface="Calibri" panose="020F0502020204030204" pitchFamily="34" charset="0"/>
                <a:cs typeface="Calibri" panose="020F0502020204030204" pitchFamily="34" charset="0"/>
              </a:rPr>
              <a:t>.</a:t>
            </a:r>
            <a:r>
              <a:rPr lang="tr-TR" sz="2000" dirty="0">
                <a:latin typeface="Calibri" panose="020F0502020204030204" pitchFamily="34" charset="0"/>
                <a:cs typeface="Calibri" panose="020F0502020204030204" pitchFamily="34" charset="0"/>
              </a:rPr>
              <a:t> </a:t>
            </a:r>
          </a:p>
          <a:p>
            <a:pPr marL="457200" indent="-457200" algn="just">
              <a:buFont typeface="+mj-lt"/>
              <a:buAutoNum type="alphaLcParenR" startAt="2"/>
            </a:pPr>
            <a:r>
              <a:rPr lang="en-GB" sz="2000" dirty="0" err="1">
                <a:latin typeface="Calibri" panose="020F0502020204030204" pitchFamily="34" charset="0"/>
                <a:cs typeface="Calibri" panose="020F0502020204030204" pitchFamily="34" charset="0"/>
              </a:rPr>
              <a:t>Uygunsuzluğun</a:t>
            </a:r>
            <a:r>
              <a:rPr lang="tr-TR" sz="2000"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tekrar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veya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başka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yerde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oluşmaması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nedenlerini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ortadan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kaldırmak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amacıyla</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gerek duyulan </a:t>
            </a:r>
            <a:r>
              <a:rPr lang="en-GB" sz="2000" dirty="0" err="1">
                <a:latin typeface="Calibri" panose="020F0502020204030204" pitchFamily="34" charset="0"/>
                <a:cs typeface="Calibri" panose="020F0502020204030204" pitchFamily="34" charset="0"/>
              </a:rPr>
              <a:t>faaliyet</a:t>
            </a:r>
            <a:r>
              <a:rPr lang="tr-TR" sz="2000" dirty="0">
                <a:latin typeface="Calibri" panose="020F0502020204030204" pitchFamily="34" charset="0"/>
                <a:cs typeface="Calibri" panose="020F0502020204030204" pitchFamily="34" charset="0"/>
              </a:rPr>
              <a:t>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dikkate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alarak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değerlendirmeli</a:t>
            </a:r>
            <a:r>
              <a:rPr lang="en-GB" sz="2000" dirty="0">
                <a:latin typeface="Calibri" panose="020F0502020204030204" pitchFamily="34" charset="0"/>
                <a:cs typeface="Calibri" panose="020F0502020204030204" pitchFamily="34" charset="0"/>
              </a:rPr>
              <a:t>:</a:t>
            </a:r>
          </a:p>
          <a:p>
            <a:pPr marL="531813" indent="-265113" algn="just">
              <a:buAutoNum type="arabicParenR"/>
            </a:pPr>
            <a:r>
              <a:rPr lang="en-GB" sz="2000" dirty="0" err="1">
                <a:latin typeface="Calibri" panose="020F0502020204030204" pitchFamily="34" charset="0"/>
                <a:cs typeface="Calibri" panose="020F0502020204030204" pitchFamily="34" charset="0"/>
              </a:rPr>
              <a:t>Uygunsuzluğun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gözden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geçirilmesi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analizi</a:t>
            </a:r>
            <a:r>
              <a:rPr lang="en-GB" sz="2000" dirty="0">
                <a:latin typeface="Calibri" panose="020F0502020204030204" pitchFamily="34" charset="0"/>
                <a:cs typeface="Calibri" panose="020F0502020204030204" pitchFamily="34" charset="0"/>
              </a:rPr>
              <a:t>,</a:t>
            </a:r>
          </a:p>
          <a:p>
            <a:pPr marL="531813" indent="-265113" algn="just">
              <a:buAutoNum type="arabicParenR"/>
            </a:pPr>
            <a:r>
              <a:rPr lang="en-GB" sz="2000" dirty="0" err="1">
                <a:latin typeface="Calibri" panose="020F0502020204030204" pitchFamily="34" charset="0"/>
                <a:cs typeface="Calibri" panose="020F0502020204030204" pitchFamily="34" charset="0"/>
              </a:rPr>
              <a:t>Uygunsuzluğun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sebeplerinin</a:t>
            </a:r>
            <a:r>
              <a:rPr lang="en-GB" sz="2000" dirty="0">
                <a:latin typeface="Calibri" panose="020F0502020204030204" pitchFamily="34" charset="0"/>
                <a:cs typeface="Calibri" panose="020F0502020204030204" pitchFamily="34" charset="0"/>
              </a:rPr>
              <a:t> t</a:t>
            </a:r>
            <a:r>
              <a:rPr lang="tr-TR" sz="2000" dirty="0" err="1">
                <a:latin typeface="Calibri" panose="020F0502020204030204" pitchFamily="34" charset="0"/>
                <a:cs typeface="Calibri" panose="020F0502020204030204" pitchFamily="34" charset="0"/>
              </a:rPr>
              <a:t>espit</a:t>
            </a:r>
            <a:r>
              <a:rPr lang="en-GB" sz="2000" dirty="0" err="1">
                <a:latin typeface="Calibri" panose="020F0502020204030204" pitchFamily="34" charset="0"/>
                <a:cs typeface="Calibri" panose="020F0502020204030204" pitchFamily="34" charset="0"/>
              </a:rPr>
              <a:t>i</a:t>
            </a:r>
            <a:r>
              <a:rPr lang="en-GB" sz="2000" dirty="0">
                <a:latin typeface="Calibri" panose="020F0502020204030204" pitchFamily="34" charset="0"/>
                <a:cs typeface="Calibri" panose="020F0502020204030204" pitchFamily="34" charset="0"/>
              </a:rPr>
              <a:t>,</a:t>
            </a:r>
          </a:p>
          <a:p>
            <a:pPr marL="531813" indent="-265113" algn="just">
              <a:buAutoNum type="arabicParenR"/>
            </a:pPr>
            <a:r>
              <a:rPr lang="en-GB" sz="2000" dirty="0" err="1">
                <a:latin typeface="Calibri" panose="020F0502020204030204" pitchFamily="34" charset="0"/>
                <a:cs typeface="Calibri" panose="020F0502020204030204" pitchFamily="34" charset="0"/>
              </a:rPr>
              <a:t>Benzer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uygunsuzlukların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mevcut olup olmadığı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veya</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ortaya çıkma </a:t>
            </a:r>
            <a:r>
              <a:rPr lang="en-GB" sz="2000" dirty="0" err="1">
                <a:latin typeface="Calibri" panose="020F0502020204030204" pitchFamily="34" charset="0"/>
                <a:cs typeface="Calibri" panose="020F0502020204030204" pitchFamily="34" charset="0"/>
              </a:rPr>
              <a:t>potansiyel</a:t>
            </a:r>
            <a:r>
              <a:rPr lang="tr-TR" sz="2000" dirty="0">
                <a:latin typeface="Calibri" panose="020F0502020204030204" pitchFamily="34" charset="0"/>
                <a:cs typeface="Calibri" panose="020F0502020204030204" pitchFamily="34" charset="0"/>
              </a:rPr>
              <a:t>inin olup olmadığının tespit</a:t>
            </a:r>
            <a:r>
              <a:rPr lang="en-GB" sz="2000" dirty="0" err="1">
                <a:latin typeface="Calibri" panose="020F0502020204030204" pitchFamily="34" charset="0"/>
                <a:cs typeface="Calibri" panose="020F0502020204030204" pitchFamily="34" charset="0"/>
              </a:rPr>
              <a:t>i</a:t>
            </a:r>
            <a:r>
              <a:rPr lang="en-GB" sz="2000" dirty="0">
                <a:latin typeface="Calibri" panose="020F0502020204030204" pitchFamily="34" charset="0"/>
                <a:cs typeface="Calibri" panose="020F0502020204030204" pitchFamily="34" charset="0"/>
              </a:rPr>
              <a:t>.</a:t>
            </a:r>
          </a:p>
          <a:p>
            <a:pPr marL="0" indent="0">
              <a:buNone/>
            </a:pPr>
            <a:endParaRPr lang="tr-TR" sz="2000" dirty="0"/>
          </a:p>
        </p:txBody>
      </p:sp>
      <p:sp>
        <p:nvSpPr>
          <p:cNvPr id="7" name="Sağ Ok 6"/>
          <p:cNvSpPr/>
          <p:nvPr/>
        </p:nvSpPr>
        <p:spPr>
          <a:xfrm>
            <a:off x="6708808" y="6156152"/>
            <a:ext cx="1526366" cy="389367"/>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835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2" name="Unvan 1"/>
          <p:cNvSpPr>
            <a:spLocks noGrp="1"/>
          </p:cNvSpPr>
          <p:nvPr>
            <p:ph type="title"/>
          </p:nvPr>
        </p:nvSpPr>
        <p:spPr>
          <a:xfrm>
            <a:off x="628650" y="634941"/>
            <a:ext cx="7801247" cy="760872"/>
          </a:xfrm>
        </p:spPr>
        <p:txBody>
          <a:bodyPr>
            <a:normAutofit/>
          </a:bodyPr>
          <a:lstStyle/>
          <a:p>
            <a:r>
              <a:rPr lang="tr-TR" sz="2800" b="1" dirty="0">
                <a:solidFill>
                  <a:prstClr val="black"/>
                </a:solidFill>
                <a:latin typeface="Calibri" panose="020F0502020204030204"/>
              </a:rPr>
              <a:t>YÜKSEK SEVİYELİ YAPI </a:t>
            </a:r>
            <a:endParaRPr lang="tr-TR" sz="3200" dirty="0"/>
          </a:p>
        </p:txBody>
      </p:sp>
      <p:sp>
        <p:nvSpPr>
          <p:cNvPr id="9" name="İçerik Yer Tutucusu 2"/>
          <p:cNvSpPr>
            <a:spLocks noGrp="1"/>
          </p:cNvSpPr>
          <p:nvPr>
            <p:ph idx="1"/>
          </p:nvPr>
        </p:nvSpPr>
        <p:spPr>
          <a:xfrm>
            <a:off x="2072640" y="1843042"/>
            <a:ext cx="6843304" cy="4351338"/>
          </a:xfrm>
        </p:spPr>
        <p:txBody>
          <a:bodyPr>
            <a:noAutofit/>
          </a:bodyPr>
          <a:lstStyle/>
          <a:p>
            <a:r>
              <a:rPr lang="tr-TR" sz="2000" dirty="0">
                <a:cs typeface="Arial" panose="020B0604020202020204" pitchFamily="34" charset="0"/>
              </a:rPr>
              <a:t>Bütün yönetim sistemi standartları için ortak yapı (10 madde)</a:t>
            </a:r>
          </a:p>
          <a:p>
            <a:r>
              <a:rPr lang="tr-TR" sz="2000" dirty="0">
                <a:cs typeface="Arial" panose="020B0604020202020204" pitchFamily="34" charset="0"/>
              </a:rPr>
              <a:t>Temel tanımlarda birlik sağlanması</a:t>
            </a:r>
          </a:p>
          <a:p>
            <a:r>
              <a:rPr lang="tr-TR" sz="2000" dirty="0">
                <a:cs typeface="Arial" panose="020B0604020202020204" pitchFamily="34" charset="0"/>
              </a:rPr>
              <a:t>Ortak tanımlayıcı alt başlıklar</a:t>
            </a:r>
          </a:p>
          <a:p>
            <a:r>
              <a:rPr lang="tr-TR" sz="2000" dirty="0">
                <a:cs typeface="Arial" panose="020B0604020202020204" pitchFamily="34" charset="0"/>
              </a:rPr>
              <a:t>Değişen şartlara uyum kabiliyeti</a:t>
            </a:r>
          </a:p>
          <a:p>
            <a:r>
              <a:rPr lang="tr-TR" sz="2000" dirty="0">
                <a:cs typeface="Arial" panose="020B0604020202020204" pitchFamily="34" charset="0"/>
              </a:rPr>
              <a:t>Risk Bazlı Yaklaşım</a:t>
            </a:r>
          </a:p>
          <a:p>
            <a:r>
              <a:rPr lang="tr-TR" sz="2000" dirty="0">
                <a:cs typeface="Arial" panose="020B0604020202020204" pitchFamily="34" charset="0"/>
              </a:rPr>
              <a:t>Rekabetçi şartlara uyum</a:t>
            </a:r>
          </a:p>
          <a:p>
            <a:r>
              <a:rPr lang="tr-TR" sz="2000" dirty="0">
                <a:cs typeface="Arial" panose="020B0604020202020204" pitchFamily="34" charset="0"/>
              </a:rPr>
              <a:t>Yönetim sistemleriyle entegrasyonda kolaylık</a:t>
            </a:r>
          </a:p>
          <a:p>
            <a:endParaRPr lang="tr-TR" sz="2000" dirty="0">
              <a:latin typeface="Arial" panose="020B0604020202020204" pitchFamily="34" charset="0"/>
              <a:cs typeface="Arial" panose="020B0604020202020204" pitchFamily="34" charset="0"/>
            </a:endParaRPr>
          </a:p>
          <a:p>
            <a:pPr marL="0" indent="0">
              <a:buNone/>
            </a:pPr>
            <a:r>
              <a:rPr lang="tr-TR" sz="2000" b="1" dirty="0">
                <a:latin typeface="Arial" panose="020B0604020202020204" pitchFamily="34" charset="0"/>
                <a:cs typeface="Arial" panose="020B0604020202020204" pitchFamily="34" charset="0"/>
              </a:rPr>
              <a:t>AMAÇ: </a:t>
            </a:r>
            <a:r>
              <a:rPr lang="tr-TR" sz="2000" dirty="0">
                <a:latin typeface="Arial" panose="020B0604020202020204" pitchFamily="34" charset="0"/>
                <a:cs typeface="Arial" panose="020B0604020202020204" pitchFamily="34" charset="0"/>
              </a:rPr>
              <a:t>Uygulayıcılara Kolaylık Sağlanması </a:t>
            </a:r>
          </a:p>
        </p:txBody>
      </p:sp>
      <p:pic>
        <p:nvPicPr>
          <p:cNvPr id="11" name="Resim 10"/>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92129" y="1976628"/>
            <a:ext cx="2048256" cy="2438618"/>
          </a:xfrm>
          <a:prstGeom prst="rect">
            <a:avLst/>
          </a:prstGeom>
        </p:spPr>
      </p:pic>
    </p:spTree>
    <p:extLst>
      <p:ext uri="{BB962C8B-B14F-4D97-AF65-F5344CB8AC3E}">
        <p14:creationId xmlns:p14="http://schemas.microsoft.com/office/powerpoint/2010/main" val="55907020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İçerik Yer Tutucusu 2"/>
          <p:cNvSpPr>
            <a:spLocks noGrp="1"/>
          </p:cNvSpPr>
          <p:nvPr>
            <p:ph idx="1"/>
          </p:nvPr>
        </p:nvSpPr>
        <p:spPr>
          <a:xfrm>
            <a:off x="598767" y="920309"/>
            <a:ext cx="8044718" cy="5116929"/>
          </a:xfrm>
        </p:spPr>
        <p:txBody>
          <a:bodyPr>
            <a:normAutofit/>
          </a:bodyPr>
          <a:lstStyle/>
          <a:p>
            <a:pPr marL="457200" indent="-457200">
              <a:buFont typeface="+mj-lt"/>
              <a:buAutoNum type="alphaLcParenR" startAt="3"/>
            </a:pPr>
            <a:r>
              <a:rPr lang="en-GB" sz="2000" dirty="0" err="1">
                <a:latin typeface="Calibri" panose="020F0502020204030204" pitchFamily="34" charset="0"/>
                <a:cs typeface="Calibri" panose="020F0502020204030204" pitchFamily="34" charset="0"/>
              </a:rPr>
              <a:t>İhtiyaç</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duyulan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her türlü </a:t>
            </a:r>
            <a:r>
              <a:rPr lang="en-GB" sz="2000" dirty="0" err="1">
                <a:latin typeface="Calibri" panose="020F0502020204030204" pitchFamily="34" charset="0"/>
                <a:cs typeface="Calibri" panose="020F0502020204030204" pitchFamily="34" charset="0"/>
              </a:rPr>
              <a:t>faaliyeti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gerçekleştirmeli</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3"/>
            </a:pPr>
            <a:r>
              <a:rPr lang="en-GB" sz="2000" dirty="0" err="1">
                <a:latin typeface="Calibri" panose="020F0502020204030204" pitchFamily="34" charset="0"/>
                <a:cs typeface="Calibri" panose="020F0502020204030204" pitchFamily="34" charset="0"/>
              </a:rPr>
              <a:t>Gerçekleştirilen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düzeltici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faaliyetlerin</a:t>
            </a:r>
            <a:r>
              <a:rPr lang="en-GB" sz="2000"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etkinliğini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gözden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geçirmeli</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3"/>
            </a:pPr>
            <a:r>
              <a:rPr lang="en-GB" sz="2000" dirty="0" err="1">
                <a:latin typeface="Calibri" panose="020F0502020204030204" pitchFamily="34" charset="0"/>
                <a:cs typeface="Calibri" panose="020F0502020204030204" pitchFamily="34" charset="0"/>
              </a:rPr>
              <a:t>Gerektiğinde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planlama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esnasında</a:t>
            </a:r>
            <a:r>
              <a:rPr lang="en-GB" sz="2000" dirty="0">
                <a:latin typeface="Calibri" panose="020F0502020204030204" pitchFamily="34" charset="0"/>
                <a:cs typeface="Calibri" panose="020F0502020204030204" pitchFamily="34" charset="0"/>
              </a:rPr>
              <a:t> t</a:t>
            </a:r>
            <a:r>
              <a:rPr lang="tr-TR" sz="2000" dirty="0" err="1">
                <a:latin typeface="Calibri" panose="020F0502020204030204" pitchFamily="34" charset="0"/>
                <a:cs typeface="Calibri" panose="020F0502020204030204" pitchFamily="34" charset="0"/>
              </a:rPr>
              <a:t>espit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edilen</a:t>
            </a:r>
            <a:r>
              <a:rPr lang="en-GB" sz="2000" dirty="0">
                <a:latin typeface="Calibri" panose="020F0502020204030204" pitchFamily="34" charset="0"/>
                <a:cs typeface="Calibri" panose="020F0502020204030204" pitchFamily="34" charset="0"/>
              </a:rPr>
              <a:t> </a:t>
            </a:r>
            <a:r>
              <a:rPr lang="en-GB" sz="2000" b="1" dirty="0">
                <a:latin typeface="Calibri" panose="020F0502020204030204" pitchFamily="34" charset="0"/>
                <a:cs typeface="Calibri" panose="020F0502020204030204" pitchFamily="34" charset="0"/>
              </a:rPr>
              <a:t>risk </a:t>
            </a:r>
            <a:r>
              <a:rPr lang="en-GB" sz="2000" b="1" dirty="0" err="1">
                <a:latin typeface="Calibri" panose="020F0502020204030204" pitchFamily="34" charset="0"/>
                <a:cs typeface="Calibri" panose="020F0502020204030204" pitchFamily="34" charset="0"/>
              </a:rPr>
              <a:t>ve</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fırsatları</a:t>
            </a:r>
            <a:r>
              <a:rPr lang="en-GB" sz="2000" b="1"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güncellemeli</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3"/>
            </a:pPr>
            <a:r>
              <a:rPr lang="en-GB" sz="2000" dirty="0" err="1">
                <a:latin typeface="Calibri" panose="020F0502020204030204" pitchFamily="34" charset="0"/>
                <a:cs typeface="Calibri" panose="020F0502020204030204" pitchFamily="34" charset="0"/>
              </a:rPr>
              <a:t>Gerektiğinde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sisteminde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değişiklik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yapılmalıdir</a:t>
            </a:r>
            <a:r>
              <a:rPr lang="en-GB" sz="2000" dirty="0">
                <a:latin typeface="Calibri" panose="020F0502020204030204" pitchFamily="34" charset="0"/>
                <a:cs typeface="Calibri" panose="020F0502020204030204" pitchFamily="34" charset="0"/>
              </a:rPr>
              <a:t>.</a:t>
            </a:r>
          </a:p>
          <a:p>
            <a:endParaRPr lang="en-GB" sz="2000" dirty="0">
              <a:latin typeface="Calibri" panose="020F0502020204030204" pitchFamily="34" charset="0"/>
              <a:cs typeface="Calibri" panose="020F0502020204030204" pitchFamily="34" charset="0"/>
            </a:endParaRPr>
          </a:p>
          <a:p>
            <a:r>
              <a:rPr lang="en-GB" sz="2000" dirty="0" err="1">
                <a:latin typeface="Calibri" panose="020F0502020204030204" pitchFamily="34" charset="0"/>
                <a:cs typeface="Calibri" panose="020F0502020204030204" pitchFamily="34" charset="0"/>
              </a:rPr>
              <a:t>Düzeltici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karşılaşılan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uygunsuzluğun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etkisine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olmalıdır</a:t>
            </a:r>
            <a:r>
              <a:rPr lang="en-GB" sz="2000" dirty="0">
                <a:latin typeface="Calibri" panose="020F0502020204030204" pitchFamily="34" charset="0"/>
                <a:cs typeface="Calibri" panose="020F0502020204030204" pitchFamily="34" charset="0"/>
              </a:rPr>
              <a:t>.</a:t>
            </a:r>
          </a:p>
          <a:p>
            <a:pPr marL="0" indent="0">
              <a:buNone/>
            </a:pPr>
            <a:endParaRPr lang="tr-TR" sz="2000" dirty="0"/>
          </a:p>
        </p:txBody>
      </p:sp>
      <p:pic>
        <p:nvPicPr>
          <p:cNvPr id="8" name="Picture 2" descr="http://2014.wedo.de/home/office_world/files/5478/wedo_korrekturroller_themewor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4565" y="4347308"/>
            <a:ext cx="3220882" cy="168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6626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609400" y="1017103"/>
            <a:ext cx="7886700" cy="4351338"/>
          </a:xfrm>
        </p:spPr>
        <p:txBody>
          <a:bodyPr/>
          <a:lstStyle/>
          <a:p>
            <a:pPr algn="just"/>
            <a:r>
              <a:rPr lang="tr-TR" sz="2000" b="1" dirty="0">
                <a:latin typeface="Calibri" panose="020F0502020204030204" pitchFamily="34" charset="0"/>
                <a:cs typeface="Calibri" panose="020F0502020204030204" pitchFamily="34" charset="0"/>
              </a:rPr>
              <a:t>10.2.2</a:t>
            </a:r>
            <a:r>
              <a:rPr lang="tr-TR"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kanıtı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olarak</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bilgiyi</a:t>
            </a:r>
            <a:r>
              <a:rPr lang="en-GB" sz="2000" b="1"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muhafaza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etmelidir</a:t>
            </a:r>
            <a:r>
              <a:rPr lang="en-GB" sz="2000" dirty="0">
                <a:latin typeface="Calibri" panose="020F0502020204030204" pitchFamily="34" charset="0"/>
                <a:cs typeface="Calibri" panose="020F0502020204030204" pitchFamily="34" charset="0"/>
              </a:rPr>
              <a:t>:</a:t>
            </a:r>
          </a:p>
          <a:p>
            <a:pPr algn="just"/>
            <a:endParaRPr lang="en-GB" sz="2000" dirty="0">
              <a:latin typeface="Calibri" panose="020F0502020204030204" pitchFamily="34" charset="0"/>
              <a:cs typeface="Calibri" panose="020F0502020204030204" pitchFamily="34" charset="0"/>
            </a:endParaRPr>
          </a:p>
          <a:p>
            <a:pPr marL="457200" indent="-457200" algn="just">
              <a:buAutoNum type="alphaLcParenR"/>
            </a:pPr>
            <a:r>
              <a:rPr lang="en-GB" sz="2000" dirty="0" err="1">
                <a:latin typeface="Calibri" panose="020F0502020204030204" pitchFamily="34" charset="0"/>
                <a:cs typeface="Calibri" panose="020F0502020204030204" pitchFamily="34" charset="0"/>
              </a:rPr>
              <a:t>Uygunsuzlukların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yapısı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müteakiben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yapılan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her türlü </a:t>
            </a:r>
            <a:r>
              <a:rPr lang="en-GB" sz="2000" dirty="0" err="1">
                <a:latin typeface="Calibri" panose="020F0502020204030204" pitchFamily="34" charset="0"/>
                <a:cs typeface="Calibri" panose="020F0502020204030204" pitchFamily="34" charset="0"/>
              </a:rPr>
              <a:t>faaliyet</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Düzeltici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a:t>
            </a:r>
            <a:r>
              <a:rPr lang="tr-TR" sz="2000" dirty="0" err="1">
                <a:latin typeface="Calibri" panose="020F0502020204030204" pitchFamily="34" charset="0"/>
                <a:cs typeface="Calibri" panose="020F0502020204030204" pitchFamily="34" charset="0"/>
              </a:rPr>
              <a:t>çları</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endParaRPr lang="tr-TR" dirty="0"/>
          </a:p>
        </p:txBody>
      </p:sp>
      <p:pic>
        <p:nvPicPr>
          <p:cNvPr id="5" name="Picture 2" descr="http://www.isokalitebelgesi.com/uploads/images/iso_egitimi_egitimleri/iso_egitimi_egitimleri_sertifikasi%2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695" y="3557847"/>
            <a:ext cx="3723745" cy="2243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967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590149" y="930475"/>
            <a:ext cx="7886700" cy="4700303"/>
          </a:xfrm>
        </p:spPr>
        <p:txBody>
          <a:bodyPr>
            <a:normAutofit/>
          </a:bodyPr>
          <a:lstStyle/>
          <a:p>
            <a:pPr marL="0" indent="0" algn="just">
              <a:buNone/>
            </a:pPr>
            <a:r>
              <a:rPr lang="tr-TR" sz="2000" i="1" dirty="0">
                <a:latin typeface="Calibri" panose="020F0502020204030204" pitchFamily="34" charset="0"/>
                <a:cs typeface="Calibri" panose="020F0502020204030204" pitchFamily="34" charset="0"/>
              </a:rPr>
              <a:t>Uygun olmama durumlarının potansiyel kaynakları ve uygun olmama tiplerine örnekler:</a:t>
            </a:r>
          </a:p>
          <a:p>
            <a:pPr algn="just"/>
            <a:r>
              <a:rPr lang="tr-TR" sz="2000" i="1" dirty="0">
                <a:latin typeface="Calibri" panose="020F0502020204030204" pitchFamily="34" charset="0"/>
                <a:cs typeface="Calibri" panose="020F0502020204030204" pitchFamily="34" charset="0"/>
              </a:rPr>
              <a:t>İç veya dış tetkik bulguları (madde 9.2);</a:t>
            </a:r>
          </a:p>
          <a:p>
            <a:pPr algn="just"/>
            <a:r>
              <a:rPr lang="tr-TR" sz="2000" i="1" dirty="0">
                <a:latin typeface="Calibri" panose="020F0502020204030204" pitchFamily="34" charset="0"/>
                <a:cs typeface="Calibri" panose="020F0502020204030204" pitchFamily="34" charset="0"/>
              </a:rPr>
              <a:t>İzleme ve ölçüm sonuçları (ör. muayene, ürün veya hizmet kusurları);</a:t>
            </a:r>
          </a:p>
          <a:p>
            <a:pPr algn="just"/>
            <a:r>
              <a:rPr lang="tr-TR" sz="2000" i="1" dirty="0">
                <a:latin typeface="Calibri" panose="020F0502020204030204" pitchFamily="34" charset="0"/>
                <a:cs typeface="Calibri" panose="020F0502020204030204" pitchFamily="34" charset="0"/>
              </a:rPr>
              <a:t>Uygun olmayan çıktılar (madde 8.7);</a:t>
            </a:r>
          </a:p>
          <a:p>
            <a:pPr algn="just"/>
            <a:r>
              <a:rPr lang="tr-TR" sz="2000" i="1" dirty="0">
                <a:latin typeface="Calibri" panose="020F0502020204030204" pitchFamily="34" charset="0"/>
                <a:cs typeface="Calibri" panose="020F0502020204030204" pitchFamily="34" charset="0"/>
              </a:rPr>
              <a:t>Müşteri şikayetleri;</a:t>
            </a:r>
          </a:p>
          <a:p>
            <a:pPr algn="just"/>
            <a:r>
              <a:rPr lang="tr-TR" sz="2000" i="1" dirty="0">
                <a:latin typeface="Calibri" panose="020F0502020204030204" pitchFamily="34" charset="0"/>
                <a:cs typeface="Calibri" panose="020F0502020204030204" pitchFamily="34" charset="0"/>
              </a:rPr>
              <a:t>Yasal ve diğer şartlara uygun olmama durumu;</a:t>
            </a:r>
          </a:p>
          <a:p>
            <a:pPr algn="just"/>
            <a:r>
              <a:rPr lang="tr-TR" sz="2000" i="1" dirty="0">
                <a:latin typeface="Calibri" panose="020F0502020204030204" pitchFamily="34" charset="0"/>
                <a:cs typeface="Calibri" panose="020F0502020204030204" pitchFamily="34" charset="0"/>
              </a:rPr>
              <a:t>Dış tedarikçilerle ilgili sorunlar (ör. zamanında teslimat, yaklaşan muayene);</a:t>
            </a:r>
          </a:p>
          <a:p>
            <a:pPr algn="just"/>
            <a:r>
              <a:rPr lang="tr-TR" sz="2000" i="1" dirty="0">
                <a:latin typeface="Calibri" panose="020F0502020204030204" pitchFamily="34" charset="0"/>
                <a:cs typeface="Calibri" panose="020F0502020204030204" pitchFamily="34" charset="0"/>
              </a:rPr>
              <a:t>Çalışanın ilettiği problemler (ör. öneri kutuları aracılığıyla);</a:t>
            </a:r>
          </a:p>
          <a:p>
            <a:pPr algn="just"/>
            <a:r>
              <a:rPr lang="tr-TR" sz="2000" i="1" dirty="0">
                <a:latin typeface="Calibri" panose="020F0502020204030204" pitchFamily="34" charset="0"/>
                <a:cs typeface="Calibri" panose="020F0502020204030204" pitchFamily="34" charset="0"/>
              </a:rPr>
              <a:t>Üstlerin veya sorumlu kişi veya proses devriyelerinin gözlemleri;</a:t>
            </a:r>
          </a:p>
          <a:p>
            <a:pPr algn="just"/>
            <a:r>
              <a:rPr lang="tr-TR" sz="2000" i="1" dirty="0">
                <a:latin typeface="Calibri" panose="020F0502020204030204" pitchFamily="34" charset="0"/>
                <a:cs typeface="Calibri" panose="020F0502020204030204" pitchFamily="34" charset="0"/>
              </a:rPr>
              <a:t>Garanti kapsamında işlem talepleri.</a:t>
            </a:r>
          </a:p>
        </p:txBody>
      </p:sp>
      <p:sp>
        <p:nvSpPr>
          <p:cNvPr id="5" name="Metin kutusu 4"/>
          <p:cNvSpPr txBox="1"/>
          <p:nvPr/>
        </p:nvSpPr>
        <p:spPr>
          <a:xfrm>
            <a:off x="522772" y="6116019"/>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135834651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492890" y="768163"/>
            <a:ext cx="8144213" cy="510139"/>
          </a:xfrm>
        </p:spPr>
        <p:txBody>
          <a:bodyPr>
            <a:noAutofit/>
          </a:bodyPr>
          <a:lstStyle/>
          <a:p>
            <a:r>
              <a:rPr lang="nn-NO" sz="2800" b="1" dirty="0">
                <a:latin typeface="Calibri" panose="020F0502020204030204" pitchFamily="34" charset="0"/>
                <a:cs typeface="Calibri" panose="020F0502020204030204" pitchFamily="34" charset="0"/>
              </a:rPr>
              <a:t>10.3 SÜREKLİ İYİLEŞTİRME</a:t>
            </a:r>
            <a:endParaRPr lang="en-GB" sz="2800" b="1" dirty="0">
              <a:latin typeface="Calibri" panose="020F0502020204030204" pitchFamily="34" charset="0"/>
              <a:cs typeface="Calibri" panose="020F0502020204030204" pitchFamily="34" charset="0"/>
            </a:endParaRPr>
          </a:p>
        </p:txBody>
      </p:sp>
      <p:sp>
        <p:nvSpPr>
          <p:cNvPr id="6" name="İçerik Yer Tutucusu 2"/>
          <p:cNvSpPr>
            <a:spLocks noGrp="1"/>
          </p:cNvSpPr>
          <p:nvPr>
            <p:ph idx="1"/>
          </p:nvPr>
        </p:nvSpPr>
        <p:spPr>
          <a:xfrm>
            <a:off x="492890" y="1353446"/>
            <a:ext cx="8044718" cy="5116929"/>
          </a:xfrm>
        </p:spPr>
        <p:txBody>
          <a:bodyPr>
            <a:normAutofit/>
          </a:bodyPr>
          <a:lstStyle/>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KYSnin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uygunluğunu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yeterliliğini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etkinliğini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sürekli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iyileştirmelidir</a:t>
            </a:r>
            <a:r>
              <a:rPr lang="en-GB" sz="2000" dirty="0">
                <a:latin typeface="Calibri" panose="020F0502020204030204" pitchFamily="34" charset="0"/>
                <a:cs typeface="Calibri" panose="020F0502020204030204" pitchFamily="34" charset="0"/>
              </a:rPr>
              <a:t>.</a:t>
            </a:r>
          </a:p>
          <a:p>
            <a:pPr algn="just"/>
            <a:endParaRPr lang="en-GB" sz="2000" dirty="0">
              <a:latin typeface="Calibri" panose="020F0502020204030204" pitchFamily="34" charset="0"/>
              <a:cs typeface="Calibri" panose="020F0502020204030204" pitchFamily="34" charset="0"/>
            </a:endParaRPr>
          </a:p>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sürekli iyileştirmenin bir parçası olarak ele alınacak ihtiyaç ve </a:t>
            </a:r>
            <a:r>
              <a:rPr lang="tr-TR" sz="2000" b="1" dirty="0">
                <a:latin typeface="Calibri" panose="020F0502020204030204" pitchFamily="34" charset="0"/>
                <a:cs typeface="Calibri" panose="020F0502020204030204" pitchFamily="34" charset="0"/>
              </a:rPr>
              <a:t>fırsatların</a:t>
            </a:r>
            <a:r>
              <a:rPr lang="tr-TR" sz="2000" dirty="0">
                <a:latin typeface="Calibri" panose="020F0502020204030204" pitchFamily="34" charset="0"/>
                <a:cs typeface="Calibri" panose="020F0502020204030204" pitchFamily="34" charset="0"/>
              </a:rPr>
              <a:t> mevcut olup olmadığını tespit etmek için a</a:t>
            </a:r>
            <a:r>
              <a:rPr lang="en-GB" sz="2000" dirty="0" err="1">
                <a:latin typeface="Calibri" panose="020F0502020204030204" pitchFamily="34" charset="0"/>
                <a:cs typeface="Calibri" panose="020F0502020204030204" pitchFamily="34" charset="0"/>
              </a:rPr>
              <a:t>naliz</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değerlendirmenin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sonuçları</a:t>
            </a:r>
            <a:r>
              <a:rPr lang="tr-TR" sz="2000" dirty="0">
                <a:latin typeface="Calibri" panose="020F0502020204030204" pitchFamily="34" charset="0"/>
                <a:cs typeface="Calibri" panose="020F0502020204030204" pitchFamily="34" charset="0"/>
              </a:rPr>
              <a:t> ile </a:t>
            </a:r>
            <a:r>
              <a:rPr lang="en-GB" sz="2000"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yönetimin</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gözden</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geçirmesi</a:t>
            </a:r>
            <a:r>
              <a:rPr lang="tr-TR" sz="2000" b="1" dirty="0" err="1">
                <a:latin typeface="Calibri" panose="020F0502020204030204" pitchFamily="34" charset="0"/>
                <a:cs typeface="Calibri" panose="020F0502020204030204" pitchFamily="34" charset="0"/>
              </a:rPr>
              <a:t>nin</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çıktılarını</a:t>
            </a:r>
            <a:r>
              <a:rPr lang="tr-TR" sz="2000" b="1"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dikkate almalıdır.</a:t>
            </a:r>
            <a:endParaRPr lang="en-GB" sz="2000" dirty="0">
              <a:latin typeface="Calibri" panose="020F0502020204030204" pitchFamily="34" charset="0"/>
              <a:cs typeface="Calibri" panose="020F0502020204030204" pitchFamily="34" charset="0"/>
            </a:endParaRPr>
          </a:p>
          <a:p>
            <a:pPr marL="0" indent="0">
              <a:buNone/>
            </a:pPr>
            <a:endParaRPr lang="tr-TR" sz="2000" dirty="0"/>
          </a:p>
        </p:txBody>
      </p:sp>
      <p:pic>
        <p:nvPicPr>
          <p:cNvPr id="8" name="7 Resim" descr="stick_figure_race_finish_400_clr.png"/>
          <p:cNvPicPr/>
          <p:nvPr/>
        </p:nvPicPr>
        <p:blipFill>
          <a:blip r:embed="rId4">
            <a:duotone>
              <a:prstClr val="black"/>
              <a:schemeClr val="tx2">
                <a:tint val="45000"/>
                <a:satMod val="400000"/>
              </a:schemeClr>
            </a:duotone>
          </a:blip>
          <a:srcRect/>
          <a:stretch>
            <a:fillRect/>
          </a:stretch>
        </p:blipFill>
        <p:spPr bwMode="auto">
          <a:xfrm>
            <a:off x="3386343" y="3984605"/>
            <a:ext cx="3894126" cy="2485770"/>
          </a:xfrm>
          <a:prstGeom prst="rect">
            <a:avLst/>
          </a:prstGeom>
          <a:noFill/>
          <a:ln w="9525">
            <a:noFill/>
            <a:miter lim="800000"/>
            <a:headEnd/>
            <a:tailEnd/>
          </a:ln>
        </p:spPr>
      </p:pic>
    </p:spTree>
    <p:extLst>
      <p:ext uri="{BB962C8B-B14F-4D97-AF65-F5344CB8AC3E}">
        <p14:creationId xmlns:p14="http://schemas.microsoft.com/office/powerpoint/2010/main" val="63004953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902" y="6252180"/>
            <a:ext cx="4947899" cy="409594"/>
          </a:xfrm>
          <a:prstGeom prst="rect">
            <a:avLst/>
          </a:prstGeom>
        </p:spPr>
      </p:pic>
      <p:pic>
        <p:nvPicPr>
          <p:cNvPr id="11" name="Picture 4"/>
          <p:cNvPicPr>
            <a:picLocks noChangeAspect="1"/>
          </p:cNvPicPr>
          <p:nvPr/>
        </p:nvPicPr>
        <p:blipFill>
          <a:blip r:embed="rId5"/>
          <a:stretch>
            <a:fillRect/>
          </a:stretch>
        </p:blipFill>
        <p:spPr>
          <a:xfrm flipV="1">
            <a:off x="829620" y="6031034"/>
            <a:ext cx="7745928" cy="40501"/>
          </a:xfrm>
          <a:prstGeom prst="rect">
            <a:avLst/>
          </a:prstGeom>
        </p:spPr>
      </p:pic>
      <p:sp>
        <p:nvSpPr>
          <p:cNvPr id="6" name="Metin kutusu 5"/>
          <p:cNvSpPr txBox="1"/>
          <p:nvPr/>
        </p:nvSpPr>
        <p:spPr>
          <a:xfrm>
            <a:off x="462117" y="1404107"/>
            <a:ext cx="5938684"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a:ln>
                  <a:noFill/>
                </a:ln>
                <a:solidFill>
                  <a:prstClr val="black"/>
                </a:solidFill>
                <a:effectLst/>
                <a:uLnTx/>
                <a:uFillTx/>
                <a:latin typeface="Calibri"/>
                <a:ea typeface="+mn-ea"/>
                <a:cs typeface="+mn-cs"/>
              </a:rPr>
              <a:t>EĞİTİM PROGRAMLARIMIZ VE DETAYLI BİLGİ İÇİN</a:t>
            </a:r>
          </a:p>
        </p:txBody>
      </p:sp>
      <p:sp>
        <p:nvSpPr>
          <p:cNvPr id="7" name="Dikdörtgen 6"/>
          <p:cNvSpPr/>
          <p:nvPr/>
        </p:nvSpPr>
        <p:spPr>
          <a:xfrm>
            <a:off x="242555" y="2099396"/>
            <a:ext cx="4860388" cy="1754326"/>
          </a:xfrm>
          <a:prstGeom prst="rect">
            <a:avLst/>
          </a:prstGeom>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1" lang="tr-TR" sz="2800" b="0" i="0" u="none" strike="noStrike" kern="0" cap="none" spc="0" normalizeH="0" baseline="0" noProof="0" dirty="0">
                <a:ln>
                  <a:noFill/>
                </a:ln>
                <a:solidFill>
                  <a:prstClr val="black"/>
                </a:solidFill>
                <a:effectLst/>
                <a:uLnTx/>
                <a:uFillTx/>
                <a:latin typeface="Calibri"/>
                <a:ea typeface="+mn-ea"/>
                <a:cs typeface="+mn-cs"/>
                <a:hlinkClick r:id="rId6"/>
              </a:rPr>
              <a:t>www.tse.org.tr</a:t>
            </a:r>
            <a:endParaRPr kumimoji="1" lang="tr-TR" sz="2800" b="0" i="0" u="none" strike="noStrike" kern="0" cap="none" spc="0" normalizeH="0" baseline="0" noProof="0" dirty="0">
              <a:ln>
                <a:noFill/>
              </a:ln>
              <a:solidFill>
                <a:prstClr val="black"/>
              </a:solidFill>
              <a:effectLst/>
              <a:uLnTx/>
              <a:uFillTx/>
              <a:latin typeface="Calibri"/>
              <a:ea typeface="+mn-ea"/>
              <a:cs typeface="+mn-cs"/>
            </a:endParaRPr>
          </a:p>
          <a:p>
            <a:pPr marL="0" marR="0" lvl="0" indent="0" algn="just" defTabSz="685800" rtl="0" eaLnBrk="0" fontAlgn="base" latinLnBrk="0" hangingPunct="0">
              <a:lnSpc>
                <a:spcPct val="100000"/>
              </a:lnSpc>
              <a:spcBef>
                <a:spcPct val="0"/>
              </a:spcBef>
              <a:spcAft>
                <a:spcPct val="0"/>
              </a:spcAft>
              <a:buClrTx/>
              <a:buSzTx/>
              <a:buFontTx/>
              <a:buNone/>
              <a:tabLst/>
              <a:defRPr/>
            </a:pPr>
            <a:endParaRPr kumimoji="1" lang="tr-TR" sz="2000" b="0" i="0" u="none" strike="noStrike" kern="0" cap="none" spc="0" normalizeH="0" baseline="0" noProof="0" dirty="0">
              <a:ln>
                <a:noFill/>
              </a:ln>
              <a:solidFill>
                <a:prstClr val="black"/>
              </a:solidFill>
              <a:effectLst/>
              <a:uLnTx/>
              <a:uFillTx/>
              <a:latin typeface="Calibri"/>
              <a:ea typeface="+mn-ea"/>
              <a:cs typeface="+mn-cs"/>
            </a:endParaRPr>
          </a:p>
          <a:p>
            <a:pPr marL="342900" marR="0" lvl="0" indent="-342900" algn="just" defTabSz="685800" rtl="0" eaLnBrk="0" fontAlgn="base" latinLnBrk="0" hangingPunct="0">
              <a:lnSpc>
                <a:spcPct val="100000"/>
              </a:lnSpc>
              <a:spcBef>
                <a:spcPct val="0"/>
              </a:spcBef>
              <a:spcAft>
                <a:spcPct val="0"/>
              </a:spcAft>
              <a:buClrTx/>
              <a:buSzTx/>
              <a:buFont typeface="Wingdings" panose="05000000000000000000" pitchFamily="2" charset="2"/>
              <a:buChar char="è"/>
              <a:tabLst/>
              <a:defRPr/>
            </a:pPr>
            <a:r>
              <a:rPr kumimoji="1" lang="tr-TR" sz="2000" b="0" i="0" u="none" strike="noStrike" kern="0" cap="none" spc="0" normalizeH="0" baseline="0" noProof="0" dirty="0">
                <a:ln>
                  <a:noFill/>
                </a:ln>
                <a:solidFill>
                  <a:prstClr val="black"/>
                </a:solidFill>
                <a:effectLst/>
                <a:uLnTx/>
                <a:uFillTx/>
                <a:latin typeface="Calibri"/>
                <a:ea typeface="+mn-ea"/>
                <a:cs typeface="+mn-cs"/>
                <a:sym typeface="Wingdings" panose="05000000000000000000" pitchFamily="2" charset="2"/>
              </a:rPr>
              <a:t>Eğitim/ </a:t>
            </a:r>
            <a:r>
              <a:rPr kumimoji="1" lang="tr-TR" sz="2000" b="0" i="0" u="none" strike="noStrike" kern="0" cap="none" spc="0" normalizeH="0" baseline="0" noProof="0" dirty="0">
                <a:ln>
                  <a:noFill/>
                </a:ln>
                <a:solidFill>
                  <a:prstClr val="black"/>
                </a:solidFill>
                <a:effectLst/>
                <a:uLnTx/>
                <a:uFillTx/>
                <a:latin typeface="Calibri"/>
                <a:ea typeface="+mn-ea"/>
                <a:cs typeface="+mn-cs"/>
              </a:rPr>
              <a:t>Eğitim ve Sertifika Programı</a:t>
            </a:r>
          </a:p>
          <a:p>
            <a:pPr marL="342900" marR="0" lvl="0" indent="-342900" algn="just" defTabSz="685800" rtl="0" eaLnBrk="0" fontAlgn="base" latinLnBrk="0" hangingPunct="0">
              <a:lnSpc>
                <a:spcPct val="100000"/>
              </a:lnSpc>
              <a:spcBef>
                <a:spcPct val="0"/>
              </a:spcBef>
              <a:spcAft>
                <a:spcPct val="0"/>
              </a:spcAft>
              <a:buClrTx/>
              <a:buSzTx/>
              <a:buFont typeface="Wingdings" panose="05000000000000000000" pitchFamily="2" charset="2"/>
              <a:buChar char="è"/>
              <a:tabLst/>
              <a:defRPr/>
            </a:pPr>
            <a:endParaRPr kumimoji="1" lang="tr-TR" sz="2000" b="0" i="0" u="none" strike="noStrike" kern="0" cap="none" spc="0" normalizeH="0" baseline="0" noProof="0" dirty="0">
              <a:ln>
                <a:noFill/>
              </a:ln>
              <a:solidFill>
                <a:prstClr val="black"/>
              </a:solidFill>
              <a:effectLst/>
              <a:uLnTx/>
              <a:uFillTx/>
              <a:latin typeface="Calibri"/>
              <a:ea typeface="+mn-ea"/>
              <a:cs typeface="+mn-cs"/>
            </a:endParaRPr>
          </a:p>
          <a:p>
            <a:pPr marR="0" lvl="0" algn="just" defTabSz="685800" rtl="0" eaLnBrk="0" fontAlgn="base" latinLnBrk="0" hangingPunct="0">
              <a:lnSpc>
                <a:spcPct val="100000"/>
              </a:lnSpc>
              <a:spcBef>
                <a:spcPct val="0"/>
              </a:spcBef>
              <a:spcAft>
                <a:spcPct val="0"/>
              </a:spcAft>
              <a:buClrTx/>
              <a:buSzTx/>
              <a:tabLst/>
              <a:defRPr/>
            </a:pPr>
            <a:endParaRPr kumimoji="1" lang="tr-TR" sz="2000" b="0" i="0" u="none" strike="noStrike" kern="0" cap="none" spc="0" normalizeH="0" baseline="0" noProof="0" dirty="0">
              <a:ln>
                <a:noFill/>
              </a:ln>
              <a:solidFill>
                <a:prstClr val="black"/>
              </a:solidFill>
              <a:effectLst/>
              <a:uLnTx/>
              <a:uFillTx/>
              <a:latin typeface="Calibri"/>
              <a:ea typeface="+mn-ea"/>
              <a:cs typeface="+mn-cs"/>
            </a:endParaRPr>
          </a:p>
        </p:txBody>
      </p:sp>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257D2-441B-5B41-A1BC-0F5C968A6251}" type="slidenum">
              <a:rPr kumimoji="0" lang="en-US" sz="1151"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151"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Dikdörtgen 7"/>
          <p:cNvSpPr/>
          <p:nvPr/>
        </p:nvSpPr>
        <p:spPr>
          <a:xfrm>
            <a:off x="242555" y="4280658"/>
            <a:ext cx="4860388" cy="1323439"/>
          </a:xfrm>
          <a:prstGeom prst="rect">
            <a:avLst/>
          </a:prstGeom>
        </p:spPr>
        <p:txBody>
          <a:bodyPr wrap="square">
            <a:spAutoFit/>
          </a:bodyPr>
          <a:lstStyle/>
          <a:p>
            <a:pPr marL="342900" marR="0" lvl="0" indent="-342900" algn="just" defTabSz="685800" rtl="0" eaLnBrk="0" fontAlgn="base" latinLnBrk="0" hangingPunct="0">
              <a:lnSpc>
                <a:spcPct val="100000"/>
              </a:lnSpc>
              <a:spcBef>
                <a:spcPct val="0"/>
              </a:spcBef>
              <a:spcAft>
                <a:spcPct val="0"/>
              </a:spcAft>
              <a:buClrTx/>
              <a:buSzTx/>
              <a:buFont typeface="Wingdings" panose="05000000000000000000" pitchFamily="2" charset="2"/>
              <a:buChar char="è"/>
              <a:tabLst/>
              <a:defRPr/>
            </a:pPr>
            <a:r>
              <a:rPr kumimoji="1" lang="tr-TR" sz="2000" b="0" i="0" u="none" strike="noStrike" kern="0" cap="none" spc="0" normalizeH="0" baseline="0" noProof="0" dirty="0">
                <a:ln>
                  <a:noFill/>
                </a:ln>
                <a:solidFill>
                  <a:prstClr val="black"/>
                </a:solidFill>
                <a:effectLst/>
                <a:uLnTx/>
                <a:uFillTx/>
                <a:latin typeface="Calibri"/>
                <a:ea typeface="+mn-ea"/>
                <a:cs typeface="+mn-cs"/>
                <a:sym typeface="Wingdings" panose="05000000000000000000" pitchFamily="2" charset="2"/>
              </a:rPr>
              <a:t>TS EN ISO 9001 Dokümantasyon Eğitimi</a:t>
            </a:r>
          </a:p>
          <a:p>
            <a:pPr marL="342900" marR="0" lvl="0" indent="-342900" algn="just" defTabSz="685800" rtl="0" eaLnBrk="0" fontAlgn="base" latinLnBrk="0" hangingPunct="0">
              <a:lnSpc>
                <a:spcPct val="100000"/>
              </a:lnSpc>
              <a:spcBef>
                <a:spcPct val="0"/>
              </a:spcBef>
              <a:spcAft>
                <a:spcPct val="0"/>
              </a:spcAft>
              <a:buClrTx/>
              <a:buSzTx/>
              <a:buFont typeface="Wingdings" panose="05000000000000000000" pitchFamily="2" charset="2"/>
              <a:buChar char="è"/>
              <a:tabLst/>
              <a:defRPr/>
            </a:pPr>
            <a:r>
              <a:rPr kumimoji="1" lang="tr-TR" sz="2000" kern="0" dirty="0">
                <a:solidFill>
                  <a:prstClr val="black"/>
                </a:solidFill>
                <a:latin typeface="Calibri"/>
                <a:sym typeface="Wingdings" panose="05000000000000000000" pitchFamily="2" charset="2"/>
              </a:rPr>
              <a:t>Risk Tabanlı Proses Yönetimi Eğitimi</a:t>
            </a:r>
          </a:p>
          <a:p>
            <a:pPr marL="342900" marR="0" lvl="0" indent="-342900" algn="just" defTabSz="685800" rtl="0" eaLnBrk="0" fontAlgn="base" latinLnBrk="0" hangingPunct="0">
              <a:lnSpc>
                <a:spcPct val="100000"/>
              </a:lnSpc>
              <a:spcBef>
                <a:spcPct val="0"/>
              </a:spcBef>
              <a:spcAft>
                <a:spcPct val="0"/>
              </a:spcAft>
              <a:buClrTx/>
              <a:buSzTx/>
              <a:buFont typeface="Wingdings" panose="05000000000000000000" pitchFamily="2" charset="2"/>
              <a:buChar char="è"/>
              <a:tabLst/>
              <a:defRPr/>
            </a:pPr>
            <a:r>
              <a:rPr kumimoji="1" lang="tr-TR" sz="2000" b="0" i="0" u="none" strike="noStrike" kern="0" cap="none" spc="0" normalizeH="0" baseline="0" noProof="0" dirty="0">
                <a:ln>
                  <a:noFill/>
                </a:ln>
                <a:solidFill>
                  <a:prstClr val="black"/>
                </a:solidFill>
                <a:effectLst/>
                <a:uLnTx/>
                <a:uFillTx/>
                <a:latin typeface="Calibri"/>
                <a:ea typeface="+mn-ea"/>
                <a:cs typeface="+mn-cs"/>
                <a:sym typeface="Wingdings" panose="05000000000000000000" pitchFamily="2" charset="2"/>
              </a:rPr>
              <a:t>TS EN ISO 9001 İç Tetkik Eğitimi</a:t>
            </a:r>
            <a:endParaRPr kumimoji="1" lang="tr-TR" sz="2000" b="0" i="0" u="none" strike="noStrike" kern="0" cap="none" spc="0" normalizeH="0" baseline="0" noProof="0" dirty="0">
              <a:ln>
                <a:noFill/>
              </a:ln>
              <a:solidFill>
                <a:prstClr val="black"/>
              </a:solidFill>
              <a:effectLst/>
              <a:uLnTx/>
              <a:uFillTx/>
              <a:latin typeface="Calibri"/>
              <a:ea typeface="+mn-ea"/>
              <a:cs typeface="+mn-cs"/>
            </a:endParaRPr>
          </a:p>
          <a:p>
            <a:pPr marL="342900" marR="0" lvl="0" indent="-342900" algn="just" defTabSz="685800" rtl="0" eaLnBrk="0" fontAlgn="base" latinLnBrk="0" hangingPunct="0">
              <a:lnSpc>
                <a:spcPct val="100000"/>
              </a:lnSpc>
              <a:spcBef>
                <a:spcPct val="0"/>
              </a:spcBef>
              <a:spcAft>
                <a:spcPct val="0"/>
              </a:spcAft>
              <a:buClrTx/>
              <a:buSzTx/>
              <a:buFont typeface="Wingdings" panose="05000000000000000000" pitchFamily="2" charset="2"/>
              <a:buChar char="è"/>
              <a:tabLst/>
              <a:defRPr/>
            </a:pPr>
            <a:endParaRPr kumimoji="1" lang="tr-TR" sz="20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608282"/>
      </p:ext>
    </p:extLst>
  </p:cSld>
  <p:clrMapOvr>
    <a:overrideClrMapping bg1="lt1" tx1="dk1" bg2="lt2" tx2="dk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902" y="6252180"/>
            <a:ext cx="4947899" cy="409594"/>
          </a:xfrm>
          <a:prstGeom prst="rect">
            <a:avLst/>
          </a:prstGeom>
        </p:spPr>
      </p:pic>
      <p:pic>
        <p:nvPicPr>
          <p:cNvPr id="11" name="Picture 4"/>
          <p:cNvPicPr>
            <a:picLocks noChangeAspect="1"/>
          </p:cNvPicPr>
          <p:nvPr/>
        </p:nvPicPr>
        <p:blipFill>
          <a:blip r:embed="rId5"/>
          <a:stretch>
            <a:fillRect/>
          </a:stretch>
        </p:blipFill>
        <p:spPr>
          <a:xfrm flipV="1">
            <a:off x="829620" y="6031034"/>
            <a:ext cx="7745928" cy="40501"/>
          </a:xfrm>
          <a:prstGeom prst="rect">
            <a:avLst/>
          </a:prstGeom>
        </p:spPr>
      </p:pic>
      <p:sp>
        <p:nvSpPr>
          <p:cNvPr id="8" name="Unvan 1"/>
          <p:cNvSpPr txBox="1">
            <a:spLocks/>
          </p:cNvSpPr>
          <p:nvPr/>
        </p:nvSpPr>
        <p:spPr>
          <a:xfrm>
            <a:off x="2106902" y="2720100"/>
            <a:ext cx="4947899" cy="138978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a:ea typeface="+mj-ea"/>
                <a:cs typeface="+mj-cs"/>
              </a:rPr>
              <a:t>TEŞEKKÜR EDERİZ…</a:t>
            </a:r>
            <a:endParaRPr kumimoji="0" lang="tr-TR" sz="4000" b="1"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 y="67017"/>
            <a:ext cx="2620948" cy="1343098"/>
          </a:xfrm>
          <a:prstGeom prst="rect">
            <a:avLst/>
          </a:prstGeom>
        </p:spPr>
      </p:pic>
      <p:sp>
        <p:nvSpPr>
          <p:cNvPr id="2" name="Metin kutusu 1"/>
          <p:cNvSpPr txBox="1"/>
          <p:nvPr/>
        </p:nvSpPr>
        <p:spPr>
          <a:xfrm>
            <a:off x="226142" y="6252180"/>
            <a:ext cx="16419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Mayıs.2020/Rev.01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Eğitim Dairesi Başkanlığı</a:t>
            </a:r>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257D2-441B-5B41-A1BC-0F5C968A6251}" type="slidenum">
              <a:rPr kumimoji="0" lang="en-US" sz="1151"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151"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1865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p:cNvSpPr txBox="1"/>
          <p:nvPr/>
        </p:nvSpPr>
        <p:spPr>
          <a:xfrm>
            <a:off x="1487301" y="1404107"/>
            <a:ext cx="5694188" cy="553998"/>
          </a:xfrm>
          <a:prstGeom prst="rect">
            <a:avLst/>
          </a:prstGeom>
          <a:noFill/>
        </p:spPr>
        <p:txBody>
          <a:bodyPr wrap="none" rtlCol="0">
            <a:spAutoFit/>
          </a:bodyPr>
          <a:lstStyle/>
          <a:p>
            <a:pPr defTabSz="685800">
              <a:defRPr/>
            </a:pPr>
            <a:r>
              <a:rPr lang="tr-TR" sz="3000" b="1" kern="0" dirty="0"/>
              <a:t>TÜRK  STANDARDLARI  ENSTİTÜSÜ</a:t>
            </a:r>
          </a:p>
        </p:txBody>
      </p:sp>
      <p:sp>
        <p:nvSpPr>
          <p:cNvPr id="6" name="Dikdörtgen 5"/>
          <p:cNvSpPr/>
          <p:nvPr/>
        </p:nvSpPr>
        <p:spPr>
          <a:xfrm>
            <a:off x="242554" y="2099396"/>
            <a:ext cx="6176719" cy="4093428"/>
          </a:xfrm>
          <a:prstGeom prst="rect">
            <a:avLst/>
          </a:prstGeom>
        </p:spPr>
        <p:txBody>
          <a:bodyPr wrap="square">
            <a:spAutoFit/>
          </a:bodyPr>
          <a:lstStyle/>
          <a:p>
            <a:pPr algn="just" defTabSz="685800" eaLnBrk="0" fontAlgn="base" hangingPunct="0">
              <a:spcBef>
                <a:spcPct val="0"/>
              </a:spcBef>
              <a:spcAft>
                <a:spcPct val="0"/>
              </a:spcAft>
              <a:defRPr/>
            </a:pPr>
            <a:r>
              <a:rPr kumimoji="1" lang="tr-TR" sz="2000" kern="0" dirty="0">
                <a:solidFill>
                  <a:prstClr val="black"/>
                </a:solidFill>
              </a:rPr>
              <a:t>Kısa adı TSE olan</a:t>
            </a:r>
          </a:p>
          <a:p>
            <a:pPr algn="just" defTabSz="685800" eaLnBrk="0" fontAlgn="base" hangingPunct="0">
              <a:spcBef>
                <a:spcPct val="0"/>
              </a:spcBef>
              <a:spcAft>
                <a:spcPct val="0"/>
              </a:spcAft>
              <a:defRPr/>
            </a:pPr>
            <a:r>
              <a:rPr kumimoji="1" lang="tr-TR" sz="2000" kern="0" dirty="0">
                <a:solidFill>
                  <a:srgbClr val="FF0000"/>
                </a:solidFill>
                <a:effectLst>
                  <a:outerShdw blurRad="38100" dist="38100" dir="2700000" algn="tl">
                    <a:srgbClr val="000000"/>
                  </a:outerShdw>
                </a:effectLst>
              </a:rPr>
              <a:t>TÜRK STANDARDLARI ENSTİTÜSÜ</a:t>
            </a:r>
            <a:r>
              <a:rPr kumimoji="1" lang="tr-TR" sz="2000" kern="0" dirty="0">
                <a:solidFill>
                  <a:prstClr val="black"/>
                </a:solidFill>
              </a:rPr>
              <a:t>,</a:t>
            </a:r>
          </a:p>
          <a:p>
            <a:pPr algn="just" defTabSz="685800" eaLnBrk="0" fontAlgn="base" hangingPunct="0">
              <a:spcBef>
                <a:spcPct val="0"/>
              </a:spcBef>
              <a:spcAft>
                <a:spcPct val="0"/>
              </a:spcAft>
              <a:defRPr/>
            </a:pPr>
            <a:r>
              <a:rPr kumimoji="1" lang="tr-TR" sz="2000" kern="0" dirty="0">
                <a:solidFill>
                  <a:prstClr val="black"/>
                </a:solidFill>
              </a:rPr>
              <a:t>1954 yılında TOBB bünyesinde kurulmuş,1960  yılında 132 sayılı kanun ile </a:t>
            </a:r>
            <a:r>
              <a:rPr kumimoji="1" lang="tr-TR" sz="2000" kern="0" dirty="0" err="1">
                <a:solidFill>
                  <a:prstClr val="black"/>
                </a:solidFill>
              </a:rPr>
              <a:t>bugünkü,</a:t>
            </a:r>
            <a:r>
              <a:rPr kumimoji="1" lang="tr-TR" sz="2000" kern="0" dirty="0" err="1">
                <a:solidFill>
                  <a:srgbClr val="9F2936"/>
                </a:solidFill>
              </a:rPr>
              <a:t>“</a:t>
            </a:r>
            <a:r>
              <a:rPr kumimoji="1" lang="tr-TR" sz="2000" b="1" i="1" kern="0" dirty="0" err="1">
                <a:solidFill>
                  <a:srgbClr val="9F2936"/>
                </a:solidFill>
              </a:rPr>
              <a:t>özel</a:t>
            </a:r>
            <a:r>
              <a:rPr kumimoji="1" lang="tr-TR" sz="2000" b="1" i="1" kern="0" dirty="0">
                <a:solidFill>
                  <a:srgbClr val="9F2936"/>
                </a:solidFill>
              </a:rPr>
              <a:t> hukuk hükümlerine göre yönetilen kamu kurumu</a:t>
            </a:r>
            <a:r>
              <a:rPr kumimoji="1" lang="tr-TR" sz="2000" kern="0" dirty="0">
                <a:solidFill>
                  <a:prstClr val="black"/>
                </a:solidFill>
              </a:rPr>
              <a:t>” niteliğini kazanmıştır.</a:t>
            </a:r>
          </a:p>
          <a:p>
            <a:pPr algn="just" defTabSz="685800" eaLnBrk="0" fontAlgn="base" hangingPunct="0">
              <a:spcBef>
                <a:spcPct val="0"/>
              </a:spcBef>
              <a:spcAft>
                <a:spcPct val="0"/>
              </a:spcAft>
              <a:defRPr/>
            </a:pPr>
            <a:endParaRPr kumimoji="1" lang="tr-TR" sz="2000" kern="0" dirty="0">
              <a:solidFill>
                <a:prstClr val="black"/>
              </a:solidFill>
            </a:endParaRPr>
          </a:p>
          <a:p>
            <a:pPr algn="just" defTabSz="685800" eaLnBrk="0" fontAlgn="base" hangingPunct="0">
              <a:spcBef>
                <a:spcPct val="0"/>
              </a:spcBef>
              <a:spcAft>
                <a:spcPct val="0"/>
              </a:spcAft>
              <a:defRPr/>
            </a:pPr>
            <a:r>
              <a:rPr kumimoji="1" lang="tr-TR" sz="2000" kern="0" dirty="0">
                <a:solidFill>
                  <a:prstClr val="black"/>
                </a:solidFill>
              </a:rPr>
              <a:t>TSE’nin merkezi </a:t>
            </a:r>
            <a:r>
              <a:rPr kumimoji="1" lang="tr-TR" sz="2000" b="1" kern="0" dirty="0">
                <a:solidFill>
                  <a:prstClr val="black"/>
                </a:solidFill>
              </a:rPr>
              <a:t>Ankara</a:t>
            </a:r>
            <a:r>
              <a:rPr kumimoji="1" lang="tr-TR" sz="2000" kern="0" dirty="0">
                <a:solidFill>
                  <a:prstClr val="black"/>
                </a:solidFill>
              </a:rPr>
              <a:t>’da olup,</a:t>
            </a:r>
          </a:p>
          <a:p>
            <a:pPr algn="just" defTabSz="685800" eaLnBrk="0" fontAlgn="base" hangingPunct="0">
              <a:spcBef>
                <a:spcPct val="0"/>
              </a:spcBef>
              <a:spcAft>
                <a:spcPct val="0"/>
              </a:spcAft>
              <a:defRPr/>
            </a:pPr>
            <a:r>
              <a:rPr kumimoji="1" lang="tr-TR" sz="2000" b="1" kern="0" dirty="0">
                <a:solidFill>
                  <a:srgbClr val="C00000"/>
                </a:solidFill>
              </a:rPr>
              <a:t>Yurt içinde ; </a:t>
            </a:r>
            <a:r>
              <a:rPr kumimoji="1" lang="tr-TR" sz="2000" kern="0" dirty="0"/>
              <a:t>B</a:t>
            </a:r>
            <a:r>
              <a:rPr kumimoji="1" lang="tr-TR" sz="2000" kern="0" dirty="0">
                <a:solidFill>
                  <a:prstClr val="black"/>
                </a:solidFill>
              </a:rPr>
              <a:t>ölge koordinatörlükleri,  il müdürlükleri ve bölge laboratuvarları</a:t>
            </a:r>
          </a:p>
          <a:p>
            <a:pPr algn="just" defTabSz="685800" eaLnBrk="0" fontAlgn="base" hangingPunct="0">
              <a:spcBef>
                <a:spcPct val="0"/>
              </a:spcBef>
              <a:spcAft>
                <a:spcPct val="0"/>
              </a:spcAft>
              <a:defRPr/>
            </a:pPr>
            <a:r>
              <a:rPr kumimoji="1" lang="tr-TR" sz="2000" b="1" kern="0" dirty="0">
                <a:solidFill>
                  <a:srgbClr val="C00000"/>
                </a:solidFill>
              </a:rPr>
              <a:t>Yurt dışında</a:t>
            </a:r>
            <a:r>
              <a:rPr kumimoji="1" lang="tr-TR" sz="2000" kern="0" dirty="0">
                <a:solidFill>
                  <a:prstClr val="black"/>
                </a:solidFill>
              </a:rPr>
              <a:t>, temsilcilikleri ve çözüm ortakları  mevcuttur.</a:t>
            </a:r>
          </a:p>
          <a:p>
            <a:pPr algn="just" defTabSz="685800" eaLnBrk="0" fontAlgn="base" hangingPunct="0">
              <a:spcBef>
                <a:spcPct val="0"/>
              </a:spcBef>
              <a:spcAft>
                <a:spcPct val="0"/>
              </a:spcAft>
              <a:defRPr/>
            </a:pPr>
            <a:endParaRPr kumimoji="1" lang="tr-TR" sz="2000" kern="0" dirty="0">
              <a:solidFill>
                <a:prstClr val="black"/>
              </a:solidFill>
            </a:endParaRPr>
          </a:p>
          <a:p>
            <a:pPr algn="just" defTabSz="685800" eaLnBrk="0" fontAlgn="base" hangingPunct="0">
              <a:spcBef>
                <a:spcPct val="0"/>
              </a:spcBef>
              <a:spcAft>
                <a:spcPct val="0"/>
              </a:spcAft>
              <a:defRPr/>
            </a:pPr>
            <a:endParaRPr kumimoji="1" lang="tr-TR" sz="2000" kern="0" dirty="0">
              <a:solidFill>
                <a:prstClr val="black"/>
              </a:solidFill>
            </a:endParaRPr>
          </a:p>
          <a:p>
            <a:pPr algn="just" defTabSz="685800" eaLnBrk="0" fontAlgn="base" hangingPunct="0">
              <a:spcBef>
                <a:spcPct val="0"/>
              </a:spcBef>
              <a:spcAft>
                <a:spcPct val="0"/>
              </a:spcAft>
              <a:defRPr/>
            </a:pPr>
            <a:endParaRPr lang="tr-TR" sz="2000" kern="0" dirty="0">
              <a:solidFill>
                <a:sysClr val="windowText" lastClr="000000"/>
              </a:solidFill>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439" y="2636668"/>
            <a:ext cx="2438148" cy="2183907"/>
          </a:xfrm>
          <a:prstGeom prst="rect">
            <a:avLst/>
          </a:prstGeom>
        </p:spPr>
      </p:pic>
      <p:pic>
        <p:nvPicPr>
          <p:cNvPr id="8"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272" y="6294862"/>
            <a:ext cx="4947899" cy="409594"/>
          </a:xfrm>
          <a:prstGeom prst="rect">
            <a:avLst/>
          </a:prstGeom>
        </p:spPr>
      </p:pic>
    </p:spTree>
    <p:extLst>
      <p:ext uri="{BB962C8B-B14F-4D97-AF65-F5344CB8AC3E}">
        <p14:creationId xmlns:p14="http://schemas.microsoft.com/office/powerpoint/2010/main" val="7409249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9" name="İçerik Yer Tutucusu 2"/>
          <p:cNvSpPr>
            <a:spLocks noGrp="1"/>
          </p:cNvSpPr>
          <p:nvPr>
            <p:ph idx="1"/>
          </p:nvPr>
        </p:nvSpPr>
        <p:spPr>
          <a:xfrm>
            <a:off x="461555" y="1690098"/>
            <a:ext cx="3187337" cy="3586848"/>
          </a:xfrm>
        </p:spPr>
        <p:txBody>
          <a:bodyPr>
            <a:noAutofit/>
          </a:bodyPr>
          <a:lstStyle/>
          <a:p>
            <a:pPr fontAlgn="t"/>
            <a:r>
              <a:rPr lang="tr-TR" sz="2000" dirty="0"/>
              <a:t>Müşteri odaklılık</a:t>
            </a:r>
          </a:p>
          <a:p>
            <a:pPr fontAlgn="t"/>
            <a:r>
              <a:rPr lang="tr-TR" sz="2000" dirty="0"/>
              <a:t>Liderlik</a:t>
            </a:r>
          </a:p>
          <a:p>
            <a:pPr fontAlgn="t"/>
            <a:r>
              <a:rPr lang="tr-TR" sz="2000" dirty="0"/>
              <a:t>Kişilerin Bağlılığı</a:t>
            </a:r>
          </a:p>
          <a:p>
            <a:pPr fontAlgn="t"/>
            <a:r>
              <a:rPr lang="tr-TR" sz="2000" dirty="0"/>
              <a:t>Proses Yaklaşımı</a:t>
            </a:r>
          </a:p>
          <a:p>
            <a:pPr fontAlgn="t"/>
            <a:r>
              <a:rPr lang="tr-TR" sz="2000" dirty="0"/>
              <a:t>İyileştirme</a:t>
            </a:r>
          </a:p>
          <a:p>
            <a:pPr fontAlgn="t"/>
            <a:r>
              <a:rPr lang="en-GB" sz="2000" dirty="0" err="1"/>
              <a:t>Kanıt</a:t>
            </a:r>
            <a:r>
              <a:rPr lang="en-GB" sz="2000" dirty="0"/>
              <a:t> </a:t>
            </a:r>
            <a:r>
              <a:rPr lang="en-GB" sz="2000" dirty="0" err="1"/>
              <a:t>Esaslı</a:t>
            </a:r>
            <a:r>
              <a:rPr lang="en-GB" sz="2000" dirty="0"/>
              <a:t> </a:t>
            </a:r>
            <a:r>
              <a:rPr lang="en-GB" sz="2000" dirty="0" err="1"/>
              <a:t>Karar</a:t>
            </a:r>
            <a:r>
              <a:rPr lang="en-GB" sz="2000" dirty="0"/>
              <a:t> Alma</a:t>
            </a:r>
            <a:endParaRPr lang="tr-TR" sz="2000" dirty="0"/>
          </a:p>
          <a:p>
            <a:pPr fontAlgn="t"/>
            <a:r>
              <a:rPr lang="tr-TR" sz="2000" dirty="0"/>
              <a:t>İlişki Yönetimi</a:t>
            </a:r>
          </a:p>
          <a:p>
            <a:pPr marL="0" indent="0">
              <a:buNone/>
            </a:pPr>
            <a:endParaRPr lang="tr-TR" sz="2000" dirty="0">
              <a:latin typeface="Arial" panose="020B0604020202020204" pitchFamily="34" charset="0"/>
              <a:cs typeface="Arial" panose="020B0604020202020204" pitchFamily="34" charset="0"/>
            </a:endParaRPr>
          </a:p>
        </p:txBody>
      </p:sp>
      <p:sp>
        <p:nvSpPr>
          <p:cNvPr id="7" name="Unvan 1"/>
          <p:cNvSpPr>
            <a:spLocks noGrp="1"/>
          </p:cNvSpPr>
          <p:nvPr>
            <p:ph type="title"/>
          </p:nvPr>
        </p:nvSpPr>
        <p:spPr>
          <a:xfrm>
            <a:off x="628650" y="635000"/>
            <a:ext cx="7800975" cy="760413"/>
          </a:xfrm>
        </p:spPr>
        <p:txBody>
          <a:bodyPr>
            <a:normAutofit/>
          </a:bodyPr>
          <a:lstStyle/>
          <a:p>
            <a:r>
              <a:rPr lang="tr-TR" sz="2800" b="1" dirty="0">
                <a:latin typeface="+mn-lt"/>
              </a:rPr>
              <a:t>KALİTE YÖNETİMİ PRENSİPLERİ</a:t>
            </a:r>
            <a:endParaRPr lang="en-GB" sz="2800" b="1" dirty="0">
              <a:latin typeface="+mn-lt"/>
            </a:endParaRPr>
          </a:p>
        </p:txBody>
      </p:sp>
      <p:pic>
        <p:nvPicPr>
          <p:cNvPr id="16" name="Resim 15"/>
          <p:cNvPicPr>
            <a:picLocks noChangeAspect="1"/>
          </p:cNvPicPr>
          <p:nvPr/>
        </p:nvPicPr>
        <p:blipFill>
          <a:blip r:embed="rId3"/>
          <a:stretch>
            <a:fillRect/>
          </a:stretch>
        </p:blipFill>
        <p:spPr>
          <a:xfrm>
            <a:off x="4223657" y="1555567"/>
            <a:ext cx="3493020" cy="3086101"/>
          </a:xfrm>
          <a:prstGeom prst="rect">
            <a:avLst/>
          </a:prstGeom>
        </p:spPr>
      </p:pic>
      <p:sp>
        <p:nvSpPr>
          <p:cNvPr id="17" name="Dikdörtgen 16"/>
          <p:cNvSpPr/>
          <p:nvPr/>
        </p:nvSpPr>
        <p:spPr>
          <a:xfrm>
            <a:off x="461555" y="4801822"/>
            <a:ext cx="8116388" cy="1015663"/>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Kalite Yönetim Prensipleri  kuruluşun performans gelişimine rehberlik etmek için bir temel olarak kullanılabilir. Prensipler, ISO / TC 176 uzmanları tarafından geliştirilmiş ve güncellenmiştir.</a:t>
            </a:r>
          </a:p>
        </p:txBody>
      </p:sp>
    </p:spTree>
    <p:extLst>
      <p:ext uri="{BB962C8B-B14F-4D97-AF65-F5344CB8AC3E}">
        <p14:creationId xmlns:p14="http://schemas.microsoft.com/office/powerpoint/2010/main" val="3484432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9" name="İçerik Yer Tutucusu 2"/>
          <p:cNvSpPr>
            <a:spLocks noGrp="1"/>
          </p:cNvSpPr>
          <p:nvPr>
            <p:ph idx="1"/>
          </p:nvPr>
        </p:nvSpPr>
        <p:spPr>
          <a:xfrm>
            <a:off x="557349" y="1559464"/>
            <a:ext cx="8203473" cy="5059049"/>
          </a:xfrm>
        </p:spPr>
        <p:txBody>
          <a:bodyPr>
            <a:noAutofit/>
          </a:bodyPr>
          <a:lstStyle/>
          <a:p>
            <a:pPr marL="0" lvl="0" indent="0">
              <a:lnSpc>
                <a:spcPct val="100000"/>
              </a:lnSpc>
              <a:spcBef>
                <a:spcPct val="20000"/>
              </a:spcBef>
              <a:buNone/>
              <a:defRPr/>
            </a:pPr>
            <a:r>
              <a:rPr lang="tr-TR" sz="2000" b="1" dirty="0">
                <a:solidFill>
                  <a:srgbClr val="D15FB3"/>
                </a:solidFill>
                <a:latin typeface="Calibri" panose="020F0502020204030204" pitchFamily="34" charset="0"/>
                <a:cs typeface="Calibri" panose="020F0502020204030204" pitchFamily="34" charset="0"/>
              </a:rPr>
              <a:t>Nedir:</a:t>
            </a:r>
            <a:r>
              <a:rPr lang="tr-TR" sz="2000" b="1"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Mü</a:t>
            </a:r>
            <a:r>
              <a:rPr lang="en-AU" sz="2000" dirty="0" err="1">
                <a:latin typeface="Calibri" panose="020F0502020204030204" pitchFamily="34" charset="0"/>
                <a:cs typeface="Calibri" panose="020F0502020204030204" pitchFamily="34" charset="0"/>
              </a:rPr>
              <a:t>şter</a:t>
            </a:r>
            <a:r>
              <a:rPr lang="tr-TR" sz="2000" dirty="0">
                <a:latin typeface="Calibri" panose="020F0502020204030204" pitchFamily="34" charset="0"/>
                <a:cs typeface="Calibri" panose="020F0502020204030204" pitchFamily="34" charset="0"/>
              </a:rPr>
              <a:t>i</a:t>
            </a:r>
            <a:r>
              <a:rPr lang="en-AU" sz="2000" dirty="0">
                <a:latin typeface="Calibri" panose="020F0502020204030204" pitchFamily="34" charset="0"/>
                <a:cs typeface="Calibri" panose="020F0502020204030204" pitchFamily="34" charset="0"/>
              </a:rPr>
              <a:t> </a:t>
            </a:r>
            <a:r>
              <a:rPr lang="en-AU" sz="2000" dirty="0" err="1">
                <a:latin typeface="Calibri" panose="020F0502020204030204" pitchFamily="34" charset="0"/>
                <a:cs typeface="Calibri" panose="020F0502020204030204" pitchFamily="34" charset="0"/>
              </a:rPr>
              <a:t>beklentilerinin</a:t>
            </a:r>
            <a:r>
              <a:rPr lang="tr-TR" sz="2000" dirty="0">
                <a:latin typeface="Calibri" panose="020F0502020204030204" pitchFamily="34" charset="0"/>
                <a:cs typeface="Calibri" panose="020F0502020204030204" pitchFamily="34" charset="0"/>
              </a:rPr>
              <a:t> (</a:t>
            </a:r>
            <a:r>
              <a:rPr lang="tr-TR" sz="2000" b="1" u="sng" dirty="0">
                <a:latin typeface="Calibri" panose="020F0502020204030204" pitchFamily="34" charset="0"/>
                <a:cs typeface="Calibri" panose="020F0502020204030204" pitchFamily="34" charset="0"/>
              </a:rPr>
              <a:t>şimdiki ve gelecekteki</a:t>
            </a:r>
            <a:r>
              <a:rPr lang="tr-TR" sz="2000" dirty="0">
                <a:latin typeface="Calibri" panose="020F0502020204030204" pitchFamily="34" charset="0"/>
                <a:cs typeface="Calibri" panose="020F0502020204030204" pitchFamily="34" charset="0"/>
              </a:rPr>
              <a:t>)</a:t>
            </a:r>
            <a:r>
              <a:rPr lang="en-AU" sz="2000" dirty="0">
                <a:latin typeface="Calibri" panose="020F0502020204030204" pitchFamily="34" charset="0"/>
                <a:cs typeface="Calibri" panose="020F0502020204030204" pitchFamily="34" charset="0"/>
              </a:rPr>
              <a:t> </a:t>
            </a:r>
            <a:r>
              <a:rPr lang="en-AU" sz="2000" dirty="0" err="1">
                <a:latin typeface="Calibri" panose="020F0502020204030204" pitchFamily="34" charset="0"/>
                <a:cs typeface="Calibri" panose="020F0502020204030204" pitchFamily="34" charset="0"/>
              </a:rPr>
              <a:t>tamamının</a:t>
            </a:r>
            <a:r>
              <a:rPr lang="en-AU" sz="2000" dirty="0">
                <a:latin typeface="Calibri" panose="020F0502020204030204" pitchFamily="34" charset="0"/>
                <a:cs typeface="Calibri" panose="020F0502020204030204" pitchFamily="34" charset="0"/>
              </a:rPr>
              <a:t> </a:t>
            </a:r>
            <a:r>
              <a:rPr lang="en-AU" sz="2000" dirty="0" err="1">
                <a:latin typeface="Calibri" panose="020F0502020204030204" pitchFamily="34" charset="0"/>
                <a:cs typeface="Calibri" panose="020F0502020204030204" pitchFamily="34" charset="0"/>
              </a:rPr>
              <a:t>anlaşılması</a:t>
            </a:r>
            <a:r>
              <a:rPr lang="en-AU"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ve aşılmasına odaklanılması</a:t>
            </a:r>
          </a:p>
          <a:p>
            <a:pPr lvl="0">
              <a:lnSpc>
                <a:spcPct val="100000"/>
              </a:lnSpc>
              <a:spcBef>
                <a:spcPct val="20000"/>
              </a:spcBef>
              <a:defRPr/>
            </a:pPr>
            <a:endParaRPr lang="tr-TR" sz="2000" dirty="0">
              <a:latin typeface="Calibri" panose="020F0502020204030204" pitchFamily="34" charset="0"/>
              <a:cs typeface="Calibri" panose="020F0502020204030204" pitchFamily="34" charset="0"/>
            </a:endParaRPr>
          </a:p>
          <a:p>
            <a:pPr marL="0" lvl="0" indent="0">
              <a:lnSpc>
                <a:spcPct val="100000"/>
              </a:lnSpc>
              <a:spcBef>
                <a:spcPct val="20000"/>
              </a:spcBef>
              <a:buNone/>
              <a:defRPr/>
            </a:pPr>
            <a:r>
              <a:rPr lang="tr-TR" sz="2000" b="1" dirty="0">
                <a:solidFill>
                  <a:srgbClr val="5AAAA6"/>
                </a:solidFill>
                <a:latin typeface="Calibri" panose="020F0502020204030204" pitchFamily="34" charset="0"/>
                <a:cs typeface="Calibri" panose="020F0502020204030204" pitchFamily="34" charset="0"/>
              </a:rPr>
              <a:t>Neden Önemli: </a:t>
            </a:r>
            <a:r>
              <a:rPr lang="tr-TR" sz="2000" dirty="0">
                <a:latin typeface="Calibri" panose="020F0502020204030204" pitchFamily="34" charset="0"/>
                <a:cs typeface="Calibri" panose="020F0502020204030204" pitchFamily="34" charset="0"/>
              </a:rPr>
              <a:t>Müşteri ve ilgili tarafların güveninin kazanılması ve süreklilik sağlanması, başarıyı da sürekli hale getirir. </a:t>
            </a:r>
            <a:endParaRPr lang="en-AU" sz="2000" dirty="0">
              <a:latin typeface="Calibri" panose="020F0502020204030204" pitchFamily="34" charset="0"/>
              <a:cs typeface="Calibri" panose="020F0502020204030204" pitchFamily="34" charset="0"/>
            </a:endParaRPr>
          </a:p>
          <a:p>
            <a:pPr lvl="0">
              <a:lnSpc>
                <a:spcPct val="100000"/>
              </a:lnSpc>
              <a:spcBef>
                <a:spcPct val="20000"/>
              </a:spcBef>
              <a:defRPr/>
            </a:pPr>
            <a:endParaRPr lang="tr-TR" sz="2000" b="1" dirty="0">
              <a:latin typeface="Calibri" panose="020F0502020204030204" pitchFamily="34" charset="0"/>
              <a:cs typeface="Calibri" panose="020F0502020204030204" pitchFamily="34" charset="0"/>
            </a:endParaRPr>
          </a:p>
          <a:p>
            <a:pPr marL="0" lvl="0" indent="0">
              <a:lnSpc>
                <a:spcPct val="100000"/>
              </a:lnSpc>
              <a:spcBef>
                <a:spcPct val="20000"/>
              </a:spcBef>
              <a:buNone/>
              <a:defRPr/>
            </a:pPr>
            <a:r>
              <a:rPr lang="tr-TR" sz="2000" b="1" dirty="0">
                <a:solidFill>
                  <a:schemeClr val="accent1">
                    <a:lumMod val="75000"/>
                  </a:schemeClr>
                </a:solidFill>
                <a:latin typeface="Calibri" panose="020F0502020204030204" pitchFamily="34" charset="0"/>
                <a:cs typeface="Calibri" panose="020F0502020204030204" pitchFamily="34" charset="0"/>
              </a:rPr>
              <a:t>Faydaları:</a:t>
            </a:r>
          </a:p>
          <a:p>
            <a:pPr marL="342900" lvl="0" indent="-342900">
              <a:lnSpc>
                <a:spcPct val="100000"/>
              </a:lnSpc>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Müşteri değerinin artması</a:t>
            </a:r>
          </a:p>
          <a:p>
            <a:pPr marL="342900" lvl="0" indent="-342900">
              <a:lnSpc>
                <a:spcPct val="100000"/>
              </a:lnSpc>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Müşteri memnuniyetinin ve sadakatinin artması</a:t>
            </a:r>
          </a:p>
          <a:p>
            <a:pPr marL="342900" lvl="0" indent="-342900">
              <a:lnSpc>
                <a:spcPct val="100000"/>
              </a:lnSpc>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Devamlılığı olan iş sayısının artması</a:t>
            </a:r>
          </a:p>
          <a:p>
            <a:pPr marL="342900" lvl="0" indent="-342900">
              <a:lnSpc>
                <a:spcPct val="100000"/>
              </a:lnSpc>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Müşteri ağının geliştir</a:t>
            </a:r>
            <a:r>
              <a:rPr lang="en-GB" sz="2000" dirty="0" err="1">
                <a:latin typeface="Calibri" panose="020F0502020204030204" pitchFamily="34" charset="0"/>
                <a:cs typeface="Calibri" panose="020F0502020204030204" pitchFamily="34" charset="0"/>
              </a:rPr>
              <a:t>il</a:t>
            </a:r>
            <a:r>
              <a:rPr lang="tr-TR" sz="2000" dirty="0">
                <a:latin typeface="Calibri" panose="020F0502020204030204" pitchFamily="34" charset="0"/>
                <a:cs typeface="Calibri" panose="020F0502020204030204" pitchFamily="34" charset="0"/>
              </a:rPr>
              <a:t>me</a:t>
            </a:r>
            <a:r>
              <a:rPr lang="en-GB" sz="2000" dirty="0" err="1">
                <a:latin typeface="Calibri" panose="020F0502020204030204" pitchFamily="34" charset="0"/>
                <a:cs typeface="Calibri" panose="020F0502020204030204" pitchFamily="34" charset="0"/>
              </a:rPr>
              <a:t>si</a:t>
            </a:r>
            <a:endParaRPr lang="tr-TR" sz="2000" dirty="0">
              <a:latin typeface="Calibri" panose="020F0502020204030204" pitchFamily="34" charset="0"/>
              <a:cs typeface="Calibri" panose="020F0502020204030204" pitchFamily="34" charset="0"/>
            </a:endParaRPr>
          </a:p>
          <a:p>
            <a:pPr marL="342900" lvl="0" indent="-342900">
              <a:lnSpc>
                <a:spcPct val="100000"/>
              </a:lnSpc>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Gelir ve pazar payını artırma</a:t>
            </a:r>
            <a:endParaRPr lang="en-US" sz="2000" dirty="0">
              <a:latin typeface="Calibri" panose="020F0502020204030204" pitchFamily="34" charset="0"/>
              <a:cs typeface="Calibri" panose="020F0502020204030204" pitchFamily="34" charset="0"/>
            </a:endParaRPr>
          </a:p>
          <a:p>
            <a:pPr marL="0" indent="0">
              <a:buNone/>
            </a:pPr>
            <a:endParaRPr lang="tr-TR" sz="2000" dirty="0">
              <a:latin typeface="Calibri" panose="020F0502020204030204" pitchFamily="34" charset="0"/>
              <a:cs typeface="Calibri" panose="020F0502020204030204" pitchFamily="34" charset="0"/>
            </a:endParaRPr>
          </a:p>
        </p:txBody>
      </p:sp>
      <p:sp>
        <p:nvSpPr>
          <p:cNvPr id="7" name="Unvan 1"/>
          <p:cNvSpPr>
            <a:spLocks noGrp="1"/>
          </p:cNvSpPr>
          <p:nvPr>
            <p:ph type="title"/>
          </p:nvPr>
        </p:nvSpPr>
        <p:spPr>
          <a:xfrm>
            <a:off x="628650" y="635000"/>
            <a:ext cx="7800975" cy="760413"/>
          </a:xfrm>
        </p:spPr>
        <p:txBody>
          <a:bodyPr>
            <a:normAutofit/>
          </a:bodyPr>
          <a:lstStyle/>
          <a:p>
            <a:r>
              <a:rPr lang="tr-TR" sz="2800" b="1" dirty="0">
                <a:latin typeface="+mn-lt"/>
              </a:rPr>
              <a:t> MÜŞTERİ ODAKLILIK</a:t>
            </a:r>
            <a:endParaRPr lang="en-GB" sz="2800" b="1" dirty="0">
              <a:latin typeface="+mn-lt"/>
            </a:endParaRPr>
          </a:p>
        </p:txBody>
      </p:sp>
      <p:pic>
        <p:nvPicPr>
          <p:cNvPr id="2" name="Resim 1"/>
          <p:cNvPicPr>
            <a:picLocks noChangeAspect="1"/>
          </p:cNvPicPr>
          <p:nvPr/>
        </p:nvPicPr>
        <p:blipFill>
          <a:blip r:embed="rId3"/>
          <a:stretch>
            <a:fillRect/>
          </a:stretch>
        </p:blipFill>
        <p:spPr>
          <a:xfrm>
            <a:off x="6019687" y="3693065"/>
            <a:ext cx="2591025" cy="2286198"/>
          </a:xfrm>
          <a:prstGeom prst="rect">
            <a:avLst/>
          </a:prstGeom>
        </p:spPr>
      </p:pic>
    </p:spTree>
    <p:extLst>
      <p:ext uri="{BB962C8B-B14F-4D97-AF65-F5344CB8AC3E}">
        <p14:creationId xmlns:p14="http://schemas.microsoft.com/office/powerpoint/2010/main" val="176785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7" name="Unvan 1"/>
          <p:cNvSpPr>
            <a:spLocks noGrp="1"/>
          </p:cNvSpPr>
          <p:nvPr>
            <p:ph type="title"/>
          </p:nvPr>
        </p:nvSpPr>
        <p:spPr>
          <a:xfrm>
            <a:off x="628650" y="635000"/>
            <a:ext cx="7800975" cy="760413"/>
          </a:xfrm>
        </p:spPr>
        <p:txBody>
          <a:bodyPr>
            <a:normAutofit/>
          </a:bodyPr>
          <a:lstStyle/>
          <a:p>
            <a:r>
              <a:rPr lang="tr-TR" sz="2800" b="1" dirty="0">
                <a:latin typeface="+mn-lt"/>
              </a:rPr>
              <a:t>LİDERLİK</a:t>
            </a:r>
            <a:endParaRPr lang="en-GB" sz="2800" b="1" dirty="0">
              <a:latin typeface="+mn-lt"/>
            </a:endParaRPr>
          </a:p>
        </p:txBody>
      </p:sp>
      <p:sp>
        <p:nvSpPr>
          <p:cNvPr id="8" name="İçerik Yer Tutucusu 2"/>
          <p:cNvSpPr txBox="1">
            <a:spLocks/>
          </p:cNvSpPr>
          <p:nvPr/>
        </p:nvSpPr>
        <p:spPr>
          <a:xfrm>
            <a:off x="427399" y="1587002"/>
            <a:ext cx="76106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tr-TR" sz="2000" b="1" dirty="0">
                <a:solidFill>
                  <a:srgbClr val="D15FB3"/>
                </a:solidFill>
                <a:latin typeface="Calibri" panose="020F0502020204030204" pitchFamily="34" charset="0"/>
                <a:cs typeface="Calibri" panose="020F0502020204030204" pitchFamily="34" charset="0"/>
              </a:rPr>
              <a:t>Nedir: </a:t>
            </a:r>
            <a:r>
              <a:rPr lang="tr-TR" sz="2000" dirty="0">
                <a:latin typeface="Calibri" panose="020F0502020204030204" pitchFamily="34" charset="0"/>
                <a:cs typeface="Calibri" panose="020F0502020204030204" pitchFamily="34" charset="0"/>
              </a:rPr>
              <a:t>Liderler, kişilerin kalite hedeflerine ulaşması ve katılımcı olması için </a:t>
            </a:r>
            <a:r>
              <a:rPr lang="tr-TR" sz="2000" b="1" u="sng" dirty="0">
                <a:latin typeface="Calibri" panose="020F0502020204030204" pitchFamily="34" charset="0"/>
                <a:cs typeface="Calibri" panose="020F0502020204030204" pitchFamily="34" charset="0"/>
              </a:rPr>
              <a:t>amaç ve yön birliği </a:t>
            </a:r>
            <a:r>
              <a:rPr lang="tr-TR" sz="2000" dirty="0">
                <a:latin typeface="Calibri" panose="020F0502020204030204" pitchFamily="34" charset="0"/>
                <a:cs typeface="Calibri" panose="020F0502020204030204" pitchFamily="34" charset="0"/>
              </a:rPr>
              <a:t>sağlamalıdır.</a:t>
            </a:r>
          </a:p>
          <a:p>
            <a:pPr>
              <a:defRPr/>
            </a:pPr>
            <a:endParaRPr lang="tr-TR" sz="2000" dirty="0">
              <a:latin typeface="Calibri" panose="020F0502020204030204" pitchFamily="34" charset="0"/>
              <a:cs typeface="Calibri" panose="020F0502020204030204" pitchFamily="34" charset="0"/>
            </a:endParaRPr>
          </a:p>
          <a:p>
            <a:pPr marL="0" indent="0">
              <a:buNone/>
              <a:defRPr/>
            </a:pPr>
            <a:r>
              <a:rPr lang="tr-TR" sz="2000" b="1" dirty="0">
                <a:solidFill>
                  <a:srgbClr val="5AAAA6"/>
                </a:solidFill>
                <a:latin typeface="Calibri" panose="020F0502020204030204" pitchFamily="34" charset="0"/>
                <a:cs typeface="Calibri" panose="020F0502020204030204" pitchFamily="34" charset="0"/>
              </a:rPr>
              <a:t>Neden Önemli: </a:t>
            </a:r>
            <a:r>
              <a:rPr lang="tr-TR" sz="2000" dirty="0">
                <a:latin typeface="Calibri" panose="020F0502020204030204" pitchFamily="34" charset="0"/>
                <a:cs typeface="Calibri" panose="020F0502020204030204" pitchFamily="34" charset="0"/>
              </a:rPr>
              <a:t>Amaç ve yön birliğini yaratmak adına stratejileri, politikaları, süreçleri ve kaynakları dengeler. </a:t>
            </a:r>
          </a:p>
          <a:p>
            <a:pPr>
              <a:defRPr/>
            </a:pPr>
            <a:endParaRPr lang="tr-TR" sz="2000" dirty="0">
              <a:latin typeface="Calibri" panose="020F0502020204030204" pitchFamily="34" charset="0"/>
              <a:cs typeface="Calibri" panose="020F0502020204030204" pitchFamily="34" charset="0"/>
            </a:endParaRPr>
          </a:p>
          <a:p>
            <a:pPr marL="0" indent="0">
              <a:buNone/>
              <a:defRPr/>
            </a:pPr>
            <a:r>
              <a:rPr lang="tr-TR" sz="2000" b="1" dirty="0">
                <a:solidFill>
                  <a:schemeClr val="accent1">
                    <a:lumMod val="75000"/>
                  </a:schemeClr>
                </a:solidFill>
                <a:latin typeface="Calibri" panose="020F0502020204030204" pitchFamily="34" charset="0"/>
                <a:cs typeface="Calibri" panose="020F0502020204030204" pitchFamily="34" charset="0"/>
              </a:rPr>
              <a:t>Faydaları:</a:t>
            </a:r>
          </a:p>
          <a:p>
            <a:pPr marL="342900" indent="-342900">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Etkinlik ve verimliliği artırma</a:t>
            </a:r>
          </a:p>
          <a:p>
            <a:pPr marL="342900" indent="-342900">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Proseslerin daha iyi koordinasyonu</a:t>
            </a:r>
          </a:p>
          <a:p>
            <a:pPr marL="342900" indent="-342900">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Kuruluşun fonksiyonları arasındaki iletişim</a:t>
            </a:r>
            <a:r>
              <a:rPr lang="en-GB" sz="2000" dirty="0" err="1">
                <a:latin typeface="Calibri" panose="020F0502020204030204" pitchFamily="34" charset="0"/>
                <a:cs typeface="Calibri" panose="020F0502020204030204" pitchFamily="34" charset="0"/>
              </a:rPr>
              <a:t>i</a:t>
            </a:r>
            <a:endParaRPr lang="tr-TR" sz="2000" dirty="0">
              <a:latin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3"/>
          <a:stretch>
            <a:fillRect/>
          </a:stretch>
        </p:blipFill>
        <p:spPr>
          <a:xfrm>
            <a:off x="5963100" y="3278683"/>
            <a:ext cx="2164268" cy="2164268"/>
          </a:xfrm>
          <a:prstGeom prst="rect">
            <a:avLst/>
          </a:prstGeom>
        </p:spPr>
      </p:pic>
      <p:sp>
        <p:nvSpPr>
          <p:cNvPr id="2" name="Metin kutusu 1">
            <a:extLst>
              <a:ext uri="{FF2B5EF4-FFF2-40B4-BE49-F238E27FC236}">
                <a16:creationId xmlns:a16="http://schemas.microsoft.com/office/drawing/2014/main" id="{D2C423C0-83B7-4161-B101-93B6FE1DF97A}"/>
              </a:ext>
            </a:extLst>
          </p:cNvPr>
          <p:cNvSpPr txBox="1"/>
          <p:nvPr/>
        </p:nvSpPr>
        <p:spPr>
          <a:xfrm>
            <a:off x="427399" y="5733826"/>
            <a:ext cx="4937760" cy="369332"/>
          </a:xfrm>
          <a:prstGeom prst="rect">
            <a:avLst/>
          </a:prstGeom>
          <a:noFill/>
        </p:spPr>
        <p:txBody>
          <a:bodyPr wrap="square" rtlCol="0">
            <a:spAutoFit/>
          </a:bodyPr>
          <a:lstStyle/>
          <a:p>
            <a:r>
              <a:rPr lang="tr-TR" dirty="0">
                <a:hlinkClick r:id="rId4" action="ppaction://hlinkfile"/>
              </a:rPr>
              <a:t>PATRON/YÖNETİCİ ve LİDER arasındaki farklar</a:t>
            </a:r>
            <a:endParaRPr lang="tr-TR" dirty="0"/>
          </a:p>
        </p:txBody>
      </p:sp>
    </p:spTree>
    <p:extLst>
      <p:ext uri="{BB962C8B-B14F-4D97-AF65-F5344CB8AC3E}">
        <p14:creationId xmlns:p14="http://schemas.microsoft.com/office/powerpoint/2010/main" val="3136700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6606093" y="2972481"/>
            <a:ext cx="2250525" cy="2087199"/>
          </a:xfrm>
          <a:prstGeom prst="rect">
            <a:avLst/>
          </a:prstGeom>
        </p:spPr>
      </p:pic>
      <p:pic>
        <p:nvPicPr>
          <p:cNvPr id="4" name="Resim 3"/>
          <p:cNvPicPr>
            <a:picLocks noChangeAspect="1"/>
          </p:cNvPicPr>
          <p:nvPr/>
        </p:nvPicPr>
        <p:blipFill>
          <a:blip r:embed="rId4"/>
          <a:stretch>
            <a:fillRect/>
          </a:stretch>
        </p:blipFill>
        <p:spPr>
          <a:xfrm>
            <a:off x="0" y="0"/>
            <a:ext cx="2432515" cy="768163"/>
          </a:xfrm>
          <a:prstGeom prst="rect">
            <a:avLst/>
          </a:prstGeom>
        </p:spPr>
      </p:pic>
      <p:sp>
        <p:nvSpPr>
          <p:cNvPr id="7" name="Unvan 1"/>
          <p:cNvSpPr>
            <a:spLocks noGrp="1"/>
          </p:cNvSpPr>
          <p:nvPr>
            <p:ph type="title"/>
          </p:nvPr>
        </p:nvSpPr>
        <p:spPr>
          <a:xfrm>
            <a:off x="628650" y="635000"/>
            <a:ext cx="7800975" cy="760413"/>
          </a:xfrm>
        </p:spPr>
        <p:txBody>
          <a:bodyPr>
            <a:normAutofit/>
          </a:bodyPr>
          <a:lstStyle/>
          <a:p>
            <a:r>
              <a:rPr lang="tr-TR" sz="2800" b="1" dirty="0">
                <a:latin typeface="+mn-lt"/>
              </a:rPr>
              <a:t>KİŞİLERİN BAĞLILIĞI</a:t>
            </a:r>
            <a:endParaRPr lang="en-GB" sz="2800" b="1" dirty="0">
              <a:latin typeface="+mn-lt"/>
            </a:endParaRPr>
          </a:p>
        </p:txBody>
      </p:sp>
      <p:sp>
        <p:nvSpPr>
          <p:cNvPr id="8" name="İçerik Yer Tutucusu 2"/>
          <p:cNvSpPr txBox="1">
            <a:spLocks/>
          </p:cNvSpPr>
          <p:nvPr/>
        </p:nvSpPr>
        <p:spPr>
          <a:xfrm>
            <a:off x="415290" y="1499053"/>
            <a:ext cx="842391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buNone/>
              <a:defRPr/>
            </a:pPr>
            <a:r>
              <a:rPr lang="tr-TR" sz="2000" b="1" dirty="0">
                <a:solidFill>
                  <a:srgbClr val="D15FB3"/>
                </a:solidFill>
                <a:latin typeface="Calibri" panose="020F0502020204030204" pitchFamily="34" charset="0"/>
                <a:cs typeface="Calibri" panose="020F0502020204030204" pitchFamily="34" charset="0"/>
              </a:rPr>
              <a:t>Nedir: </a:t>
            </a:r>
            <a:r>
              <a:rPr lang="tr-TR" sz="2000" b="1" u="sng" dirty="0">
                <a:latin typeface="Calibri" panose="020F0502020204030204" pitchFamily="34" charset="0"/>
                <a:cs typeface="Calibri" panose="020F0502020204030204" pitchFamily="34" charset="0"/>
              </a:rPr>
              <a:t>Değer yaratma ve sunma </a:t>
            </a:r>
            <a:r>
              <a:rPr lang="tr-TR" sz="2000" dirty="0">
                <a:latin typeface="Calibri" panose="020F0502020204030204" pitchFamily="34" charset="0"/>
                <a:cs typeface="Calibri" panose="020F0502020204030204" pitchFamily="34" charset="0"/>
              </a:rPr>
              <a:t>yeteneğini artırmak için, her seviyesinde yetkin, güçlendirilmiş ve bağlı çalışanların olması</a:t>
            </a:r>
          </a:p>
          <a:p>
            <a:pPr>
              <a:spcBef>
                <a:spcPct val="20000"/>
              </a:spcBef>
              <a:defRPr/>
            </a:pPr>
            <a:endParaRPr lang="tr-TR" sz="2000" b="1" dirty="0">
              <a:latin typeface="Calibri" panose="020F0502020204030204" pitchFamily="34" charset="0"/>
              <a:cs typeface="Calibri" panose="020F0502020204030204" pitchFamily="34" charset="0"/>
            </a:endParaRPr>
          </a:p>
          <a:p>
            <a:pPr marL="0" indent="0">
              <a:spcBef>
                <a:spcPct val="20000"/>
              </a:spcBef>
              <a:buNone/>
              <a:defRPr/>
            </a:pPr>
            <a:r>
              <a:rPr lang="tr-TR" sz="2000" b="1" dirty="0">
                <a:solidFill>
                  <a:srgbClr val="5AAAA6"/>
                </a:solidFill>
                <a:latin typeface="Calibri" panose="020F0502020204030204" pitchFamily="34" charset="0"/>
                <a:cs typeface="Calibri" panose="020F0502020204030204" pitchFamily="34" charset="0"/>
              </a:rPr>
              <a:t>Neden Önemli: </a:t>
            </a:r>
            <a:r>
              <a:rPr lang="tr-TR" sz="2000" dirty="0">
                <a:latin typeface="Calibri" panose="020F0502020204030204" pitchFamily="34" charset="0"/>
                <a:cs typeface="Calibri" panose="020F0502020204030204" pitchFamily="34" charset="0"/>
              </a:rPr>
              <a:t>Etkinlik ve verimlilik için her seviyede çalışanın katılımı önemlidir.</a:t>
            </a:r>
          </a:p>
          <a:p>
            <a:pPr marL="0" indent="0">
              <a:spcBef>
                <a:spcPct val="20000"/>
              </a:spcBef>
              <a:buNone/>
              <a:defRPr/>
            </a:pPr>
            <a:endParaRPr lang="tr-TR" sz="2000" b="1" dirty="0">
              <a:latin typeface="Calibri" panose="020F0502020204030204" pitchFamily="34" charset="0"/>
              <a:cs typeface="Calibri" panose="020F0502020204030204" pitchFamily="34" charset="0"/>
            </a:endParaRPr>
          </a:p>
          <a:p>
            <a:pPr marL="0" indent="0">
              <a:spcBef>
                <a:spcPct val="20000"/>
              </a:spcBef>
              <a:buNone/>
              <a:defRPr/>
            </a:pPr>
            <a:r>
              <a:rPr lang="tr-TR" sz="2000" b="1" dirty="0">
                <a:solidFill>
                  <a:schemeClr val="accent1">
                    <a:lumMod val="75000"/>
                  </a:schemeClr>
                </a:solidFill>
                <a:latin typeface="Calibri" panose="020F0502020204030204" pitchFamily="34" charset="0"/>
                <a:cs typeface="Calibri" panose="020F0502020204030204" pitchFamily="34" charset="0"/>
              </a:rPr>
              <a:t>Faydaları:</a:t>
            </a:r>
            <a:r>
              <a:rPr lang="tr-TR" sz="2000" b="1" dirty="0">
                <a:latin typeface="Calibri" panose="020F0502020204030204" pitchFamily="34" charset="0"/>
                <a:cs typeface="Calibri" panose="020F0502020204030204" pitchFamily="34" charset="0"/>
              </a:rPr>
              <a:t> </a:t>
            </a:r>
          </a:p>
          <a:p>
            <a:pPr marL="342900" indent="-342900">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İyileştirme faaliyetlerine çalışanların katılımını artırma</a:t>
            </a:r>
          </a:p>
          <a:p>
            <a:pPr marL="342900" indent="-342900">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Kişisel gelişimi ve yaratıcılığı artırma</a:t>
            </a:r>
          </a:p>
          <a:p>
            <a:pPr marL="342900" indent="-342900">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Çalışan memnuniyetini artırma</a:t>
            </a:r>
          </a:p>
          <a:p>
            <a:pPr marL="342900" indent="-342900">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Gruplarda /takımlarda bilgi ve deneyimi serbestçe paylaşma</a:t>
            </a:r>
          </a:p>
          <a:p>
            <a:pPr marL="342900" indent="-342900">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Müşteri için değer yaratmaya odaklanma fırsatları yaratma</a:t>
            </a:r>
          </a:p>
          <a:p>
            <a:pPr marL="342900" indent="-342900">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Hedefler için yaratıcı ve yenilikçi olma</a:t>
            </a: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5608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7" name="Unvan 1"/>
          <p:cNvSpPr>
            <a:spLocks noGrp="1"/>
          </p:cNvSpPr>
          <p:nvPr>
            <p:ph type="title"/>
          </p:nvPr>
        </p:nvSpPr>
        <p:spPr>
          <a:xfrm>
            <a:off x="628650" y="635000"/>
            <a:ext cx="7800975" cy="760413"/>
          </a:xfrm>
        </p:spPr>
        <p:txBody>
          <a:bodyPr>
            <a:normAutofit/>
          </a:bodyPr>
          <a:lstStyle/>
          <a:p>
            <a:r>
              <a:rPr lang="tr-TR" sz="2800" b="1" dirty="0">
                <a:latin typeface="+mn-lt"/>
              </a:rPr>
              <a:t>PROSES YAKLAŞIMI</a:t>
            </a:r>
            <a:endParaRPr lang="en-GB" sz="2800" b="1" dirty="0">
              <a:latin typeface="+mn-lt"/>
            </a:endParaRPr>
          </a:p>
        </p:txBody>
      </p:sp>
      <p:sp>
        <p:nvSpPr>
          <p:cNvPr id="8" name="İçerik Yer Tutucusu 2"/>
          <p:cNvSpPr>
            <a:spLocks noGrp="1"/>
          </p:cNvSpPr>
          <p:nvPr>
            <p:ph idx="1"/>
          </p:nvPr>
        </p:nvSpPr>
        <p:spPr>
          <a:xfrm>
            <a:off x="356615" y="1541717"/>
            <a:ext cx="8503921" cy="5196976"/>
          </a:xfrm>
        </p:spPr>
        <p:txBody>
          <a:bodyPr>
            <a:normAutofit/>
          </a:bodyPr>
          <a:lstStyle/>
          <a:p>
            <a:pPr marL="0" lvl="0" indent="0">
              <a:spcBef>
                <a:spcPct val="20000"/>
              </a:spcBef>
              <a:buNone/>
              <a:defRPr/>
            </a:pPr>
            <a:r>
              <a:rPr lang="tr-TR" sz="2000" b="1" dirty="0">
                <a:solidFill>
                  <a:srgbClr val="D15FB3"/>
                </a:solidFill>
                <a:latin typeface="Calibri" panose="020F0502020204030204" pitchFamily="34" charset="0"/>
                <a:cs typeface="Calibri" panose="020F0502020204030204" pitchFamily="34" charset="0"/>
              </a:rPr>
              <a:t>Nedir: </a:t>
            </a:r>
            <a:r>
              <a:rPr lang="tr-TR" sz="2000" dirty="0">
                <a:latin typeface="Calibri" panose="020F0502020204030204" pitchFamily="34" charset="0"/>
                <a:cs typeface="Calibri" panose="020F0502020204030204" pitchFamily="34" charset="0"/>
              </a:rPr>
              <a:t>Prosesler arası ilişkiler </a:t>
            </a:r>
            <a:r>
              <a:rPr lang="tr-TR" sz="2000" b="1" u="sng" dirty="0">
                <a:latin typeface="Calibri" panose="020F0502020204030204" pitchFamily="34" charset="0"/>
                <a:cs typeface="Calibri" panose="020F0502020204030204" pitchFamily="34" charset="0"/>
              </a:rPr>
              <a:t>bir sistemin parçası </a:t>
            </a:r>
            <a:r>
              <a:rPr lang="tr-TR" sz="2000" dirty="0">
                <a:latin typeface="Calibri" panose="020F0502020204030204" pitchFamily="34" charset="0"/>
                <a:cs typeface="Calibri" panose="020F0502020204030204" pitchFamily="34" charset="0"/>
              </a:rPr>
              <a:t>olduğunda daha etkin ,verimli faaliyetlerle öngörülebilir ve tutarlı sonuçlara erişilebilir.</a:t>
            </a:r>
          </a:p>
          <a:p>
            <a:pPr lvl="0">
              <a:spcBef>
                <a:spcPct val="20000"/>
              </a:spcBef>
              <a:defRPr/>
            </a:pPr>
            <a:endParaRPr lang="tr-TR" sz="2000" dirty="0">
              <a:latin typeface="Calibri" panose="020F0502020204030204" pitchFamily="34" charset="0"/>
              <a:cs typeface="Calibri" panose="020F0502020204030204" pitchFamily="34" charset="0"/>
            </a:endParaRPr>
          </a:p>
          <a:p>
            <a:pPr marL="0" lvl="0" indent="0">
              <a:spcBef>
                <a:spcPct val="20000"/>
              </a:spcBef>
              <a:buNone/>
              <a:defRPr/>
            </a:pPr>
            <a:r>
              <a:rPr lang="tr-TR" sz="2000" b="1" dirty="0">
                <a:solidFill>
                  <a:srgbClr val="5AAAA6"/>
                </a:solidFill>
                <a:latin typeface="Calibri" panose="020F0502020204030204" pitchFamily="34" charset="0"/>
                <a:cs typeface="Calibri" panose="020F0502020204030204" pitchFamily="34" charset="0"/>
              </a:rPr>
              <a:t>Neden Önemli: </a:t>
            </a:r>
            <a:r>
              <a:rPr lang="tr-TR" sz="2000" dirty="0">
                <a:latin typeface="Calibri" panose="020F0502020204030204" pitchFamily="34" charset="0"/>
                <a:cs typeface="Calibri" panose="020F0502020204030204" pitchFamily="34" charset="0"/>
              </a:rPr>
              <a:t>KYS birbiriyle ilişkili proseslerden oluşur. Sistemin ve performansının  iyileştirilmesi ve sonuçların anlaşılması açısından önemlidir.</a:t>
            </a:r>
          </a:p>
          <a:p>
            <a:pPr marL="0" lvl="0" indent="0">
              <a:spcBef>
                <a:spcPct val="20000"/>
              </a:spcBef>
              <a:buNone/>
              <a:defRPr/>
            </a:pPr>
            <a:endParaRPr lang="tr-TR" sz="2000" b="1" dirty="0">
              <a:latin typeface="Calibri" panose="020F0502020204030204" pitchFamily="34" charset="0"/>
              <a:cs typeface="Calibri" panose="020F0502020204030204" pitchFamily="34" charset="0"/>
            </a:endParaRPr>
          </a:p>
          <a:p>
            <a:pPr marL="0" lvl="0" indent="0">
              <a:spcBef>
                <a:spcPct val="20000"/>
              </a:spcBef>
              <a:buNone/>
              <a:defRPr/>
            </a:pPr>
            <a:r>
              <a:rPr lang="tr-TR" sz="2000" b="1" dirty="0">
                <a:solidFill>
                  <a:schemeClr val="accent1">
                    <a:lumMod val="75000"/>
                  </a:schemeClr>
                </a:solidFill>
                <a:latin typeface="Calibri" panose="020F0502020204030204" pitchFamily="34" charset="0"/>
                <a:cs typeface="Calibri" panose="020F0502020204030204" pitchFamily="34" charset="0"/>
              </a:rPr>
              <a:t>Faydaları:</a:t>
            </a:r>
          </a:p>
          <a:p>
            <a:pPr marL="342900" lvl="0" indent="-342900">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Anahtar proseslere odaklanma ve iyileştirme fırsatlarını yakalama</a:t>
            </a:r>
            <a:r>
              <a:rPr lang="en-GB" sz="2000" dirty="0">
                <a:latin typeface="Calibri" panose="020F0502020204030204" pitchFamily="34" charset="0"/>
                <a:cs typeface="Calibri" panose="020F0502020204030204" pitchFamily="34" charset="0"/>
              </a:rPr>
              <a:t>,</a:t>
            </a:r>
            <a:r>
              <a:rPr lang="tr-TR" sz="2000" dirty="0">
                <a:latin typeface="Calibri" panose="020F0502020204030204" pitchFamily="34" charset="0"/>
                <a:cs typeface="Calibri" panose="020F0502020204030204" pitchFamily="34" charset="0"/>
              </a:rPr>
              <a:t> </a:t>
            </a:r>
          </a:p>
          <a:p>
            <a:pPr marL="342900" lvl="0" indent="-342900">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Proses çıktılarının tutarlı ve öngörülebilir olmasını sağlama</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marL="342900" lvl="0" indent="-342900">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Etkin proses yönetimi ile performansın iyileştirilmesi, </a:t>
            </a:r>
          </a:p>
          <a:p>
            <a:pPr marL="0" lvl="0" indent="0">
              <a:spcBef>
                <a:spcPct val="20000"/>
              </a:spcBef>
              <a:buNone/>
              <a:defRPr/>
            </a:pPr>
            <a:r>
              <a:rPr lang="tr-TR" sz="2000" dirty="0">
                <a:latin typeface="Calibri" panose="020F0502020204030204" pitchFamily="34" charset="0"/>
                <a:cs typeface="Calibri" panose="020F0502020204030204" pitchFamily="34" charset="0"/>
              </a:rPr>
              <a:t>      kaynakların etkin kullanımı</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marL="342900" lvl="0" indent="-342900">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İlgili tarafların güvenini sürekli kılma</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3"/>
          <a:stretch>
            <a:fillRect/>
          </a:stretch>
        </p:blipFill>
        <p:spPr>
          <a:xfrm>
            <a:off x="6233527" y="4462707"/>
            <a:ext cx="2446305" cy="2029098"/>
          </a:xfrm>
          <a:prstGeom prst="rect">
            <a:avLst/>
          </a:prstGeom>
        </p:spPr>
      </p:pic>
    </p:spTree>
    <p:extLst>
      <p:ext uri="{BB962C8B-B14F-4D97-AF65-F5344CB8AC3E}">
        <p14:creationId xmlns:p14="http://schemas.microsoft.com/office/powerpoint/2010/main" val="2665787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7" name="Unvan 1"/>
          <p:cNvSpPr>
            <a:spLocks noGrp="1"/>
          </p:cNvSpPr>
          <p:nvPr>
            <p:ph type="title"/>
          </p:nvPr>
        </p:nvSpPr>
        <p:spPr>
          <a:xfrm>
            <a:off x="628650" y="635000"/>
            <a:ext cx="7800975" cy="760413"/>
          </a:xfrm>
        </p:spPr>
        <p:txBody>
          <a:bodyPr>
            <a:normAutofit/>
          </a:bodyPr>
          <a:lstStyle/>
          <a:p>
            <a:r>
              <a:rPr lang="tr-TR" sz="2800" b="1" dirty="0">
                <a:latin typeface="+mn-lt"/>
              </a:rPr>
              <a:t>İYİLEŞTİRME</a:t>
            </a:r>
            <a:endParaRPr lang="en-GB" sz="2800" b="1" dirty="0">
              <a:latin typeface="+mn-lt"/>
            </a:endParaRPr>
          </a:p>
        </p:txBody>
      </p:sp>
      <p:sp>
        <p:nvSpPr>
          <p:cNvPr id="8" name="İçerik Yer Tutucusu 2"/>
          <p:cNvSpPr>
            <a:spLocks noGrp="1"/>
          </p:cNvSpPr>
          <p:nvPr>
            <p:ph idx="1"/>
          </p:nvPr>
        </p:nvSpPr>
        <p:spPr>
          <a:xfrm>
            <a:off x="448055" y="1492380"/>
            <a:ext cx="8233573" cy="4351338"/>
          </a:xfrm>
        </p:spPr>
        <p:txBody>
          <a:bodyPr>
            <a:noAutofit/>
          </a:bodyPr>
          <a:lstStyle/>
          <a:p>
            <a:pPr marL="0" lvl="0" indent="0">
              <a:lnSpc>
                <a:spcPct val="80000"/>
              </a:lnSpc>
              <a:spcBef>
                <a:spcPct val="20000"/>
              </a:spcBef>
              <a:buNone/>
              <a:defRPr/>
            </a:pPr>
            <a:r>
              <a:rPr lang="tr-TR" sz="2000" b="1" dirty="0">
                <a:solidFill>
                  <a:srgbClr val="D15FB3"/>
                </a:solidFill>
                <a:latin typeface="Calibri" panose="020F0502020204030204" pitchFamily="34" charset="0"/>
                <a:cs typeface="Calibri" panose="020F0502020204030204" pitchFamily="34" charset="0"/>
              </a:rPr>
              <a:t>Nedir: </a:t>
            </a:r>
            <a:r>
              <a:rPr lang="tr-TR" sz="2000" dirty="0">
                <a:latin typeface="Calibri" panose="020F0502020204030204" pitchFamily="34" charset="0"/>
                <a:cs typeface="Calibri" panose="020F0502020204030204" pitchFamily="34" charset="0"/>
              </a:rPr>
              <a:t>Başarılı kuruluşlar her zaman </a:t>
            </a:r>
            <a:r>
              <a:rPr lang="tr-TR" sz="2000" b="1" u="sng" dirty="0">
                <a:latin typeface="Calibri" panose="020F0502020204030204" pitchFamily="34" charset="0"/>
                <a:cs typeface="Calibri" panose="020F0502020204030204" pitchFamily="34" charset="0"/>
              </a:rPr>
              <a:t>iyileştirme odaklıdır</a:t>
            </a:r>
            <a:r>
              <a:rPr lang="tr-TR" sz="2000" dirty="0">
                <a:latin typeface="Calibri" panose="020F0502020204030204" pitchFamily="34" charset="0"/>
                <a:cs typeface="Calibri" panose="020F0502020204030204" pitchFamily="34" charset="0"/>
              </a:rPr>
              <a:t>.</a:t>
            </a:r>
          </a:p>
          <a:p>
            <a:pPr lvl="0">
              <a:lnSpc>
                <a:spcPct val="80000"/>
              </a:lnSpc>
              <a:spcBef>
                <a:spcPct val="20000"/>
              </a:spcBef>
              <a:defRPr/>
            </a:pPr>
            <a:endParaRPr lang="tr-TR" sz="2000" dirty="0">
              <a:solidFill>
                <a:schemeClr val="tx1"/>
              </a:solidFill>
              <a:latin typeface="Calibri" panose="020F0502020204030204" pitchFamily="34" charset="0"/>
              <a:cs typeface="Calibri" panose="020F0502020204030204" pitchFamily="34" charset="0"/>
            </a:endParaRPr>
          </a:p>
          <a:p>
            <a:pPr marL="0" lvl="0" indent="0">
              <a:lnSpc>
                <a:spcPct val="80000"/>
              </a:lnSpc>
              <a:spcBef>
                <a:spcPct val="20000"/>
              </a:spcBef>
              <a:buNone/>
              <a:defRPr/>
            </a:pPr>
            <a:r>
              <a:rPr lang="tr-TR" sz="2000" b="1" dirty="0">
                <a:solidFill>
                  <a:srgbClr val="5AAAA6"/>
                </a:solidFill>
                <a:latin typeface="Calibri" panose="020F0502020204030204" pitchFamily="34" charset="0"/>
                <a:cs typeface="Calibri" panose="020F0502020204030204" pitchFamily="34" charset="0"/>
              </a:rPr>
              <a:t>Neden Önemli: </a:t>
            </a:r>
            <a:r>
              <a:rPr lang="tr-TR" sz="2000" dirty="0">
                <a:latin typeface="Calibri" panose="020F0502020204030204" pitchFamily="34" charset="0"/>
                <a:cs typeface="Calibri" panose="020F0502020204030204" pitchFamily="34" charset="0"/>
              </a:rPr>
              <a:t>Bir kuruluşun mevcut performans seviyesinin sürdürülmesi, </a:t>
            </a:r>
          </a:p>
          <a:p>
            <a:pPr marL="0" lvl="0" indent="0">
              <a:lnSpc>
                <a:spcPct val="80000"/>
              </a:lnSpc>
              <a:spcBef>
                <a:spcPct val="20000"/>
              </a:spcBef>
              <a:buNone/>
              <a:defRPr/>
            </a:pPr>
            <a:r>
              <a:rPr lang="tr-TR" sz="2000" dirty="0">
                <a:latin typeface="Calibri" panose="020F0502020204030204" pitchFamily="34" charset="0"/>
                <a:cs typeface="Calibri" panose="020F0502020204030204" pitchFamily="34" charset="0"/>
              </a:rPr>
              <a:t>iç ve dış durumlarla ilgili değişiklere tepki verebilmesi ve yeni fırsatların </a:t>
            </a:r>
          </a:p>
          <a:p>
            <a:pPr marL="0" lvl="0" indent="0">
              <a:lnSpc>
                <a:spcPct val="80000"/>
              </a:lnSpc>
              <a:spcBef>
                <a:spcPct val="20000"/>
              </a:spcBef>
              <a:buNone/>
              <a:defRPr/>
            </a:pPr>
            <a:r>
              <a:rPr lang="tr-TR" sz="2000" dirty="0">
                <a:latin typeface="Calibri" panose="020F0502020204030204" pitchFamily="34" charset="0"/>
                <a:cs typeface="Calibri" panose="020F0502020204030204" pitchFamily="34" charset="0"/>
              </a:rPr>
              <a:t>yaratılması için iyileştirme önem arz etmektedir.</a:t>
            </a:r>
          </a:p>
          <a:p>
            <a:pPr lvl="0">
              <a:lnSpc>
                <a:spcPct val="80000"/>
              </a:lnSpc>
              <a:spcBef>
                <a:spcPct val="20000"/>
              </a:spcBef>
              <a:defRPr/>
            </a:pPr>
            <a:endParaRPr lang="tr-TR" sz="2000" b="1" dirty="0">
              <a:latin typeface="Calibri" panose="020F0502020204030204" pitchFamily="34" charset="0"/>
              <a:cs typeface="Calibri" panose="020F0502020204030204" pitchFamily="34" charset="0"/>
            </a:endParaRPr>
          </a:p>
          <a:p>
            <a:pPr marL="0" lvl="0" indent="0">
              <a:lnSpc>
                <a:spcPct val="80000"/>
              </a:lnSpc>
              <a:spcBef>
                <a:spcPct val="20000"/>
              </a:spcBef>
              <a:buNone/>
              <a:defRPr/>
            </a:pPr>
            <a:r>
              <a:rPr lang="tr-TR" sz="2000" b="1" dirty="0">
                <a:solidFill>
                  <a:schemeClr val="accent1">
                    <a:lumMod val="75000"/>
                  </a:schemeClr>
                </a:solidFill>
                <a:latin typeface="Calibri" panose="020F0502020204030204" pitchFamily="34" charset="0"/>
                <a:cs typeface="Calibri" panose="020F0502020204030204" pitchFamily="34" charset="0"/>
              </a:rPr>
              <a:t>Faydaları: </a:t>
            </a:r>
          </a:p>
          <a:p>
            <a:pPr marL="342900" lvl="0" indent="-342900">
              <a:lnSpc>
                <a:spcPct val="80000"/>
              </a:lnSpc>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Kurumsal yetenek, müşteri memnuniyeti ve proses performanslarında  </a:t>
            </a:r>
          </a:p>
          <a:p>
            <a:pPr marL="0" lvl="0" indent="0">
              <a:lnSpc>
                <a:spcPct val="80000"/>
              </a:lnSpc>
              <a:spcBef>
                <a:spcPct val="20000"/>
              </a:spcBef>
              <a:buNone/>
              <a:defRPr/>
            </a:pPr>
            <a:r>
              <a:rPr lang="tr-TR" sz="2000" dirty="0">
                <a:latin typeface="Calibri" panose="020F0502020204030204" pitchFamily="34" charset="0"/>
                <a:cs typeface="Calibri" panose="020F0502020204030204" pitchFamily="34" charset="0"/>
              </a:rPr>
              <a:t>      iyileşme</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marL="342900" lvl="0" indent="-342900">
              <a:lnSpc>
                <a:spcPct val="80000"/>
              </a:lnSpc>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Kök sebeplerin belirlenmesi, düzeltici ve önleyici faaliyetlerin </a:t>
            </a:r>
          </a:p>
          <a:p>
            <a:pPr marL="0" lvl="0" indent="0">
              <a:lnSpc>
                <a:spcPct val="80000"/>
              </a:lnSpc>
              <a:spcBef>
                <a:spcPct val="20000"/>
              </a:spcBef>
              <a:buNone/>
              <a:defRPr/>
            </a:pPr>
            <a:r>
              <a:rPr lang="tr-TR" sz="2000" dirty="0">
                <a:latin typeface="Calibri" panose="020F0502020204030204" pitchFamily="34" charset="0"/>
                <a:cs typeface="Calibri" panose="020F0502020204030204" pitchFamily="34" charset="0"/>
              </a:rPr>
              <a:t>       izlenmesinde odaklanma</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marL="342900" lvl="0" indent="-342900">
              <a:lnSpc>
                <a:spcPct val="80000"/>
              </a:lnSpc>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İyileştirme için sürekli öğrenme</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marL="342900" lvl="0" indent="-342900">
              <a:lnSpc>
                <a:spcPct val="80000"/>
              </a:lnSpc>
              <a:spcBef>
                <a:spcPct val="20000"/>
              </a:spcBef>
              <a:buFont typeface="Courier New" panose="02070309020205020404" pitchFamily="49" charset="0"/>
              <a:buChar char="o"/>
              <a:defRPr/>
            </a:pPr>
            <a:r>
              <a:rPr lang="tr-TR" sz="2000" dirty="0" err="1">
                <a:latin typeface="Calibri" panose="020F0502020204030204" pitchFamily="34" charset="0"/>
                <a:cs typeface="Calibri" panose="020F0502020204030204" pitchFamily="34" charset="0"/>
              </a:rPr>
              <a:t>İnovasyon</a:t>
            </a:r>
            <a:r>
              <a:rPr lang="tr-TR" sz="2000" dirty="0">
                <a:latin typeface="Calibri" panose="020F0502020204030204" pitchFamily="34" charset="0"/>
                <a:cs typeface="Calibri" panose="020F0502020204030204" pitchFamily="34" charset="0"/>
              </a:rPr>
              <a:t> faaliyetlerinde artış</a:t>
            </a:r>
            <a:r>
              <a:rPr lang="en-GB" sz="2000" dirty="0">
                <a:latin typeface="Calibri" panose="020F0502020204030204" pitchFamily="34" charset="0"/>
                <a:cs typeface="Calibri" panose="020F0502020204030204" pitchFamily="34" charset="0"/>
              </a:rPr>
              <a:t>,</a:t>
            </a:r>
            <a:r>
              <a:rPr lang="tr-TR" sz="2000" dirty="0">
                <a:latin typeface="Calibri" panose="020F0502020204030204" pitchFamily="34" charset="0"/>
                <a:cs typeface="Calibri" panose="020F0502020204030204" pitchFamily="34" charset="0"/>
              </a:rPr>
              <a:t> </a:t>
            </a:r>
          </a:p>
          <a:p>
            <a:pPr marL="342900" lvl="0" indent="-342900">
              <a:lnSpc>
                <a:spcPct val="80000"/>
              </a:lnSpc>
              <a:spcBef>
                <a:spcPct val="20000"/>
              </a:spcBef>
              <a:buFont typeface="Courier New" panose="02070309020205020404" pitchFamily="49" charset="0"/>
              <a:buChar char="o"/>
              <a:defRPr/>
            </a:pPr>
            <a:r>
              <a:rPr lang="tr-TR" sz="2000" dirty="0">
                <a:latin typeface="Calibri" panose="020F0502020204030204" pitchFamily="34" charset="0"/>
                <a:cs typeface="Calibri" panose="020F0502020204030204" pitchFamily="34" charset="0"/>
              </a:rPr>
              <a:t>İç ve dış risk ve fırsatlara karşı hazırlıklı olma </a:t>
            </a:r>
          </a:p>
          <a:p>
            <a:pPr marL="0" lvl="0" indent="0">
              <a:lnSpc>
                <a:spcPct val="80000"/>
              </a:lnSpc>
              <a:spcBef>
                <a:spcPct val="20000"/>
              </a:spcBef>
              <a:buNone/>
              <a:defRPr/>
            </a:pPr>
            <a:r>
              <a:rPr lang="tr-TR" sz="2000" dirty="0">
                <a:latin typeface="Calibri" panose="020F0502020204030204" pitchFamily="34" charset="0"/>
                <a:cs typeface="Calibri" panose="020F0502020204030204" pitchFamily="34" charset="0"/>
              </a:rPr>
              <a:t>      kabiliyetinde artış</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p:txBody>
      </p:sp>
      <p:pic>
        <p:nvPicPr>
          <p:cNvPr id="4100" name="Picture 4" descr="Download Improve Transparent Images Pluspng - Demand Symbol P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079" y="4762149"/>
            <a:ext cx="2709546" cy="167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60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7" name="Unvan 1"/>
          <p:cNvSpPr>
            <a:spLocks noGrp="1"/>
          </p:cNvSpPr>
          <p:nvPr>
            <p:ph type="title"/>
          </p:nvPr>
        </p:nvSpPr>
        <p:spPr>
          <a:xfrm>
            <a:off x="628650" y="635000"/>
            <a:ext cx="7800975" cy="760413"/>
          </a:xfrm>
        </p:spPr>
        <p:txBody>
          <a:bodyPr>
            <a:normAutofit/>
          </a:bodyPr>
          <a:lstStyle/>
          <a:p>
            <a:r>
              <a:rPr lang="tr-TR" sz="2800" b="1" dirty="0">
                <a:latin typeface="+mn-lt"/>
              </a:rPr>
              <a:t>KANIT ESASLI KARAR ALMA</a:t>
            </a:r>
            <a:endParaRPr lang="en-GB" sz="2800" b="1" dirty="0">
              <a:latin typeface="+mn-lt"/>
            </a:endParaRPr>
          </a:p>
        </p:txBody>
      </p:sp>
      <p:sp>
        <p:nvSpPr>
          <p:cNvPr id="8" name="İçerik Yer Tutucusu 2"/>
          <p:cNvSpPr>
            <a:spLocks noGrp="1"/>
          </p:cNvSpPr>
          <p:nvPr>
            <p:ph idx="1"/>
          </p:nvPr>
        </p:nvSpPr>
        <p:spPr>
          <a:xfrm>
            <a:off x="480604" y="1403163"/>
            <a:ext cx="7886700" cy="4351338"/>
          </a:xfrm>
        </p:spPr>
        <p:txBody>
          <a:bodyPr>
            <a:normAutofit/>
          </a:bodyPr>
          <a:lstStyle/>
          <a:p>
            <a:pPr marL="36000" lvl="1" indent="0">
              <a:buNone/>
              <a:defRPr/>
            </a:pPr>
            <a:r>
              <a:rPr lang="tr-TR" sz="2000" b="1" dirty="0">
                <a:solidFill>
                  <a:srgbClr val="D15FB3"/>
                </a:solidFill>
                <a:cs typeface="Arial" pitchFamily="34" charset="0"/>
              </a:rPr>
              <a:t>Nedir:</a:t>
            </a:r>
            <a:r>
              <a:rPr lang="tr-TR" sz="2000" b="1" dirty="0">
                <a:solidFill>
                  <a:schemeClr val="tx2">
                    <a:lumMod val="75000"/>
                  </a:schemeClr>
                </a:solidFill>
                <a:cs typeface="Arial" pitchFamily="34" charset="0"/>
              </a:rPr>
              <a:t> </a:t>
            </a:r>
            <a:r>
              <a:rPr lang="tr-TR" sz="2000" dirty="0">
                <a:solidFill>
                  <a:schemeClr val="tx2">
                    <a:lumMod val="75000"/>
                  </a:schemeClr>
                </a:solidFill>
                <a:cs typeface="Arial" pitchFamily="34" charset="0"/>
              </a:rPr>
              <a:t>Karar vermenin </a:t>
            </a:r>
            <a:r>
              <a:rPr lang="tr-TR" sz="2000" b="1" u="sng" dirty="0">
                <a:solidFill>
                  <a:schemeClr val="tx2">
                    <a:lumMod val="75000"/>
                  </a:schemeClr>
                </a:solidFill>
                <a:cs typeface="Arial" pitchFamily="34" charset="0"/>
              </a:rPr>
              <a:t>veri ve bilginin analizine </a:t>
            </a:r>
            <a:r>
              <a:rPr lang="tr-TR" sz="2000" dirty="0">
                <a:solidFill>
                  <a:schemeClr val="tx2">
                    <a:lumMod val="75000"/>
                  </a:schemeClr>
                </a:solidFill>
                <a:cs typeface="Arial" pitchFamily="34" charset="0"/>
              </a:rPr>
              <a:t>bağlı olarak yapılması istenen sonuçlara ulaşmayı sağlar.</a:t>
            </a:r>
          </a:p>
          <a:p>
            <a:pPr marL="36000" lvl="1" indent="0">
              <a:buNone/>
              <a:defRPr/>
            </a:pPr>
            <a:endParaRPr lang="tr-TR" sz="2000" dirty="0">
              <a:solidFill>
                <a:schemeClr val="tx2">
                  <a:lumMod val="75000"/>
                </a:schemeClr>
              </a:solidFill>
              <a:cs typeface="Arial" pitchFamily="34" charset="0"/>
            </a:endParaRPr>
          </a:p>
          <a:p>
            <a:pPr marL="36000" lvl="1" indent="0">
              <a:buNone/>
              <a:defRPr/>
            </a:pPr>
            <a:r>
              <a:rPr lang="tr-TR" sz="2000" b="1" dirty="0">
                <a:solidFill>
                  <a:srgbClr val="5AAAA6"/>
                </a:solidFill>
                <a:cs typeface="Arial" pitchFamily="34" charset="0"/>
              </a:rPr>
              <a:t>Neden Önemli: </a:t>
            </a:r>
            <a:r>
              <a:rPr lang="tr-TR" sz="2000" dirty="0">
                <a:solidFill>
                  <a:schemeClr val="tx2">
                    <a:lumMod val="75000"/>
                  </a:schemeClr>
                </a:solidFill>
                <a:cs typeface="Arial" pitchFamily="34" charset="0"/>
              </a:rPr>
              <a:t>Delile dayalı veri analizi objektif ve güvenilir karar vermeyi sağlar.</a:t>
            </a:r>
          </a:p>
          <a:p>
            <a:pPr marL="36000" lvl="1" indent="0">
              <a:buNone/>
              <a:defRPr/>
            </a:pPr>
            <a:endParaRPr lang="tr-TR" sz="2000" b="1" dirty="0">
              <a:solidFill>
                <a:schemeClr val="tx2">
                  <a:lumMod val="75000"/>
                </a:schemeClr>
              </a:solidFill>
              <a:cs typeface="Arial" pitchFamily="34" charset="0"/>
            </a:endParaRPr>
          </a:p>
          <a:p>
            <a:pPr marL="36000" lvl="1" indent="0">
              <a:buNone/>
              <a:defRPr/>
            </a:pPr>
            <a:r>
              <a:rPr lang="tr-TR" sz="2000" b="1" dirty="0">
                <a:solidFill>
                  <a:schemeClr val="accent1">
                    <a:lumMod val="75000"/>
                  </a:schemeClr>
                </a:solidFill>
                <a:cs typeface="Arial" pitchFamily="34" charset="0"/>
              </a:rPr>
              <a:t>Faydaları:</a:t>
            </a:r>
          </a:p>
          <a:p>
            <a:pPr marL="378900" lvl="1" indent="-342900">
              <a:buFont typeface="Courier New" panose="02070309020205020404" pitchFamily="49" charset="0"/>
              <a:buChar char="o"/>
              <a:defRPr/>
            </a:pPr>
            <a:r>
              <a:rPr lang="tr-TR" sz="2000" dirty="0">
                <a:solidFill>
                  <a:schemeClr val="tx2">
                    <a:lumMod val="75000"/>
                  </a:schemeClr>
                </a:solidFill>
                <a:cs typeface="Arial" pitchFamily="34" charset="0"/>
              </a:rPr>
              <a:t>Karar verme sürecinde iyileşme</a:t>
            </a:r>
          </a:p>
          <a:p>
            <a:pPr marL="378900" lvl="1" indent="-342900">
              <a:buFont typeface="Courier New" panose="02070309020205020404" pitchFamily="49" charset="0"/>
              <a:buChar char="o"/>
              <a:defRPr/>
            </a:pPr>
            <a:r>
              <a:rPr lang="tr-TR" sz="2000" dirty="0">
                <a:solidFill>
                  <a:schemeClr val="tx2">
                    <a:lumMod val="75000"/>
                  </a:schemeClr>
                </a:solidFill>
                <a:cs typeface="Arial" pitchFamily="34" charset="0"/>
              </a:rPr>
              <a:t>Hedeflere ulaşma yeteneği ve proses performansında iyileşme</a:t>
            </a:r>
          </a:p>
          <a:p>
            <a:pPr marL="378900" lvl="1" indent="-342900">
              <a:buFont typeface="Courier New" panose="02070309020205020404" pitchFamily="49" charset="0"/>
              <a:buChar char="o"/>
              <a:defRPr/>
            </a:pPr>
            <a:r>
              <a:rPr lang="tr-TR" sz="2000" dirty="0">
                <a:solidFill>
                  <a:schemeClr val="tx2">
                    <a:lumMod val="75000"/>
                  </a:schemeClr>
                </a:solidFill>
                <a:cs typeface="Arial" pitchFamily="34" charset="0"/>
              </a:rPr>
              <a:t>Geçmiş kararların etkinliğini değerlendirme yeteneğinde artış</a:t>
            </a:r>
          </a:p>
        </p:txBody>
      </p:sp>
      <p:pic>
        <p:nvPicPr>
          <p:cNvPr id="10"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246" y="4598127"/>
            <a:ext cx="2710407" cy="1991812"/>
          </a:xfrm>
          <a:prstGeom prst="rect">
            <a:avLst/>
          </a:prstGeom>
        </p:spPr>
      </p:pic>
    </p:spTree>
    <p:extLst>
      <p:ext uri="{BB962C8B-B14F-4D97-AF65-F5344CB8AC3E}">
        <p14:creationId xmlns:p14="http://schemas.microsoft.com/office/powerpoint/2010/main" val="3938632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7" name="Unvan 1"/>
          <p:cNvSpPr>
            <a:spLocks noGrp="1"/>
          </p:cNvSpPr>
          <p:nvPr>
            <p:ph type="title"/>
          </p:nvPr>
        </p:nvSpPr>
        <p:spPr>
          <a:xfrm>
            <a:off x="628650" y="635000"/>
            <a:ext cx="7800975" cy="760413"/>
          </a:xfrm>
        </p:spPr>
        <p:txBody>
          <a:bodyPr>
            <a:normAutofit/>
          </a:bodyPr>
          <a:lstStyle/>
          <a:p>
            <a:r>
              <a:rPr lang="tr-TR" sz="2800" b="1" dirty="0">
                <a:latin typeface="+mn-lt"/>
              </a:rPr>
              <a:t>İLİŞKİ YÖNETİMİ</a:t>
            </a:r>
            <a:endParaRPr lang="en-GB" sz="2800" b="1" dirty="0">
              <a:latin typeface="+mn-lt"/>
            </a:endParaRPr>
          </a:p>
        </p:txBody>
      </p:sp>
      <p:sp>
        <p:nvSpPr>
          <p:cNvPr id="8" name="İçerik Yer Tutucusu 2"/>
          <p:cNvSpPr>
            <a:spLocks noGrp="1"/>
          </p:cNvSpPr>
          <p:nvPr>
            <p:ph idx="1"/>
          </p:nvPr>
        </p:nvSpPr>
        <p:spPr>
          <a:xfrm>
            <a:off x="480605" y="1311820"/>
            <a:ext cx="7886700" cy="4351338"/>
          </a:xfrm>
        </p:spPr>
        <p:txBody>
          <a:bodyPr>
            <a:normAutofit/>
          </a:bodyPr>
          <a:lstStyle/>
          <a:p>
            <a:pPr marL="0" lvl="1" indent="0">
              <a:buNone/>
              <a:defRPr/>
            </a:pPr>
            <a:r>
              <a:rPr lang="tr-TR" sz="2000" b="1" dirty="0">
                <a:solidFill>
                  <a:srgbClr val="D15FB3"/>
                </a:solidFill>
                <a:latin typeface="Calibri" panose="020F0502020204030204" pitchFamily="34" charset="0"/>
                <a:cs typeface="Calibri" panose="020F0502020204030204" pitchFamily="34" charset="0"/>
              </a:rPr>
              <a:t>Nedir:</a:t>
            </a:r>
            <a:r>
              <a:rPr lang="tr-TR" sz="2000" b="1" dirty="0">
                <a:solidFill>
                  <a:schemeClr val="tx2">
                    <a:lumMod val="75000"/>
                  </a:schemeClr>
                </a:solidFill>
                <a:latin typeface="Calibri" panose="020F0502020204030204" pitchFamily="34" charset="0"/>
                <a:cs typeface="Calibri" panose="020F0502020204030204" pitchFamily="34" charset="0"/>
              </a:rPr>
              <a:t> </a:t>
            </a:r>
            <a:r>
              <a:rPr lang="tr-TR" sz="2000" dirty="0">
                <a:solidFill>
                  <a:schemeClr val="tx2">
                    <a:lumMod val="75000"/>
                  </a:schemeClr>
                </a:solidFill>
                <a:latin typeface="Calibri" panose="020F0502020204030204" pitchFamily="34" charset="0"/>
                <a:cs typeface="Calibri" panose="020F0502020204030204" pitchFamily="34" charset="0"/>
              </a:rPr>
              <a:t>Kuruluşlar sürekli başarı için </a:t>
            </a:r>
            <a:r>
              <a:rPr lang="tr-TR" sz="2000" b="1" u="sng" dirty="0">
                <a:solidFill>
                  <a:schemeClr val="tx2">
                    <a:lumMod val="75000"/>
                  </a:schemeClr>
                </a:solidFill>
                <a:latin typeface="Calibri" panose="020F0502020204030204" pitchFamily="34" charset="0"/>
                <a:cs typeface="Calibri" panose="020F0502020204030204" pitchFamily="34" charset="0"/>
              </a:rPr>
              <a:t>ilgili taraflarla olan ilişkilerini </a:t>
            </a:r>
            <a:r>
              <a:rPr lang="tr-TR" sz="2000" dirty="0">
                <a:solidFill>
                  <a:schemeClr val="tx2">
                    <a:lumMod val="75000"/>
                  </a:schemeClr>
                </a:solidFill>
                <a:latin typeface="Calibri" panose="020F0502020204030204" pitchFamily="34" charset="0"/>
                <a:cs typeface="Calibri" panose="020F0502020204030204" pitchFamily="34" charset="0"/>
              </a:rPr>
              <a:t>yönetmelidirler.</a:t>
            </a:r>
          </a:p>
          <a:p>
            <a:pPr marL="0" lvl="1" indent="0">
              <a:buNone/>
              <a:defRPr/>
            </a:pPr>
            <a:endParaRPr lang="tr-TR" sz="2000" b="1" dirty="0">
              <a:solidFill>
                <a:schemeClr val="tx2">
                  <a:lumMod val="75000"/>
                </a:schemeClr>
              </a:solidFill>
              <a:latin typeface="Calibri" panose="020F0502020204030204" pitchFamily="34" charset="0"/>
              <a:cs typeface="Calibri" panose="020F0502020204030204" pitchFamily="34" charset="0"/>
            </a:endParaRPr>
          </a:p>
          <a:p>
            <a:pPr marL="0" lvl="1" indent="0">
              <a:buNone/>
              <a:defRPr/>
            </a:pPr>
            <a:r>
              <a:rPr lang="tr-TR" sz="2000" b="1" dirty="0">
                <a:solidFill>
                  <a:srgbClr val="5AAAA6"/>
                </a:solidFill>
                <a:latin typeface="Calibri" panose="020F0502020204030204" pitchFamily="34" charset="0"/>
                <a:cs typeface="Calibri" panose="020F0502020204030204" pitchFamily="34" charset="0"/>
              </a:rPr>
              <a:t>Neden Önemli: </a:t>
            </a:r>
            <a:r>
              <a:rPr lang="tr-TR" sz="2000" dirty="0">
                <a:solidFill>
                  <a:schemeClr val="tx2">
                    <a:lumMod val="75000"/>
                  </a:schemeClr>
                </a:solidFill>
                <a:latin typeface="Calibri" panose="020F0502020204030204" pitchFamily="34" charset="0"/>
                <a:cs typeface="Calibri" panose="020F0502020204030204" pitchFamily="34" charset="0"/>
              </a:rPr>
              <a:t>İlgili taraflar kuruluşun performansı üzerinde etkilidirler. İlişkilerin yönetilmesi, performans üzerinde olumlu etki sağlar.</a:t>
            </a:r>
          </a:p>
          <a:p>
            <a:pPr marL="0" lvl="1" indent="0">
              <a:buNone/>
              <a:defRPr/>
            </a:pPr>
            <a:endParaRPr lang="tr-TR" sz="2000" b="1" dirty="0">
              <a:solidFill>
                <a:schemeClr val="tx2">
                  <a:lumMod val="75000"/>
                </a:schemeClr>
              </a:solidFill>
              <a:latin typeface="Calibri" panose="020F0502020204030204" pitchFamily="34" charset="0"/>
              <a:cs typeface="Calibri" panose="020F0502020204030204" pitchFamily="34" charset="0"/>
            </a:endParaRPr>
          </a:p>
          <a:p>
            <a:pPr marL="0" lvl="1" indent="0">
              <a:buNone/>
              <a:defRPr/>
            </a:pPr>
            <a:r>
              <a:rPr lang="tr-TR" sz="2000" b="1" dirty="0">
                <a:solidFill>
                  <a:schemeClr val="accent1">
                    <a:lumMod val="75000"/>
                  </a:schemeClr>
                </a:solidFill>
                <a:latin typeface="Calibri" panose="020F0502020204030204" pitchFamily="34" charset="0"/>
                <a:cs typeface="Calibri" panose="020F0502020204030204" pitchFamily="34" charset="0"/>
              </a:rPr>
              <a:t>Faydaları:</a:t>
            </a:r>
          </a:p>
          <a:p>
            <a:pPr marL="342900" lvl="1" indent="-342900">
              <a:buFont typeface="Courier New" panose="02070309020205020404" pitchFamily="49" charset="0"/>
              <a:buChar char="o"/>
              <a:defRPr/>
            </a:pPr>
            <a:r>
              <a:rPr lang="tr-TR" sz="2000" dirty="0">
                <a:solidFill>
                  <a:schemeClr val="tx2">
                    <a:lumMod val="75000"/>
                  </a:schemeClr>
                </a:solidFill>
                <a:latin typeface="Calibri" panose="020F0502020204030204" pitchFamily="34" charset="0"/>
                <a:cs typeface="Calibri" panose="020F0502020204030204" pitchFamily="34" charset="0"/>
              </a:rPr>
              <a:t>İlgili taraflar ve ilişkilerin tanımlanması </a:t>
            </a:r>
          </a:p>
          <a:p>
            <a:pPr marL="342900" lvl="1" indent="-342900">
              <a:buFont typeface="Courier New" panose="02070309020205020404" pitchFamily="49" charset="0"/>
              <a:buChar char="o"/>
              <a:defRPr/>
            </a:pPr>
            <a:r>
              <a:rPr lang="tr-TR" sz="2000" dirty="0">
                <a:solidFill>
                  <a:schemeClr val="tx2">
                    <a:lumMod val="75000"/>
                  </a:schemeClr>
                </a:solidFill>
                <a:latin typeface="Calibri" panose="020F0502020204030204" pitchFamily="34" charset="0"/>
                <a:cs typeface="Calibri" panose="020F0502020204030204" pitchFamily="34" charset="0"/>
              </a:rPr>
              <a:t>Hedef ve değerlerin karşılıklı anlaşılması</a:t>
            </a:r>
          </a:p>
          <a:p>
            <a:pPr marL="342900" lvl="1" indent="-342900">
              <a:buFont typeface="Courier New" panose="02070309020205020404" pitchFamily="49" charset="0"/>
              <a:buChar char="o"/>
              <a:defRPr/>
            </a:pPr>
            <a:r>
              <a:rPr lang="tr-TR" sz="2000" dirty="0">
                <a:solidFill>
                  <a:schemeClr val="tx2">
                    <a:lumMod val="75000"/>
                  </a:schemeClr>
                </a:solidFill>
                <a:latin typeface="Calibri" panose="020F0502020204030204" pitchFamily="34" charset="0"/>
                <a:cs typeface="Calibri" panose="020F0502020204030204" pitchFamily="34" charset="0"/>
              </a:rPr>
              <a:t>Tedarik zinciri yönetiminde iyileşme</a:t>
            </a:r>
          </a:p>
          <a:p>
            <a:pPr marL="342900" lvl="1" indent="-342900">
              <a:buFont typeface="Courier New" panose="02070309020205020404" pitchFamily="49" charset="0"/>
              <a:buChar char="o"/>
              <a:defRPr/>
            </a:pPr>
            <a:r>
              <a:rPr lang="tr-TR" sz="2000" dirty="0">
                <a:solidFill>
                  <a:schemeClr val="tx2">
                    <a:lumMod val="75000"/>
                  </a:schemeClr>
                </a:solidFill>
                <a:latin typeface="Calibri" panose="020F0502020204030204" pitchFamily="34" charset="0"/>
                <a:cs typeface="Calibri" panose="020F0502020204030204" pitchFamily="34" charset="0"/>
              </a:rPr>
              <a:t>Hedef, değer ve kaynakların paylaşılması, </a:t>
            </a:r>
          </a:p>
          <a:p>
            <a:pPr marL="0" lvl="1" indent="0">
              <a:buNone/>
              <a:defRPr/>
            </a:pPr>
            <a:r>
              <a:rPr lang="tr-TR" sz="2000" dirty="0">
                <a:solidFill>
                  <a:schemeClr val="tx2">
                    <a:lumMod val="75000"/>
                  </a:schemeClr>
                </a:solidFill>
                <a:latin typeface="Calibri" panose="020F0502020204030204" pitchFamily="34" charset="0"/>
                <a:cs typeface="Calibri" panose="020F0502020204030204" pitchFamily="34" charset="0"/>
              </a:rPr>
              <a:t>       ilişkili risklerin tespit edilmesi</a:t>
            </a:r>
          </a:p>
          <a:p>
            <a:endParaRPr lang="en-GB" dirty="0">
              <a:latin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3"/>
          <a:stretch>
            <a:fillRect/>
          </a:stretch>
        </p:blipFill>
        <p:spPr>
          <a:xfrm>
            <a:off x="5704114" y="3520033"/>
            <a:ext cx="2551611" cy="2288584"/>
          </a:xfrm>
          <a:prstGeom prst="rect">
            <a:avLst/>
          </a:prstGeom>
        </p:spPr>
      </p:pic>
    </p:spTree>
    <p:extLst>
      <p:ext uri="{BB962C8B-B14F-4D97-AF65-F5344CB8AC3E}">
        <p14:creationId xmlns:p14="http://schemas.microsoft.com/office/powerpoint/2010/main" val="4080790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2" name="Unvan 1"/>
          <p:cNvSpPr>
            <a:spLocks noGrp="1"/>
          </p:cNvSpPr>
          <p:nvPr>
            <p:ph type="title"/>
          </p:nvPr>
        </p:nvSpPr>
        <p:spPr>
          <a:xfrm>
            <a:off x="600892" y="768163"/>
            <a:ext cx="8349887" cy="593796"/>
          </a:xfrm>
        </p:spPr>
        <p:txBody>
          <a:bodyPr>
            <a:normAutofit/>
          </a:bodyPr>
          <a:lstStyle/>
          <a:p>
            <a:r>
              <a:rPr lang="tr-TR" sz="2800" b="1" dirty="0">
                <a:latin typeface="+mn-lt"/>
              </a:rPr>
              <a:t>PROSES YAKLAŞIMI </a:t>
            </a:r>
          </a:p>
        </p:txBody>
      </p:sp>
      <p:sp>
        <p:nvSpPr>
          <p:cNvPr id="3" name="Rectangle 17"/>
          <p:cNvSpPr>
            <a:spLocks noChangeArrowheads="1"/>
          </p:cNvSpPr>
          <p:nvPr/>
        </p:nvSpPr>
        <p:spPr bwMode="auto">
          <a:xfrm rot="10800000" flipV="1">
            <a:off x="484910" y="1302213"/>
            <a:ext cx="806472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tr-TR" sz="2000" dirty="0">
                <a:latin typeface="Calibri" panose="020F0502020204030204" pitchFamily="34" charset="0"/>
                <a:cs typeface="Calibri" panose="020F0502020204030204" pitchFamily="34" charset="0"/>
              </a:rPr>
              <a:t>Proses yaklaşımı, kuruluşun kalite politikası ve stratejik yönü ile uyumlu istenen sonuçlara erişmek için  proseslerin sistematik tanımlanmasını, yönetimini ve birbiri ile etkileşimini içerir.</a:t>
            </a:r>
          </a:p>
        </p:txBody>
      </p:sp>
      <p:grpSp>
        <p:nvGrpSpPr>
          <p:cNvPr id="5" name="Group 1"/>
          <p:cNvGrpSpPr>
            <a:grpSpLocks noChangeAspect="1"/>
          </p:cNvGrpSpPr>
          <p:nvPr/>
        </p:nvGrpSpPr>
        <p:grpSpPr bwMode="auto">
          <a:xfrm>
            <a:off x="600892" y="2527584"/>
            <a:ext cx="7811588" cy="3809208"/>
            <a:chOff x="2362" y="-795"/>
            <a:chExt cx="7200" cy="4320"/>
          </a:xfrm>
        </p:grpSpPr>
        <p:sp>
          <p:nvSpPr>
            <p:cNvPr id="6" name="AutoShape 16"/>
            <p:cNvSpPr>
              <a:spLocks noChangeAspect="1" noChangeArrowheads="1" noTextEdit="1"/>
            </p:cNvSpPr>
            <p:nvPr/>
          </p:nvSpPr>
          <p:spPr bwMode="auto">
            <a:xfrm>
              <a:off x="2362" y="-795"/>
              <a:ext cx="7200" cy="43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7" name="Rectangle 15"/>
            <p:cNvSpPr>
              <a:spLocks noChangeArrowheads="1"/>
            </p:cNvSpPr>
            <p:nvPr/>
          </p:nvSpPr>
          <p:spPr bwMode="auto">
            <a:xfrm rot="16200000">
              <a:off x="1107" y="1069"/>
              <a:ext cx="3537" cy="581"/>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Diğer Proseslerle  Etkileşim</a:t>
              </a:r>
              <a:endParaRPr kumimoji="0" lang="tr-TR" altLang="tr-TR" sz="1600" b="1" i="0" u="none" strike="noStrike" cap="none" normalizeH="0" baseline="0" dirty="0">
                <a:ln>
                  <a:noFill/>
                </a:ln>
                <a:solidFill>
                  <a:schemeClr val="tx1"/>
                </a:solidFill>
                <a:effectLst/>
                <a:latin typeface="Arial" panose="020B0604020202020204" pitchFamily="34" charset="0"/>
              </a:endParaRPr>
            </a:p>
          </p:txBody>
        </p:sp>
        <p:sp>
          <p:nvSpPr>
            <p:cNvPr id="41" name="Rectangle 14"/>
            <p:cNvSpPr>
              <a:spLocks noChangeArrowheads="1"/>
            </p:cNvSpPr>
            <p:nvPr/>
          </p:nvSpPr>
          <p:spPr bwMode="auto">
            <a:xfrm>
              <a:off x="5261" y="705"/>
              <a:ext cx="2143" cy="797"/>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Uygula</a:t>
              </a:r>
              <a:r>
                <a:rPr kumimoji="0" lang="tr-TR" altLang="tr-T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Prosesi Gerçekleştir</a:t>
              </a:r>
              <a:endParaRPr kumimoji="0" lang="tr-TR" altLang="tr-TR" sz="2800" b="0" i="0" u="none" strike="noStrike" cap="none" normalizeH="0" baseline="0" dirty="0">
                <a:ln>
                  <a:noFill/>
                </a:ln>
                <a:solidFill>
                  <a:schemeClr val="tx1"/>
                </a:solidFill>
                <a:effectLst/>
                <a:latin typeface="Arial" panose="020B0604020202020204" pitchFamily="34" charset="0"/>
              </a:endParaRPr>
            </a:p>
          </p:txBody>
        </p:sp>
        <p:sp>
          <p:nvSpPr>
            <p:cNvPr id="42" name="Rectangle 13"/>
            <p:cNvSpPr>
              <a:spLocks noChangeArrowheads="1"/>
            </p:cNvSpPr>
            <p:nvPr/>
          </p:nvSpPr>
          <p:spPr bwMode="auto">
            <a:xfrm rot="16200000">
              <a:off x="7337" y="1074"/>
              <a:ext cx="3537" cy="571"/>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Diğer Proseslerle  Etkileşim</a:t>
              </a:r>
              <a:endParaRPr kumimoji="0" lang="tr-TR" altLang="tr-TR" sz="2800" b="1" i="0" u="none" strike="noStrike" cap="none" normalizeH="0" baseline="0" dirty="0">
                <a:ln>
                  <a:noFill/>
                </a:ln>
                <a:solidFill>
                  <a:schemeClr val="tx1"/>
                </a:solidFill>
                <a:effectLst/>
                <a:latin typeface="Arial" panose="020B0604020202020204" pitchFamily="34" charset="0"/>
              </a:endParaRPr>
            </a:p>
          </p:txBody>
        </p:sp>
        <p:sp>
          <p:nvSpPr>
            <p:cNvPr id="43" name="AutoShape 12"/>
            <p:cNvSpPr>
              <a:spLocks noChangeShapeType="1"/>
            </p:cNvSpPr>
            <p:nvPr/>
          </p:nvSpPr>
          <p:spPr bwMode="auto">
            <a:xfrm>
              <a:off x="3333" y="1099"/>
              <a:ext cx="1750" cy="1"/>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4" name="AutoShape 11"/>
            <p:cNvSpPr>
              <a:spLocks noChangeShapeType="1"/>
            </p:cNvSpPr>
            <p:nvPr/>
          </p:nvSpPr>
          <p:spPr bwMode="auto">
            <a:xfrm>
              <a:off x="7571" y="1014"/>
              <a:ext cx="1190" cy="1"/>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AutoShape 9"/>
            <p:cNvSpPr>
              <a:spLocks noChangeArrowheads="1"/>
            </p:cNvSpPr>
            <p:nvPr/>
          </p:nvSpPr>
          <p:spPr bwMode="auto">
            <a:xfrm rot="5400000">
              <a:off x="6093" y="265"/>
              <a:ext cx="310" cy="404"/>
            </a:xfrm>
            <a:prstGeom prst="rightArrow">
              <a:avLst>
                <a:gd name="adj1" fmla="val 50000"/>
                <a:gd name="adj2" fmla="val 25000"/>
              </a:avLst>
            </a:prstGeom>
            <a:solidFill>
              <a:schemeClr val="accent1"/>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7" name="AutoShape 8"/>
            <p:cNvSpPr>
              <a:spLocks noChangeArrowheads="1"/>
            </p:cNvSpPr>
            <p:nvPr/>
          </p:nvSpPr>
          <p:spPr bwMode="auto">
            <a:xfrm rot="5400000">
              <a:off x="6032" y="1622"/>
              <a:ext cx="431" cy="404"/>
            </a:xfrm>
            <a:prstGeom prst="rightArrow">
              <a:avLst>
                <a:gd name="adj1" fmla="val 50000"/>
                <a:gd name="adj2" fmla="val 26671"/>
              </a:avLst>
            </a:prstGeom>
            <a:solidFill>
              <a:schemeClr val="accent1"/>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8" name="Rectangle 7"/>
            <p:cNvSpPr>
              <a:spLocks noChangeArrowheads="1"/>
            </p:cNvSpPr>
            <p:nvPr/>
          </p:nvSpPr>
          <p:spPr bwMode="auto">
            <a:xfrm>
              <a:off x="5368" y="-736"/>
              <a:ext cx="2333" cy="976"/>
            </a:xfrm>
            <a:prstGeom prst="rect">
              <a:avLst/>
            </a:prstGeom>
            <a:solidFill>
              <a:srgbClr val="FFFFFF"/>
            </a:solidFill>
            <a:ln w="3810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Prosesi  </a:t>
              </a:r>
              <a:r>
                <a:rPr kumimoji="0" lang="tr-TR" altLang="tr-TR"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Planla</a:t>
              </a:r>
              <a:r>
                <a:rPr kumimoji="0" lang="tr-TR" altLang="tr-T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tr-TR" altLang="tr-TR" sz="1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RİSKe</a:t>
              </a:r>
              <a:r>
                <a:rPr kumimoji="0" lang="tr-TR" altLang="tr-T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bağlı olarak Planlamanın Boyutu)</a:t>
              </a:r>
              <a:endParaRPr kumimoji="0" lang="tr-TR" altLang="tr-TR" sz="3200" b="0" i="0" u="none" strike="noStrike" cap="none" normalizeH="0" baseline="0" dirty="0">
                <a:ln>
                  <a:noFill/>
                </a:ln>
                <a:solidFill>
                  <a:schemeClr val="tx1"/>
                </a:solidFill>
                <a:effectLst/>
                <a:latin typeface="Arial" panose="020B0604020202020204" pitchFamily="34" charset="0"/>
              </a:endParaRPr>
            </a:p>
          </p:txBody>
        </p:sp>
        <p:sp>
          <p:nvSpPr>
            <p:cNvPr id="49" name="Rectangle 6"/>
            <p:cNvSpPr>
              <a:spLocks noChangeArrowheads="1"/>
            </p:cNvSpPr>
            <p:nvPr/>
          </p:nvSpPr>
          <p:spPr bwMode="auto">
            <a:xfrm>
              <a:off x="3225" y="-603"/>
              <a:ext cx="1858" cy="1225"/>
            </a:xfrm>
            <a:prstGeom prst="rect">
              <a:avLst/>
            </a:prstGeom>
            <a:solidFill>
              <a:srgbClr val="FFFFFF"/>
            </a:solidFill>
            <a:ln w="3810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Önlem Al</a:t>
              </a:r>
              <a:r>
                <a:rPr kumimoji="0" lang="tr-TR" altLang="tr-T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Gerektiğinde İyileştirmeleri Dahil Et</a:t>
              </a:r>
              <a:endParaRPr kumimoji="0" lang="tr-TR" altLang="tr-TR" sz="2400" b="0" i="0" u="none" strike="noStrike" cap="none" normalizeH="0" baseline="0" dirty="0">
                <a:ln>
                  <a:noFill/>
                </a:ln>
                <a:solidFill>
                  <a:schemeClr val="tx1"/>
                </a:solidFill>
                <a:effectLst/>
                <a:latin typeface="Arial" panose="020B0604020202020204" pitchFamily="34" charset="0"/>
              </a:endParaRPr>
            </a:p>
          </p:txBody>
        </p:sp>
        <p:sp>
          <p:nvSpPr>
            <p:cNvPr id="50" name="Rectangle 5"/>
            <p:cNvSpPr>
              <a:spLocks noChangeArrowheads="1"/>
            </p:cNvSpPr>
            <p:nvPr/>
          </p:nvSpPr>
          <p:spPr bwMode="auto">
            <a:xfrm>
              <a:off x="5428" y="2193"/>
              <a:ext cx="2273" cy="935"/>
            </a:xfrm>
            <a:prstGeom prst="rect">
              <a:avLst/>
            </a:prstGeom>
            <a:solidFill>
              <a:srgbClr val="FFFFFF"/>
            </a:solidFill>
            <a:ln w="3810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Kontrol  Et</a:t>
              </a:r>
              <a:r>
                <a:rPr kumimoji="0" lang="tr-TR" altLang="tr-T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Proses Performansını İzle /Ölç</a:t>
              </a:r>
              <a:endParaRPr kumimoji="0" lang="tr-TR" altLang="tr-TR" sz="2800" b="0" i="0" u="none" strike="noStrike" cap="none" normalizeH="0" baseline="0" dirty="0">
                <a:ln>
                  <a:noFill/>
                </a:ln>
                <a:solidFill>
                  <a:schemeClr val="tx1"/>
                </a:solidFill>
                <a:effectLst/>
                <a:latin typeface="Arial" panose="020B0604020202020204" pitchFamily="34" charset="0"/>
              </a:endParaRPr>
            </a:p>
          </p:txBody>
        </p:sp>
        <p:sp>
          <p:nvSpPr>
            <p:cNvPr id="51" name="Rectangle 4"/>
            <p:cNvSpPr>
              <a:spLocks noChangeArrowheads="1"/>
            </p:cNvSpPr>
            <p:nvPr/>
          </p:nvSpPr>
          <p:spPr bwMode="auto">
            <a:xfrm>
              <a:off x="3999" y="705"/>
              <a:ext cx="938" cy="311"/>
            </a:xfrm>
            <a:prstGeom prst="rect">
              <a:avLst/>
            </a:prstGeom>
            <a:solidFill>
              <a:srgbClr val="FFFFFF"/>
            </a:solidFill>
            <a:ln w="3810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GİRDİLER</a:t>
              </a: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52" name="Rectangle 3"/>
            <p:cNvSpPr>
              <a:spLocks noChangeArrowheads="1"/>
            </p:cNvSpPr>
            <p:nvPr/>
          </p:nvSpPr>
          <p:spPr bwMode="auto">
            <a:xfrm>
              <a:off x="7632" y="622"/>
              <a:ext cx="939" cy="311"/>
            </a:xfrm>
            <a:prstGeom prst="rect">
              <a:avLst/>
            </a:prstGeom>
            <a:solidFill>
              <a:srgbClr val="FFFFFF"/>
            </a:solidFill>
            <a:ln w="3810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ÇIKTILAR</a:t>
              </a: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53" name="AutoShape 2"/>
            <p:cNvSpPr>
              <a:spLocks noChangeArrowheads="1"/>
            </p:cNvSpPr>
            <p:nvPr/>
          </p:nvSpPr>
          <p:spPr bwMode="auto">
            <a:xfrm rot="16200000">
              <a:off x="2796" y="1304"/>
              <a:ext cx="2292" cy="60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5" name="AutoShape 10"/>
            <p:cNvSpPr>
              <a:spLocks noChangeArrowheads="1"/>
            </p:cNvSpPr>
            <p:nvPr/>
          </p:nvSpPr>
          <p:spPr bwMode="auto">
            <a:xfrm>
              <a:off x="4830" y="-319"/>
              <a:ext cx="431" cy="404"/>
            </a:xfrm>
            <a:prstGeom prst="rightArrow">
              <a:avLst>
                <a:gd name="adj1" fmla="val 50000"/>
                <a:gd name="adj2" fmla="val 26671"/>
              </a:avLst>
            </a:prstGeom>
            <a:solidFill>
              <a:schemeClr val="accent1"/>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353735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2" name="Unvan 1"/>
          <p:cNvSpPr>
            <a:spLocks noGrp="1"/>
          </p:cNvSpPr>
          <p:nvPr>
            <p:ph type="title"/>
          </p:nvPr>
        </p:nvSpPr>
        <p:spPr>
          <a:xfrm>
            <a:off x="600892" y="768163"/>
            <a:ext cx="8349887" cy="593796"/>
          </a:xfrm>
        </p:spPr>
        <p:txBody>
          <a:bodyPr>
            <a:normAutofit/>
          </a:bodyPr>
          <a:lstStyle/>
          <a:p>
            <a:r>
              <a:rPr lang="tr-TR" sz="2800" b="1" dirty="0">
                <a:latin typeface="+mn-lt"/>
              </a:rPr>
              <a:t>PROSES YAKLAŞIMI </a:t>
            </a:r>
          </a:p>
        </p:txBody>
      </p:sp>
      <p:sp>
        <p:nvSpPr>
          <p:cNvPr id="54" name="Dikdörtgen 53"/>
          <p:cNvSpPr/>
          <p:nvPr/>
        </p:nvSpPr>
        <p:spPr>
          <a:xfrm>
            <a:off x="411758" y="5930542"/>
            <a:ext cx="8310746" cy="707886"/>
          </a:xfrm>
          <a:prstGeom prst="rect">
            <a:avLst/>
          </a:prstGeom>
        </p:spPr>
        <p:txBody>
          <a:bodyPr wrap="square">
            <a:spAutoFit/>
          </a:bodyPr>
          <a:lstStyle/>
          <a:p>
            <a:r>
              <a:rPr lang="tr-TR" sz="2000" dirty="0">
                <a:latin typeface="Calibri" panose="020F0502020204030204" pitchFamily="34" charset="0"/>
                <a:cs typeface="Calibri" panose="020F0502020204030204" pitchFamily="34" charset="0"/>
              </a:rPr>
              <a:t>Kontrol için gerekli olan izleme ve ölçme kontrol noktaları her bir prosese özeldir ve ilgili risklere göre değişir.</a:t>
            </a:r>
          </a:p>
        </p:txBody>
      </p:sp>
      <p:grpSp>
        <p:nvGrpSpPr>
          <p:cNvPr id="22" name="Group 1"/>
          <p:cNvGrpSpPr>
            <a:grpSpLocks noChangeAspect="1"/>
          </p:cNvGrpSpPr>
          <p:nvPr/>
        </p:nvGrpSpPr>
        <p:grpSpPr bwMode="auto">
          <a:xfrm>
            <a:off x="411758" y="1450247"/>
            <a:ext cx="8301932" cy="4392089"/>
            <a:chOff x="1914" y="1651"/>
            <a:chExt cx="8275" cy="5937"/>
          </a:xfrm>
          <a:solidFill>
            <a:schemeClr val="accent1">
              <a:lumMod val="20000"/>
              <a:lumOff val="80000"/>
            </a:schemeClr>
          </a:solidFill>
        </p:grpSpPr>
        <p:sp>
          <p:nvSpPr>
            <p:cNvPr id="23" name="AutoShape 21"/>
            <p:cNvSpPr>
              <a:spLocks noChangeAspect="1" noChangeArrowheads="1" noTextEdit="1"/>
            </p:cNvSpPr>
            <p:nvPr/>
          </p:nvSpPr>
          <p:spPr bwMode="auto">
            <a:xfrm>
              <a:off x="1914" y="1651"/>
              <a:ext cx="8275" cy="5937"/>
            </a:xfrm>
            <a:prstGeom prst="rect">
              <a:avLst/>
            </a:prstGeom>
            <a:grpFill/>
          </p:spPr>
          <p:txBody>
            <a:bodyPr vert="horz" wrap="square" lIns="91440" tIns="45720" rIns="91440" bIns="45720" numCol="1" anchor="t" anchorCtr="0" compatLnSpc="1">
              <a:prstTxWarp prst="textNoShape">
                <a:avLst/>
              </a:prstTxWarp>
            </a:bodyPr>
            <a:lstStyle/>
            <a:p>
              <a:endParaRPr lang="tr-TR"/>
            </a:p>
          </p:txBody>
        </p:sp>
        <p:sp>
          <p:nvSpPr>
            <p:cNvPr id="24" name="Text Box 20"/>
            <p:cNvSpPr txBox="1">
              <a:spLocks noChangeArrowheads="1"/>
            </p:cNvSpPr>
            <p:nvPr/>
          </p:nvSpPr>
          <p:spPr bwMode="auto">
            <a:xfrm>
              <a:off x="6840" y="3864"/>
              <a:ext cx="1360" cy="2109"/>
            </a:xfrm>
            <a:prstGeom prst="rect">
              <a:avLst/>
            </a:prstGeom>
            <a:grpFill/>
            <a:ln w="9525">
              <a:solidFill>
                <a:srgbClr val="000000"/>
              </a:solidFill>
              <a:prstDash val="dashDot"/>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r-TR" sz="1100" dirty="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MALZEME, ENERJİ, BİLGİ</a:t>
              </a:r>
              <a:endParaRPr kumimoji="0" lang="tr-T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tr-TR" sz="1800" b="0" i="0" u="none" strike="noStrike" cap="none" normalizeH="0" baseline="0" dirty="0">
                <a:ln>
                  <a:noFill/>
                </a:ln>
                <a:solidFill>
                  <a:schemeClr val="tx1"/>
                </a:solidFill>
                <a:effectLst/>
                <a:latin typeface="Arial" pitchFamily="34" charset="0"/>
                <a:cs typeface="Arial" pitchFamily="34" charset="0"/>
              </a:endParaRPr>
            </a:p>
          </p:txBody>
        </p:sp>
        <p:sp>
          <p:nvSpPr>
            <p:cNvPr id="25" name="Text Box 19"/>
            <p:cNvSpPr txBox="1">
              <a:spLocks noChangeArrowheads="1"/>
            </p:cNvSpPr>
            <p:nvPr/>
          </p:nvSpPr>
          <p:spPr bwMode="auto">
            <a:xfrm>
              <a:off x="3871" y="3864"/>
              <a:ext cx="1361" cy="2109"/>
            </a:xfrm>
            <a:prstGeom prst="rect">
              <a:avLst/>
            </a:prstGeom>
            <a:grpFill/>
            <a:ln w="9525">
              <a:solidFill>
                <a:srgbClr val="000000"/>
              </a:solidFill>
              <a:prstDash val="dashDot"/>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r-TR" sz="1100" dirty="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MALZEME, ENERJİ, BİLGİ</a:t>
              </a:r>
              <a:endParaRPr kumimoji="0" lang="tr-T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tr-TR" sz="1800" b="0" i="0" u="none" strike="noStrike" cap="none" normalizeH="0" baseline="0" dirty="0">
                <a:ln>
                  <a:noFill/>
                </a:ln>
                <a:solidFill>
                  <a:schemeClr val="tx1"/>
                </a:solidFill>
                <a:effectLst/>
                <a:latin typeface="Arial" pitchFamily="34" charset="0"/>
                <a:cs typeface="Arial" pitchFamily="34" charset="0"/>
              </a:endParaRPr>
            </a:p>
          </p:txBody>
        </p:sp>
        <p:sp>
          <p:nvSpPr>
            <p:cNvPr id="26" name="Rectangle 18"/>
            <p:cNvSpPr>
              <a:spLocks noChangeArrowheads="1"/>
            </p:cNvSpPr>
            <p:nvPr/>
          </p:nvSpPr>
          <p:spPr bwMode="auto">
            <a:xfrm>
              <a:off x="1914" y="3319"/>
              <a:ext cx="1760" cy="608"/>
            </a:xfrm>
            <a:prstGeom prst="rect">
              <a:avLst/>
            </a:prstGeom>
            <a:solidFill>
              <a:schemeClr val="bg1"/>
            </a:solidFill>
            <a:ln w="9525">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Girdi Kaynakları</a:t>
              </a:r>
              <a:endParaRPr kumimoji="0" lang="tr-TR" sz="1400"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100" b="0" i="0" u="none" strike="noStrike" cap="none" normalizeH="0" baseline="0" dirty="0">
                <a:ln>
                  <a:noFill/>
                </a:ln>
                <a:solidFill>
                  <a:schemeClr val="tx1"/>
                </a:solidFill>
                <a:effectLst/>
                <a:latin typeface="Arial" pitchFamily="34" charset="0"/>
                <a:cs typeface="Arial" pitchFamily="34" charset="0"/>
              </a:endParaRPr>
            </a:p>
          </p:txBody>
        </p:sp>
        <p:sp>
          <p:nvSpPr>
            <p:cNvPr id="27" name="Oval 17"/>
            <p:cNvSpPr>
              <a:spLocks noChangeArrowheads="1"/>
            </p:cNvSpPr>
            <p:nvPr/>
          </p:nvSpPr>
          <p:spPr bwMode="auto">
            <a:xfrm>
              <a:off x="3871" y="3240"/>
              <a:ext cx="1361" cy="753"/>
            </a:xfrm>
            <a:prstGeom prst="ellipse">
              <a:avLst/>
            </a:prstGeom>
            <a:solidFill>
              <a:schemeClr val="bg1"/>
            </a:solidFill>
            <a:ln w="9525">
              <a:solidFill>
                <a:srgbClr val="000000"/>
              </a:solidFill>
              <a:round/>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Girdiler</a:t>
              </a:r>
              <a:endParaRPr kumimoji="0" lang="tr-TR" sz="1400" b="1" i="0" u="none" strike="noStrike" cap="none" normalizeH="0" baseline="0" dirty="0">
                <a:ln>
                  <a:noFill/>
                </a:ln>
                <a:solidFill>
                  <a:schemeClr val="tx1"/>
                </a:solidFill>
                <a:effectLst/>
                <a:latin typeface="Arial" pitchFamily="34" charset="0"/>
                <a:cs typeface="Arial" pitchFamily="34" charset="0"/>
              </a:endParaRPr>
            </a:p>
          </p:txBody>
        </p:sp>
        <p:sp>
          <p:nvSpPr>
            <p:cNvPr id="28" name="AutoShape 16"/>
            <p:cNvSpPr>
              <a:spLocks noChangeArrowheads="1"/>
            </p:cNvSpPr>
            <p:nvPr/>
          </p:nvSpPr>
          <p:spPr bwMode="auto">
            <a:xfrm>
              <a:off x="5177" y="3217"/>
              <a:ext cx="1607" cy="687"/>
            </a:xfrm>
            <a:prstGeom prst="chevron">
              <a:avLst>
                <a:gd name="adj" fmla="val 51201"/>
              </a:avLst>
            </a:prstGeom>
            <a:solidFill>
              <a:schemeClr val="bg1"/>
            </a:solidFill>
            <a:ln w="9525">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kumimoji="0" lang="tr-T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lang="tr-TR" sz="800" dirty="0">
                <a:latin typeface="Arial" pitchFamily="34" charset="0"/>
                <a:cs typeface="Arial" pitchFamily="34" charset="0"/>
              </a:endParaRPr>
            </a:p>
            <a:p>
              <a:pPr lvl="0" fontAlgn="base">
                <a:spcBef>
                  <a:spcPct val="0"/>
                </a:spcBef>
                <a:spcAft>
                  <a:spcPct val="0"/>
                </a:spcAft>
              </a:pPr>
              <a:r>
                <a:rPr lang="tr-TR" sz="1400" b="1" dirty="0">
                  <a:latin typeface="Calibri" pitchFamily="34" charset="0"/>
                  <a:ea typeface="Calibri" pitchFamily="34" charset="0"/>
                  <a:cs typeface="Times New Roman" pitchFamily="18" charset="0"/>
                </a:rPr>
                <a:t>Faaliyetler</a:t>
              </a:r>
              <a:endParaRPr lang="tr-TR" sz="1400" b="1" dirty="0">
                <a:latin typeface="Arial" pitchFamily="34" charset="0"/>
                <a:cs typeface="Arial" pitchFamily="34" charset="0"/>
              </a:endParaRPr>
            </a:p>
          </p:txBody>
        </p:sp>
        <p:sp>
          <p:nvSpPr>
            <p:cNvPr id="29" name="Oval 15"/>
            <p:cNvSpPr>
              <a:spLocks noChangeArrowheads="1"/>
            </p:cNvSpPr>
            <p:nvPr/>
          </p:nvSpPr>
          <p:spPr bwMode="auto">
            <a:xfrm>
              <a:off x="6840" y="3240"/>
              <a:ext cx="1341" cy="753"/>
            </a:xfrm>
            <a:prstGeom prst="ellipse">
              <a:avLst/>
            </a:prstGeom>
            <a:solidFill>
              <a:schemeClr val="bg1"/>
            </a:solidFill>
            <a:ln w="9525">
              <a:solidFill>
                <a:srgbClr val="000000"/>
              </a:solidFill>
              <a:round/>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Çıktılar</a:t>
              </a:r>
              <a:endParaRPr kumimoji="0" lang="tr-TR" sz="2400" b="1" i="0" u="none" strike="noStrike" cap="none" normalizeH="0" baseline="0" dirty="0">
                <a:ln>
                  <a:noFill/>
                </a:ln>
                <a:solidFill>
                  <a:schemeClr val="tx1"/>
                </a:solidFill>
                <a:effectLst/>
                <a:latin typeface="Arial" pitchFamily="34" charset="0"/>
                <a:cs typeface="Arial" pitchFamily="34" charset="0"/>
              </a:endParaRPr>
            </a:p>
          </p:txBody>
        </p:sp>
        <p:sp>
          <p:nvSpPr>
            <p:cNvPr id="30" name="Rectangle 14"/>
            <p:cNvSpPr>
              <a:spLocks noChangeArrowheads="1"/>
            </p:cNvSpPr>
            <p:nvPr/>
          </p:nvSpPr>
          <p:spPr bwMode="auto">
            <a:xfrm>
              <a:off x="4969" y="6722"/>
              <a:ext cx="2128" cy="775"/>
            </a:xfrm>
            <a:prstGeom prst="rect">
              <a:avLst/>
            </a:prstGeom>
            <a:solidFill>
              <a:schemeClr val="bg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lang="tr-TR" sz="1200" b="1" dirty="0">
                  <a:latin typeface="Calibri" pitchFamily="34" charset="0"/>
                  <a:ea typeface="Calibri" pitchFamily="34" charset="0"/>
                  <a:cs typeface="Times New Roman" pitchFamily="18" charset="0"/>
                </a:rPr>
                <a:t>Performans </a:t>
              </a:r>
              <a:endParaRPr lang="tr-TR" sz="1200" b="1" dirty="0">
                <a:latin typeface="Arial" pitchFamily="34" charset="0"/>
                <a:cs typeface="Arial" pitchFamily="34" charset="0"/>
              </a:endParaRPr>
            </a:p>
            <a:p>
              <a:pPr lvl="0" fontAlgn="base">
                <a:spcBef>
                  <a:spcPct val="0"/>
                </a:spcBef>
                <a:spcAft>
                  <a:spcPct val="0"/>
                </a:spcAft>
              </a:pPr>
              <a:r>
                <a:rPr kumimoji="0" lang="tr-TR" sz="12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İzleme ve Ölçme </a:t>
              </a:r>
              <a:r>
                <a:rPr lang="tr-TR" sz="1200" b="1" dirty="0">
                  <a:latin typeface="Calibri" pitchFamily="34" charset="0"/>
                  <a:ea typeface="Calibri" pitchFamily="34" charset="0"/>
                  <a:cs typeface="Times New Roman" pitchFamily="18" charset="0"/>
                </a:rPr>
                <a:t>i</a:t>
              </a:r>
              <a:r>
                <a:rPr kumimoji="0" lang="tr-TR" sz="12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çin Olası Kontrol Noktaları</a:t>
              </a:r>
              <a:endParaRPr kumimoji="0" lang="tr-TR" sz="1200" b="1" i="0" u="none" strike="noStrike" cap="none" normalizeH="0" baseline="0" dirty="0">
                <a:ln>
                  <a:noFill/>
                </a:ln>
                <a:solidFill>
                  <a:schemeClr val="tx1"/>
                </a:solidFill>
                <a:effectLst/>
                <a:latin typeface="Arial" pitchFamily="34" charset="0"/>
                <a:cs typeface="Arial" pitchFamily="34" charset="0"/>
              </a:endParaRPr>
            </a:p>
          </p:txBody>
        </p:sp>
        <p:sp>
          <p:nvSpPr>
            <p:cNvPr id="31" name="AutoShape 13"/>
            <p:cNvSpPr>
              <a:spLocks noChangeShapeType="1"/>
            </p:cNvSpPr>
            <p:nvPr/>
          </p:nvSpPr>
          <p:spPr bwMode="auto">
            <a:xfrm flipH="1" flipV="1">
              <a:off x="5871" y="3993"/>
              <a:ext cx="37" cy="2775"/>
            </a:xfrm>
            <a:prstGeom prst="straightConnector1">
              <a:avLst/>
            </a:prstGeom>
            <a:grp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32" name="Text Box 12"/>
            <p:cNvSpPr txBox="1">
              <a:spLocks noChangeArrowheads="1"/>
            </p:cNvSpPr>
            <p:nvPr/>
          </p:nvSpPr>
          <p:spPr bwMode="auto">
            <a:xfrm>
              <a:off x="8508" y="3992"/>
              <a:ext cx="1473" cy="1981"/>
            </a:xfrm>
            <a:prstGeom prst="rect">
              <a:avLst/>
            </a:prstGeom>
            <a:grpFill/>
            <a:ln w="9525">
              <a:solidFill>
                <a:srgbClr val="000000"/>
              </a:solidFill>
              <a:prstDash val="dashDot"/>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SONRAKİ PROSESLER</a:t>
              </a:r>
              <a:endParaRPr kumimoji="0" lang="tr-T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r>
                <a:rPr kumimoji="0" lang="tr-TR" sz="12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Örn</a:t>
              </a: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Müşterilerden,</a:t>
              </a:r>
              <a:endParaRPr kumimoji="0" lang="tr-T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İlgili diğer taraflardan </a:t>
              </a:r>
              <a:endParaRPr kumimoji="0" lang="tr-TR" sz="2000" b="0" i="0" u="none" strike="noStrike" cap="none" normalizeH="0" baseline="0" dirty="0">
                <a:ln>
                  <a:noFill/>
                </a:ln>
                <a:solidFill>
                  <a:schemeClr val="tx1"/>
                </a:solidFill>
                <a:effectLst/>
                <a:latin typeface="Arial" pitchFamily="34" charset="0"/>
                <a:cs typeface="Arial" pitchFamily="34" charset="0"/>
              </a:endParaRPr>
            </a:p>
          </p:txBody>
        </p:sp>
        <p:sp>
          <p:nvSpPr>
            <p:cNvPr id="33" name="Text Box 11"/>
            <p:cNvSpPr txBox="1">
              <a:spLocks noChangeArrowheads="1"/>
            </p:cNvSpPr>
            <p:nvPr/>
          </p:nvSpPr>
          <p:spPr bwMode="auto">
            <a:xfrm>
              <a:off x="2051" y="3993"/>
              <a:ext cx="1473" cy="1980"/>
            </a:xfrm>
            <a:prstGeom prst="rect">
              <a:avLst/>
            </a:prstGeom>
            <a:grpFill/>
            <a:ln w="9525">
              <a:solidFill>
                <a:srgbClr val="000000"/>
              </a:solidFill>
              <a:prstDash val="dashDot"/>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ÖNCEKİ PROSESLER</a:t>
              </a:r>
              <a:endParaRPr kumimoji="0" lang="tr-T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r>
                <a:rPr kumimoji="0" lang="tr-TR" sz="12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Örn</a:t>
              </a: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Tedarikçilerden, Müşterilerden,</a:t>
              </a:r>
              <a:endParaRPr kumimoji="0" lang="tr-T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İlgili diğer taraflardan </a:t>
              </a:r>
              <a:endParaRPr kumimoji="0" lang="tr-TR" sz="2000" b="0" i="0" u="none" strike="noStrike" cap="none" normalizeH="0" baseline="0" dirty="0">
                <a:ln>
                  <a:noFill/>
                </a:ln>
                <a:solidFill>
                  <a:schemeClr val="tx1"/>
                </a:solidFill>
                <a:effectLst/>
                <a:latin typeface="Arial" pitchFamily="34" charset="0"/>
                <a:cs typeface="Arial" pitchFamily="34" charset="0"/>
              </a:endParaRPr>
            </a:p>
          </p:txBody>
        </p:sp>
        <p:sp>
          <p:nvSpPr>
            <p:cNvPr id="34" name="Rectangle 10"/>
            <p:cNvSpPr>
              <a:spLocks noChangeArrowheads="1"/>
            </p:cNvSpPr>
            <p:nvPr/>
          </p:nvSpPr>
          <p:spPr bwMode="auto">
            <a:xfrm>
              <a:off x="8337" y="3319"/>
              <a:ext cx="1760" cy="608"/>
            </a:xfrm>
            <a:prstGeom prst="rect">
              <a:avLst/>
            </a:prstGeom>
            <a:solidFill>
              <a:schemeClr val="bg1"/>
            </a:solidFill>
            <a:ln w="9525">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Çıktıların</a:t>
              </a:r>
              <a:r>
                <a:rPr kumimoji="0" lang="tr-TR"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Alıcıları</a:t>
              </a:r>
              <a:endParaRPr kumimoji="0" lang="tr-TR" sz="1050"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Arial" pitchFamily="34" charset="0"/>
                <a:cs typeface="Arial" pitchFamily="34" charset="0"/>
              </a:endParaRPr>
            </a:p>
          </p:txBody>
        </p:sp>
        <p:sp>
          <p:nvSpPr>
            <p:cNvPr id="35" name="AutoShape 9"/>
            <p:cNvSpPr>
              <a:spLocks noChangeShapeType="1"/>
            </p:cNvSpPr>
            <p:nvPr/>
          </p:nvSpPr>
          <p:spPr bwMode="auto">
            <a:xfrm rot="10800000">
              <a:off x="2788" y="5973"/>
              <a:ext cx="2181" cy="1183"/>
            </a:xfrm>
            <a:prstGeom prst="bentConnector2">
              <a:avLst/>
            </a:prstGeom>
            <a:grp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36" name="AutoShape 8"/>
            <p:cNvSpPr>
              <a:spLocks noChangeShapeType="1"/>
            </p:cNvSpPr>
            <p:nvPr/>
          </p:nvSpPr>
          <p:spPr bwMode="auto">
            <a:xfrm flipV="1">
              <a:off x="7097" y="5973"/>
              <a:ext cx="2141" cy="1183"/>
            </a:xfrm>
            <a:prstGeom prst="bentConnector3">
              <a:avLst>
                <a:gd name="adj1" fmla="val 100259"/>
              </a:avLst>
            </a:prstGeom>
            <a:grp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38" name="AutoShape 7"/>
            <p:cNvSpPr>
              <a:spLocks noChangeShapeType="1"/>
            </p:cNvSpPr>
            <p:nvPr/>
          </p:nvSpPr>
          <p:spPr bwMode="auto">
            <a:xfrm flipV="1">
              <a:off x="4550" y="5973"/>
              <a:ext cx="1" cy="1183"/>
            </a:xfrm>
            <a:prstGeom prst="straightConnector1">
              <a:avLst/>
            </a:prstGeom>
            <a:grp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39" name="AutoShape 6"/>
            <p:cNvSpPr>
              <a:spLocks noChangeShapeType="1"/>
            </p:cNvSpPr>
            <p:nvPr/>
          </p:nvSpPr>
          <p:spPr bwMode="auto">
            <a:xfrm flipV="1">
              <a:off x="7570" y="5973"/>
              <a:ext cx="1" cy="1182"/>
            </a:xfrm>
            <a:prstGeom prst="straightConnector1">
              <a:avLst/>
            </a:prstGeom>
            <a:grp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40" name="AutoShape 5"/>
            <p:cNvSpPr>
              <a:spLocks noChangeShapeType="1"/>
            </p:cNvSpPr>
            <p:nvPr/>
          </p:nvSpPr>
          <p:spPr bwMode="auto">
            <a:xfrm flipV="1">
              <a:off x="5479" y="2647"/>
              <a:ext cx="1" cy="913"/>
            </a:xfrm>
            <a:prstGeom prst="straightConnector1">
              <a:avLst/>
            </a:prstGeom>
            <a:grpFill/>
            <a:ln w="9525" cap="rnd">
              <a:solidFill>
                <a:srgbClr val="808080"/>
              </a:solidFill>
              <a:prstDash val="sysDot"/>
              <a:round/>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55" name="AutoShape 4"/>
            <p:cNvSpPr>
              <a:spLocks noChangeShapeType="1"/>
            </p:cNvSpPr>
            <p:nvPr/>
          </p:nvSpPr>
          <p:spPr bwMode="auto">
            <a:xfrm flipV="1">
              <a:off x="6797" y="2647"/>
              <a:ext cx="0" cy="913"/>
            </a:xfrm>
            <a:prstGeom prst="straightConnector1">
              <a:avLst/>
            </a:prstGeom>
            <a:grpFill/>
            <a:ln w="9525" cap="rnd">
              <a:solidFill>
                <a:srgbClr val="808080"/>
              </a:solidFill>
              <a:prstDash val="sysDot"/>
              <a:round/>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56" name="Text Box 3"/>
            <p:cNvSpPr txBox="1">
              <a:spLocks noChangeArrowheads="1"/>
            </p:cNvSpPr>
            <p:nvPr/>
          </p:nvSpPr>
          <p:spPr bwMode="auto">
            <a:xfrm>
              <a:off x="4812" y="2228"/>
              <a:ext cx="1210" cy="419"/>
            </a:xfrm>
            <a:prstGeom prst="rect">
              <a:avLst/>
            </a:prstGeom>
            <a:grpFill/>
            <a:ln w="9525" cap="rnd">
              <a:solidFill>
                <a:srgbClr val="808080"/>
              </a:solidFill>
              <a:prstDash val="sysDot"/>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Başlangıç</a:t>
              </a:r>
              <a:r>
                <a:rPr kumimoji="0" lang="tr-TR" sz="1100" b="1" i="0" u="none" strike="noStrike" cap="none" normalizeH="0" dirty="0">
                  <a:ln>
                    <a:noFill/>
                  </a:ln>
                  <a:solidFill>
                    <a:schemeClr val="tx1"/>
                  </a:solidFill>
                  <a:effectLst/>
                  <a:latin typeface="Calibri" pitchFamily="34" charset="0"/>
                  <a:ea typeface="Calibri" pitchFamily="34" charset="0"/>
                  <a:cs typeface="Times New Roman" pitchFamily="18" charset="0"/>
                </a:rPr>
                <a:t> </a:t>
              </a:r>
              <a:r>
                <a:rPr kumimoji="0" lang="tr-TR" sz="11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Noktası</a:t>
              </a:r>
              <a:endParaRPr kumimoji="0" lang="tr-TR" sz="1800" b="1" i="0" u="none" strike="noStrike" cap="none" normalizeH="0" baseline="0" dirty="0">
                <a:ln>
                  <a:noFill/>
                </a:ln>
                <a:solidFill>
                  <a:schemeClr val="tx1"/>
                </a:solidFill>
                <a:effectLst/>
                <a:latin typeface="Arial" pitchFamily="34" charset="0"/>
                <a:cs typeface="Arial" pitchFamily="34" charset="0"/>
              </a:endParaRPr>
            </a:p>
          </p:txBody>
        </p:sp>
        <p:sp>
          <p:nvSpPr>
            <p:cNvPr id="57" name="Text Box 2"/>
            <p:cNvSpPr txBox="1">
              <a:spLocks noChangeArrowheads="1"/>
            </p:cNvSpPr>
            <p:nvPr/>
          </p:nvSpPr>
          <p:spPr bwMode="auto">
            <a:xfrm>
              <a:off x="6213" y="2228"/>
              <a:ext cx="1143" cy="420"/>
            </a:xfrm>
            <a:prstGeom prst="rect">
              <a:avLst/>
            </a:prstGeom>
            <a:grpFill/>
            <a:ln w="9525" cap="rnd">
              <a:solidFill>
                <a:srgbClr val="808080"/>
              </a:solidFill>
              <a:prstDash val="sysDot"/>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Bitiş Noktası</a:t>
              </a:r>
              <a:endParaRPr kumimoji="0" lang="tr-TR" sz="1800" b="1"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2868408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p:cNvSpPr txBox="1"/>
          <p:nvPr/>
        </p:nvSpPr>
        <p:spPr>
          <a:xfrm>
            <a:off x="1487301" y="1404107"/>
            <a:ext cx="5694188" cy="553998"/>
          </a:xfrm>
          <a:prstGeom prst="rect">
            <a:avLst/>
          </a:prstGeom>
          <a:noFill/>
        </p:spPr>
        <p:txBody>
          <a:bodyPr wrap="none" rtlCol="0">
            <a:spAutoFit/>
          </a:bodyPr>
          <a:lstStyle/>
          <a:p>
            <a:pPr defTabSz="685800">
              <a:defRPr/>
            </a:pPr>
            <a:r>
              <a:rPr lang="tr-TR" sz="3000" b="1" kern="0" dirty="0"/>
              <a:t>TÜRK  STANDARDLARI  ENSTİTÜSÜ</a:t>
            </a:r>
          </a:p>
        </p:txBody>
      </p:sp>
      <p:sp>
        <p:nvSpPr>
          <p:cNvPr id="6" name="Dikdörtgen 5"/>
          <p:cNvSpPr/>
          <p:nvPr/>
        </p:nvSpPr>
        <p:spPr>
          <a:xfrm>
            <a:off x="242554" y="2099396"/>
            <a:ext cx="6176719" cy="4216539"/>
          </a:xfrm>
          <a:prstGeom prst="rect">
            <a:avLst/>
          </a:prstGeom>
        </p:spPr>
        <p:txBody>
          <a:bodyPr wrap="square">
            <a:spAutoFit/>
          </a:bodyPr>
          <a:lstStyle/>
          <a:p>
            <a:pPr algn="just" defTabSz="685800" eaLnBrk="0" fontAlgn="base" hangingPunct="0">
              <a:spcBef>
                <a:spcPct val="0"/>
              </a:spcBef>
              <a:spcAft>
                <a:spcPct val="0"/>
              </a:spcAft>
              <a:defRPr/>
            </a:pPr>
            <a:r>
              <a:rPr kumimoji="1" lang="tr-TR" sz="2000" kern="0" dirty="0">
                <a:solidFill>
                  <a:prstClr val="black"/>
                </a:solidFill>
              </a:rPr>
              <a:t>Kısa adı TSE olan</a:t>
            </a:r>
          </a:p>
          <a:p>
            <a:pPr algn="just" defTabSz="685800" eaLnBrk="0" fontAlgn="base" hangingPunct="0">
              <a:spcBef>
                <a:spcPct val="0"/>
              </a:spcBef>
              <a:spcAft>
                <a:spcPct val="0"/>
              </a:spcAft>
              <a:defRPr/>
            </a:pPr>
            <a:r>
              <a:rPr kumimoji="1" lang="tr-TR" sz="2800" kern="0" dirty="0">
                <a:solidFill>
                  <a:srgbClr val="FF0000"/>
                </a:solidFill>
                <a:effectLst>
                  <a:outerShdw blurRad="38100" dist="38100" dir="2700000" algn="tl">
                    <a:srgbClr val="000000"/>
                  </a:outerShdw>
                </a:effectLst>
              </a:rPr>
              <a:t>TÜRK STANDARDLARI ENSTİTÜSÜ</a:t>
            </a:r>
            <a:r>
              <a:rPr kumimoji="1" lang="tr-TR" sz="2000" kern="0" dirty="0">
                <a:solidFill>
                  <a:prstClr val="black"/>
                </a:solidFill>
              </a:rPr>
              <a:t>,</a:t>
            </a:r>
          </a:p>
          <a:p>
            <a:pPr algn="just" defTabSz="685800" eaLnBrk="0" fontAlgn="base" hangingPunct="0">
              <a:spcBef>
                <a:spcPct val="0"/>
              </a:spcBef>
              <a:spcAft>
                <a:spcPct val="0"/>
              </a:spcAft>
              <a:defRPr/>
            </a:pPr>
            <a:r>
              <a:rPr kumimoji="1" lang="tr-TR" sz="2000" kern="0" dirty="0">
                <a:solidFill>
                  <a:prstClr val="black"/>
                </a:solidFill>
              </a:rPr>
              <a:t>1954 yılında TOBB bünyesinde kurulmuş,1960  yılında 132 sayılı kanun ile </a:t>
            </a:r>
            <a:r>
              <a:rPr kumimoji="1" lang="tr-TR" sz="2000" kern="0" dirty="0" err="1">
                <a:solidFill>
                  <a:prstClr val="black"/>
                </a:solidFill>
              </a:rPr>
              <a:t>bugünkü,</a:t>
            </a:r>
            <a:r>
              <a:rPr kumimoji="1" lang="tr-TR" sz="2000" kern="0" dirty="0" err="1">
                <a:solidFill>
                  <a:srgbClr val="9F2936"/>
                </a:solidFill>
              </a:rPr>
              <a:t>“</a:t>
            </a:r>
            <a:r>
              <a:rPr kumimoji="1" lang="tr-TR" sz="2000" b="1" i="1" kern="0" dirty="0" err="1">
                <a:solidFill>
                  <a:srgbClr val="9F2936"/>
                </a:solidFill>
              </a:rPr>
              <a:t>özel</a:t>
            </a:r>
            <a:r>
              <a:rPr kumimoji="1" lang="tr-TR" sz="2000" b="1" i="1" kern="0" dirty="0">
                <a:solidFill>
                  <a:srgbClr val="9F2936"/>
                </a:solidFill>
              </a:rPr>
              <a:t> hukuk hükümlerine göre yönetilen kamu kurumu</a:t>
            </a:r>
            <a:r>
              <a:rPr kumimoji="1" lang="tr-TR" sz="2000" kern="0" dirty="0">
                <a:solidFill>
                  <a:prstClr val="black"/>
                </a:solidFill>
              </a:rPr>
              <a:t>” niteliğini kazanmıştır.</a:t>
            </a:r>
          </a:p>
          <a:p>
            <a:pPr algn="just" defTabSz="685800" eaLnBrk="0" fontAlgn="base" hangingPunct="0">
              <a:spcBef>
                <a:spcPct val="0"/>
              </a:spcBef>
              <a:spcAft>
                <a:spcPct val="0"/>
              </a:spcAft>
              <a:defRPr/>
            </a:pPr>
            <a:endParaRPr kumimoji="1" lang="tr-TR" sz="2000" kern="0" dirty="0">
              <a:solidFill>
                <a:prstClr val="black"/>
              </a:solidFill>
            </a:endParaRPr>
          </a:p>
          <a:p>
            <a:pPr algn="just" defTabSz="685800" eaLnBrk="0" fontAlgn="base" hangingPunct="0">
              <a:spcBef>
                <a:spcPct val="0"/>
              </a:spcBef>
              <a:spcAft>
                <a:spcPct val="0"/>
              </a:spcAft>
              <a:defRPr/>
            </a:pPr>
            <a:r>
              <a:rPr kumimoji="1" lang="tr-TR" sz="2000" kern="0" dirty="0">
                <a:solidFill>
                  <a:prstClr val="black"/>
                </a:solidFill>
              </a:rPr>
              <a:t>TSE’nin merkezi </a:t>
            </a:r>
            <a:r>
              <a:rPr kumimoji="1" lang="tr-TR" sz="2000" b="1" kern="0" dirty="0">
                <a:solidFill>
                  <a:prstClr val="black"/>
                </a:solidFill>
              </a:rPr>
              <a:t>Ankara</a:t>
            </a:r>
            <a:r>
              <a:rPr kumimoji="1" lang="tr-TR" sz="2000" kern="0" dirty="0">
                <a:solidFill>
                  <a:prstClr val="black"/>
                </a:solidFill>
              </a:rPr>
              <a:t>’da olup,</a:t>
            </a:r>
          </a:p>
          <a:p>
            <a:pPr algn="just" defTabSz="685800" eaLnBrk="0" fontAlgn="base" hangingPunct="0">
              <a:spcBef>
                <a:spcPct val="0"/>
              </a:spcBef>
              <a:spcAft>
                <a:spcPct val="0"/>
              </a:spcAft>
              <a:defRPr/>
            </a:pPr>
            <a:r>
              <a:rPr kumimoji="1" lang="tr-TR" sz="2000" b="1" kern="0" dirty="0">
                <a:solidFill>
                  <a:srgbClr val="C00000"/>
                </a:solidFill>
              </a:rPr>
              <a:t>Yurt içinde ; </a:t>
            </a:r>
            <a:r>
              <a:rPr kumimoji="1" lang="tr-TR" sz="2000" kern="0" dirty="0"/>
              <a:t>B</a:t>
            </a:r>
            <a:r>
              <a:rPr kumimoji="1" lang="tr-TR" sz="2000" kern="0" dirty="0">
                <a:solidFill>
                  <a:prstClr val="black"/>
                </a:solidFill>
              </a:rPr>
              <a:t>ölge koordinatörlükleri,  il müdürlükleri ve bölge laboratuvarları</a:t>
            </a:r>
          </a:p>
          <a:p>
            <a:pPr algn="just" defTabSz="685800" eaLnBrk="0" fontAlgn="base" hangingPunct="0">
              <a:spcBef>
                <a:spcPct val="0"/>
              </a:spcBef>
              <a:spcAft>
                <a:spcPct val="0"/>
              </a:spcAft>
              <a:defRPr/>
            </a:pPr>
            <a:r>
              <a:rPr kumimoji="1" lang="tr-TR" sz="2000" b="1" kern="0" dirty="0">
                <a:solidFill>
                  <a:srgbClr val="C00000"/>
                </a:solidFill>
              </a:rPr>
              <a:t>Yurt dışında</a:t>
            </a:r>
            <a:r>
              <a:rPr kumimoji="1" lang="tr-TR" sz="2000" kern="0" dirty="0">
                <a:solidFill>
                  <a:prstClr val="black"/>
                </a:solidFill>
              </a:rPr>
              <a:t>, temsilcilikleri ve çözüm ortakları  mevcuttur.</a:t>
            </a:r>
          </a:p>
          <a:p>
            <a:pPr algn="just" defTabSz="685800" eaLnBrk="0" fontAlgn="base" hangingPunct="0">
              <a:spcBef>
                <a:spcPct val="0"/>
              </a:spcBef>
              <a:spcAft>
                <a:spcPct val="0"/>
              </a:spcAft>
              <a:defRPr/>
            </a:pPr>
            <a:endParaRPr kumimoji="1" lang="tr-TR" sz="2000" kern="0" dirty="0">
              <a:solidFill>
                <a:prstClr val="black"/>
              </a:solidFill>
            </a:endParaRPr>
          </a:p>
          <a:p>
            <a:pPr algn="just" defTabSz="685800" eaLnBrk="0" fontAlgn="base" hangingPunct="0">
              <a:spcBef>
                <a:spcPct val="0"/>
              </a:spcBef>
              <a:spcAft>
                <a:spcPct val="0"/>
              </a:spcAft>
              <a:defRPr/>
            </a:pPr>
            <a:endParaRPr kumimoji="1" lang="tr-TR" sz="2000" kern="0" dirty="0">
              <a:solidFill>
                <a:prstClr val="black"/>
              </a:solidFill>
            </a:endParaRPr>
          </a:p>
          <a:p>
            <a:pPr algn="just" defTabSz="685800" eaLnBrk="0" fontAlgn="base" hangingPunct="0">
              <a:spcBef>
                <a:spcPct val="0"/>
              </a:spcBef>
              <a:spcAft>
                <a:spcPct val="0"/>
              </a:spcAft>
              <a:defRPr/>
            </a:pPr>
            <a:endParaRPr lang="tr-TR" sz="2000" kern="0" dirty="0">
              <a:solidFill>
                <a:sysClr val="windowText" lastClr="000000"/>
              </a:solidFill>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439" y="2636668"/>
            <a:ext cx="2438148" cy="2183907"/>
          </a:xfrm>
          <a:prstGeom prst="rect">
            <a:avLst/>
          </a:prstGeom>
        </p:spPr>
      </p:pic>
      <p:pic>
        <p:nvPicPr>
          <p:cNvPr id="8"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272" y="6294862"/>
            <a:ext cx="4947899" cy="409594"/>
          </a:xfrm>
          <a:prstGeom prst="rect">
            <a:avLst/>
          </a:prstGeom>
        </p:spPr>
      </p:pic>
    </p:spTree>
    <p:extLst>
      <p:ext uri="{BB962C8B-B14F-4D97-AF65-F5344CB8AC3E}">
        <p14:creationId xmlns:p14="http://schemas.microsoft.com/office/powerpoint/2010/main" val="12440456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2" name="Unvan 1"/>
          <p:cNvSpPr>
            <a:spLocks noGrp="1"/>
          </p:cNvSpPr>
          <p:nvPr>
            <p:ph type="title"/>
          </p:nvPr>
        </p:nvSpPr>
        <p:spPr>
          <a:xfrm>
            <a:off x="165463" y="703098"/>
            <a:ext cx="8349887" cy="593796"/>
          </a:xfrm>
        </p:spPr>
        <p:txBody>
          <a:bodyPr>
            <a:normAutofit/>
          </a:bodyPr>
          <a:lstStyle/>
          <a:p>
            <a:r>
              <a:rPr lang="tr-TR" sz="2800" b="1" dirty="0">
                <a:latin typeface="+mn-lt"/>
              </a:rPr>
              <a:t>PLANLA –UYGULA-KONTROL ET-ÖNLEM AL(PUKO)</a:t>
            </a:r>
          </a:p>
        </p:txBody>
      </p:sp>
      <p:sp>
        <p:nvSpPr>
          <p:cNvPr id="7" name="AutoShape 51"/>
          <p:cNvSpPr>
            <a:spLocks noChangeArrowheads="1"/>
          </p:cNvSpPr>
          <p:nvPr/>
        </p:nvSpPr>
        <p:spPr bwMode="auto">
          <a:xfrm>
            <a:off x="1928794" y="1285860"/>
            <a:ext cx="5500726" cy="4914898"/>
          </a:xfrm>
          <a:prstGeom prst="roundRect">
            <a:avLst>
              <a:gd name="adj" fmla="val 16667"/>
            </a:avLst>
          </a:prstGeom>
          <a:solidFill>
            <a:schemeClr val="accent1">
              <a:lumMod val="40000"/>
              <a:lumOff val="60000"/>
            </a:schemeClr>
          </a:solidFill>
          <a:ln w="9525">
            <a:solidFill>
              <a:srgbClr val="000000"/>
            </a:solidFill>
            <a:prstDash val="lgDashDot"/>
            <a:round/>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8" name="AutoShape 2"/>
          <p:cNvSpPr>
            <a:spLocks noChangeArrowheads="1"/>
          </p:cNvSpPr>
          <p:nvPr/>
        </p:nvSpPr>
        <p:spPr bwMode="auto">
          <a:xfrm>
            <a:off x="313708" y="1471283"/>
            <a:ext cx="1316532" cy="495702"/>
          </a:xfrm>
          <a:prstGeom prst="roundRect">
            <a:avLst>
              <a:gd name="adj" fmla="val 16667"/>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050" b="0" i="0" u="none" strike="noStrike" cap="none" normalizeH="0" baseline="0" dirty="0">
                <a:ln>
                  <a:noFill/>
                </a:ln>
                <a:solidFill>
                  <a:schemeClr val="tx2">
                    <a:lumMod val="75000"/>
                  </a:schemeClr>
                </a:solidFill>
                <a:effectLst/>
                <a:cs typeface="Arial" pitchFamily="34" charset="0"/>
              </a:rPr>
              <a:t>Kuruluş ve bağlamı </a:t>
            </a:r>
            <a:r>
              <a:rPr lang="tr-TR" sz="1050" dirty="0">
                <a:solidFill>
                  <a:schemeClr val="tx2">
                    <a:lumMod val="75000"/>
                  </a:schemeClr>
                </a:solidFill>
                <a:cs typeface="Arial" pitchFamily="34" charset="0"/>
              </a:rPr>
              <a:t>(4)</a:t>
            </a:r>
            <a:endParaRPr kumimoji="0" lang="tr-TR" sz="1050" b="0" i="0" u="none" strike="noStrike" cap="none" normalizeH="0" baseline="0" dirty="0">
              <a:ln>
                <a:noFill/>
              </a:ln>
              <a:solidFill>
                <a:schemeClr val="tx2">
                  <a:lumMod val="75000"/>
                </a:schemeClr>
              </a:solidFill>
              <a:effectLst/>
              <a:cs typeface="Arial" pitchFamily="34" charset="0"/>
            </a:endParaRPr>
          </a:p>
        </p:txBody>
      </p:sp>
      <p:grpSp>
        <p:nvGrpSpPr>
          <p:cNvPr id="9" name="Group 23"/>
          <p:cNvGrpSpPr>
            <a:grpSpLocks noChangeAspect="1"/>
          </p:cNvGrpSpPr>
          <p:nvPr/>
        </p:nvGrpSpPr>
        <p:grpSpPr bwMode="auto">
          <a:xfrm>
            <a:off x="1329793" y="1449620"/>
            <a:ext cx="6742669" cy="4744368"/>
            <a:chOff x="2104" y="1703"/>
            <a:chExt cx="7415" cy="5577"/>
          </a:xfrm>
        </p:grpSpPr>
        <p:sp>
          <p:nvSpPr>
            <p:cNvPr id="10" name="AutoShape 43"/>
            <p:cNvSpPr>
              <a:spLocks noChangeArrowheads="1"/>
            </p:cNvSpPr>
            <p:nvPr/>
          </p:nvSpPr>
          <p:spPr bwMode="auto">
            <a:xfrm rot="1538252">
              <a:off x="8868" y="4485"/>
              <a:ext cx="651" cy="295"/>
            </a:xfrm>
            <a:prstGeom prst="rightArrow">
              <a:avLst>
                <a:gd name="adj1" fmla="val 50000"/>
                <a:gd name="adj2" fmla="val 55169"/>
              </a:avLst>
            </a:prstGeom>
            <a:solidFill>
              <a:schemeClr val="tx2"/>
            </a:solidFill>
            <a:ln w="9525">
              <a:solidFill>
                <a:srgbClr val="000000"/>
              </a:solidFill>
              <a:prstDash val="sysDash"/>
              <a:miter lim="800000"/>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11" name="Oval 42"/>
            <p:cNvSpPr>
              <a:spLocks noChangeArrowheads="1"/>
            </p:cNvSpPr>
            <p:nvPr/>
          </p:nvSpPr>
          <p:spPr bwMode="auto">
            <a:xfrm>
              <a:off x="3035" y="1703"/>
              <a:ext cx="5620" cy="5452"/>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12" name="Oval 41"/>
            <p:cNvSpPr>
              <a:spLocks noChangeArrowheads="1"/>
            </p:cNvSpPr>
            <p:nvPr/>
          </p:nvSpPr>
          <p:spPr bwMode="auto">
            <a:xfrm>
              <a:off x="5163" y="1894"/>
              <a:ext cx="1268" cy="101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pPr>
              <a:r>
                <a:rPr kumimoji="0" lang="tr-TR" sz="1100" b="0" i="0" u="none" strike="noStrike" cap="none" normalizeH="0" baseline="0" dirty="0">
                  <a:ln>
                    <a:noFill/>
                  </a:ln>
                  <a:solidFill>
                    <a:schemeClr val="tx2">
                      <a:lumMod val="75000"/>
                    </a:schemeClr>
                  </a:solidFill>
                  <a:effectLst/>
                  <a:ea typeface="Calibri" pitchFamily="34" charset="0"/>
                  <a:cs typeface="Times New Roman" pitchFamily="18" charset="0"/>
                </a:rPr>
                <a:t>Destek </a:t>
              </a:r>
              <a:r>
                <a:rPr lang="tr-TR" sz="1100" dirty="0">
                  <a:solidFill>
                    <a:schemeClr val="tx2">
                      <a:lumMod val="75000"/>
                    </a:schemeClr>
                  </a:solidFill>
                  <a:ea typeface="Calibri" pitchFamily="34" charset="0"/>
                  <a:cs typeface="Times New Roman" pitchFamily="18" charset="0"/>
                </a:rPr>
                <a:t>ve O</a:t>
              </a:r>
              <a:r>
                <a:rPr kumimoji="0" lang="tr-TR" sz="1100" b="0" i="0" u="none" strike="noStrike" cap="none" normalizeH="0" baseline="0" dirty="0">
                  <a:ln>
                    <a:noFill/>
                  </a:ln>
                  <a:solidFill>
                    <a:schemeClr val="tx2">
                      <a:lumMod val="75000"/>
                    </a:schemeClr>
                  </a:solidFill>
                  <a:effectLst/>
                  <a:ea typeface="Calibri" pitchFamily="34" charset="0"/>
                  <a:cs typeface="Times New Roman" pitchFamily="18" charset="0"/>
                </a:rPr>
                <a:t>perasyon</a:t>
              </a:r>
              <a:r>
                <a:rPr kumimoji="0" lang="tr-TR" sz="1100" b="0" i="0" u="none" strike="noStrike" cap="none" normalizeH="0" dirty="0">
                  <a:ln>
                    <a:noFill/>
                  </a:ln>
                  <a:solidFill>
                    <a:schemeClr val="tx2">
                      <a:lumMod val="75000"/>
                    </a:schemeClr>
                  </a:solidFill>
                  <a:effectLst/>
                  <a:ea typeface="Calibri" pitchFamily="34" charset="0"/>
                  <a:cs typeface="Times New Roman" pitchFamily="18" charset="0"/>
                </a:rPr>
                <a:t>      </a:t>
              </a:r>
              <a:r>
                <a:rPr kumimoji="0" lang="tr-TR" sz="1100" b="0" i="0" u="none" strike="noStrike" cap="none" normalizeH="0" baseline="0" dirty="0">
                  <a:ln>
                    <a:noFill/>
                  </a:ln>
                  <a:solidFill>
                    <a:schemeClr val="tx2">
                      <a:lumMod val="75000"/>
                    </a:schemeClr>
                  </a:solidFill>
                  <a:effectLst/>
                  <a:ea typeface="Calibri" pitchFamily="34" charset="0"/>
                  <a:cs typeface="Times New Roman" pitchFamily="18" charset="0"/>
                </a:rPr>
                <a:t>(7,8)</a:t>
              </a:r>
              <a:endParaRPr kumimoji="0" lang="tr-TR" sz="800" b="0" i="0" u="none" strike="noStrike" cap="none" normalizeH="0" baseline="0" dirty="0">
                <a:ln>
                  <a:noFill/>
                </a:ln>
                <a:solidFill>
                  <a:schemeClr val="tx2">
                    <a:lumMod val="75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dirty="0">
                <a:ln>
                  <a:noFill/>
                </a:ln>
                <a:solidFill>
                  <a:schemeClr val="tx2">
                    <a:lumMod val="75000"/>
                  </a:schemeClr>
                </a:solidFill>
                <a:effectLst/>
                <a:cs typeface="Arial" pitchFamily="34" charset="0"/>
              </a:endParaRPr>
            </a:p>
          </p:txBody>
        </p:sp>
        <p:sp>
          <p:nvSpPr>
            <p:cNvPr id="13" name="Oval 40"/>
            <p:cNvSpPr>
              <a:spLocks noChangeArrowheads="1"/>
            </p:cNvSpPr>
            <p:nvPr/>
          </p:nvSpPr>
          <p:spPr bwMode="auto">
            <a:xfrm>
              <a:off x="5382" y="3832"/>
              <a:ext cx="1016" cy="1014"/>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a:ln>
                    <a:noFill/>
                  </a:ln>
                  <a:solidFill>
                    <a:schemeClr val="tx2">
                      <a:lumMod val="75000"/>
                    </a:schemeClr>
                  </a:solidFill>
                  <a:effectLst/>
                  <a:ea typeface="Calibri" pitchFamily="34" charset="0"/>
                  <a:cs typeface="Times New Roman" pitchFamily="18" charset="0"/>
                </a:rPr>
                <a:t>Liderlik</a:t>
              </a:r>
              <a:endParaRPr kumimoji="0" lang="tr-TR" sz="800" b="0" i="0" u="none" strike="noStrike" cap="none" normalizeH="0" baseline="0" dirty="0">
                <a:ln>
                  <a:noFill/>
                </a:ln>
                <a:solidFill>
                  <a:schemeClr val="tx2">
                    <a:lumMod val="75000"/>
                  </a:schemeClr>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100" b="0" i="0" u="none" strike="noStrike" cap="none" normalizeH="0" baseline="0" dirty="0">
                  <a:ln>
                    <a:noFill/>
                  </a:ln>
                  <a:solidFill>
                    <a:schemeClr val="tx2">
                      <a:lumMod val="75000"/>
                    </a:schemeClr>
                  </a:solidFill>
                  <a:effectLst/>
                  <a:ea typeface="Calibri" pitchFamily="34" charset="0"/>
                  <a:cs typeface="Times New Roman" pitchFamily="18" charset="0"/>
                </a:rPr>
                <a:t>(5)</a:t>
              </a:r>
              <a:endParaRPr kumimoji="0" lang="tr-TR" sz="800" b="0" i="0" u="none" strike="noStrike" cap="none" normalizeH="0" baseline="0" dirty="0">
                <a:ln>
                  <a:noFill/>
                </a:ln>
                <a:solidFill>
                  <a:schemeClr val="tx2">
                    <a:lumMod val="75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dirty="0">
                <a:ln>
                  <a:noFill/>
                </a:ln>
                <a:solidFill>
                  <a:schemeClr val="tx2">
                    <a:lumMod val="75000"/>
                  </a:schemeClr>
                </a:solidFill>
                <a:effectLst/>
                <a:cs typeface="Arial" pitchFamily="34" charset="0"/>
              </a:endParaRPr>
            </a:p>
          </p:txBody>
        </p:sp>
        <p:sp>
          <p:nvSpPr>
            <p:cNvPr id="14" name="Oval 39"/>
            <p:cNvSpPr>
              <a:spLocks noChangeArrowheads="1"/>
            </p:cNvSpPr>
            <p:nvPr/>
          </p:nvSpPr>
          <p:spPr bwMode="auto">
            <a:xfrm>
              <a:off x="3234" y="3832"/>
              <a:ext cx="1063" cy="101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endParaRPr lang="tr-TR" sz="1000" dirty="0">
                <a:solidFill>
                  <a:schemeClr val="tx2">
                    <a:lumMod val="75000"/>
                  </a:schemeClr>
                </a:solidFill>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tr-TR" sz="900" b="0" i="0" u="none" strike="noStrike" cap="none" normalizeH="0" baseline="0" dirty="0">
                  <a:ln>
                    <a:noFill/>
                  </a:ln>
                  <a:solidFill>
                    <a:schemeClr val="tx2">
                      <a:lumMod val="75000"/>
                    </a:schemeClr>
                  </a:solidFill>
                  <a:effectLst/>
                  <a:cs typeface="Arial" pitchFamily="34" charset="0"/>
                </a:rPr>
                <a:t>Planlama</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a:ln>
                    <a:noFill/>
                  </a:ln>
                  <a:solidFill>
                    <a:schemeClr val="tx2">
                      <a:lumMod val="75000"/>
                    </a:schemeClr>
                  </a:solidFill>
                  <a:effectLst/>
                  <a:cs typeface="Arial" pitchFamily="34" charset="0"/>
                </a:rPr>
                <a:t>(6)</a:t>
              </a:r>
              <a:endParaRPr kumimoji="0" lang="tr-TR" sz="1800" b="0" i="0" u="none" strike="noStrike" cap="none" normalizeH="0" baseline="0" dirty="0">
                <a:ln>
                  <a:noFill/>
                </a:ln>
                <a:solidFill>
                  <a:schemeClr val="tx2">
                    <a:lumMod val="75000"/>
                  </a:schemeClr>
                </a:solidFill>
                <a:effectLst/>
                <a:cs typeface="Arial" pitchFamily="34" charset="0"/>
              </a:endParaRPr>
            </a:p>
          </p:txBody>
        </p:sp>
        <p:sp>
          <p:nvSpPr>
            <p:cNvPr id="15" name="Oval 38"/>
            <p:cNvSpPr>
              <a:spLocks noChangeArrowheads="1"/>
            </p:cNvSpPr>
            <p:nvPr/>
          </p:nvSpPr>
          <p:spPr bwMode="auto">
            <a:xfrm>
              <a:off x="7283" y="3830"/>
              <a:ext cx="1016" cy="1016"/>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00" b="0" i="0" u="none" strike="noStrike" cap="none" normalizeH="0" baseline="0" dirty="0" err="1">
                  <a:ln>
                    <a:noFill/>
                  </a:ln>
                  <a:solidFill>
                    <a:schemeClr val="tx2">
                      <a:lumMod val="75000"/>
                    </a:schemeClr>
                  </a:solidFill>
                  <a:effectLst/>
                  <a:ea typeface="Calibri" pitchFamily="34" charset="0"/>
                  <a:cs typeface="Times New Roman" pitchFamily="18" charset="0"/>
                </a:rPr>
                <a:t>Perf</a:t>
              </a:r>
              <a:r>
                <a:rPr kumimoji="0" lang="tr-TR" sz="1000" b="0" i="0" u="none" strike="noStrike" cap="none" normalizeH="0" baseline="0" dirty="0">
                  <a:ln>
                    <a:noFill/>
                  </a:ln>
                  <a:solidFill>
                    <a:schemeClr val="tx2">
                      <a:lumMod val="75000"/>
                    </a:schemeClr>
                  </a:solidFill>
                  <a:effectLst/>
                  <a:ea typeface="Calibri" pitchFamily="34" charset="0"/>
                  <a:cs typeface="Times New Roman" pitchFamily="18" charset="0"/>
                </a:rPr>
                <a:t>. </a:t>
              </a:r>
              <a:r>
                <a:rPr kumimoji="0" lang="tr-TR" sz="1000" b="0" i="0" u="none" strike="noStrike" cap="none" normalizeH="0" baseline="0" dirty="0" err="1">
                  <a:ln>
                    <a:noFill/>
                  </a:ln>
                  <a:solidFill>
                    <a:schemeClr val="tx2">
                      <a:lumMod val="75000"/>
                    </a:schemeClr>
                  </a:solidFill>
                  <a:effectLst/>
                  <a:ea typeface="Calibri" pitchFamily="34" charset="0"/>
                  <a:cs typeface="Times New Roman" pitchFamily="18" charset="0"/>
                </a:rPr>
                <a:t>Değerl</a:t>
              </a:r>
              <a:r>
                <a:rPr kumimoji="0" lang="tr-TR" sz="1000" b="0" i="0" u="none" strike="noStrike" cap="none" normalizeH="0" baseline="0" dirty="0">
                  <a:ln>
                    <a:noFill/>
                  </a:ln>
                  <a:solidFill>
                    <a:schemeClr val="tx2">
                      <a:lumMod val="75000"/>
                    </a:schemeClr>
                  </a:solidFill>
                  <a:effectLst/>
                  <a:ea typeface="Calibri" pitchFamily="34" charset="0"/>
                  <a:cs typeface="Times New Roman" pitchFamily="18" charset="0"/>
                </a:rPr>
                <a:t>.</a:t>
              </a:r>
              <a:endParaRPr kumimoji="0" lang="tr-TR" sz="800" b="0" i="0" u="none" strike="noStrike" cap="none" normalizeH="0" baseline="0" dirty="0">
                <a:ln>
                  <a:noFill/>
                </a:ln>
                <a:solidFill>
                  <a:schemeClr val="tx2">
                    <a:lumMod val="75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a:ln>
                    <a:noFill/>
                  </a:ln>
                  <a:solidFill>
                    <a:schemeClr val="tx2">
                      <a:lumMod val="75000"/>
                    </a:schemeClr>
                  </a:solidFill>
                  <a:effectLst/>
                  <a:ea typeface="Calibri" pitchFamily="34" charset="0"/>
                  <a:cs typeface="Times New Roman" pitchFamily="18" charset="0"/>
                </a:rPr>
                <a:t>   (9)</a:t>
              </a:r>
              <a:endParaRPr kumimoji="0" lang="tr-TR" sz="800" b="0" i="0" u="none" strike="noStrike" cap="none" normalizeH="0" baseline="0" dirty="0">
                <a:ln>
                  <a:noFill/>
                </a:ln>
                <a:solidFill>
                  <a:schemeClr val="tx2">
                    <a:lumMod val="75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dirty="0">
                <a:ln>
                  <a:noFill/>
                </a:ln>
                <a:solidFill>
                  <a:schemeClr val="tx2">
                    <a:lumMod val="75000"/>
                  </a:schemeClr>
                </a:solidFill>
                <a:effectLst/>
                <a:cs typeface="Arial" pitchFamily="34" charset="0"/>
              </a:endParaRPr>
            </a:p>
          </p:txBody>
        </p:sp>
        <p:sp>
          <p:nvSpPr>
            <p:cNvPr id="16" name="Oval 37"/>
            <p:cNvSpPr>
              <a:spLocks noChangeArrowheads="1"/>
            </p:cNvSpPr>
            <p:nvPr/>
          </p:nvSpPr>
          <p:spPr bwMode="auto">
            <a:xfrm>
              <a:off x="5390" y="6265"/>
              <a:ext cx="1014" cy="101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a:ln>
                    <a:noFill/>
                  </a:ln>
                  <a:solidFill>
                    <a:schemeClr val="tx2">
                      <a:lumMod val="75000"/>
                    </a:schemeClr>
                  </a:solidFill>
                  <a:effectLst/>
                  <a:ea typeface="Calibri" pitchFamily="34" charset="0"/>
                  <a:cs typeface="Times New Roman" pitchFamily="18" charset="0"/>
                </a:rPr>
                <a:t>İyileştirme (10)</a:t>
              </a:r>
              <a:endParaRPr kumimoji="0" lang="tr-TR" sz="1800" b="0" i="0" u="none" strike="noStrike" cap="none" normalizeH="0" baseline="0">
                <a:ln>
                  <a:noFill/>
                </a:ln>
                <a:solidFill>
                  <a:schemeClr val="tx2">
                    <a:lumMod val="75000"/>
                  </a:schemeClr>
                </a:solidFill>
                <a:effectLst/>
                <a:cs typeface="Arial" pitchFamily="34" charset="0"/>
              </a:endParaRPr>
            </a:p>
          </p:txBody>
        </p:sp>
        <p:sp>
          <p:nvSpPr>
            <p:cNvPr id="17" name="AutoShape 36"/>
            <p:cNvSpPr>
              <a:spLocks noChangeArrowheads="1"/>
            </p:cNvSpPr>
            <p:nvPr/>
          </p:nvSpPr>
          <p:spPr bwMode="auto">
            <a:xfrm>
              <a:off x="3689" y="2437"/>
              <a:ext cx="1202" cy="1004"/>
            </a:xfrm>
            <a:custGeom>
              <a:avLst/>
              <a:gdLst>
                <a:gd name="G0" fmla="+- 15126 0 0"/>
                <a:gd name="G1" fmla="+- 4174 0 0"/>
                <a:gd name="G2" fmla="+- 12158 0 4174"/>
                <a:gd name="G3" fmla="+- G2 0 4174"/>
                <a:gd name="G4" fmla="*/ G3 32768 32059"/>
                <a:gd name="G5" fmla="*/ G4 1 2"/>
                <a:gd name="G6" fmla="+- 21600 0 15126"/>
                <a:gd name="G7" fmla="*/ G6 4174 6079"/>
                <a:gd name="G8" fmla="+- G7 15126 0"/>
                <a:gd name="T0" fmla="*/ 15126 w 21600"/>
                <a:gd name="T1" fmla="*/ 0 h 21600"/>
                <a:gd name="T2" fmla="*/ 15126 w 21600"/>
                <a:gd name="T3" fmla="*/ 12158 h 21600"/>
                <a:gd name="T4" fmla="*/ 194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4174"/>
                  </a:lnTo>
                  <a:lnTo>
                    <a:pt x="12427" y="4174"/>
                  </a:lnTo>
                  <a:cubicBezTo>
                    <a:pt x="5564" y="4174"/>
                    <a:pt x="0" y="7749"/>
                    <a:pt x="0" y="12158"/>
                  </a:cubicBezTo>
                  <a:lnTo>
                    <a:pt x="0" y="21600"/>
                  </a:lnTo>
                  <a:lnTo>
                    <a:pt x="3894" y="21600"/>
                  </a:lnTo>
                  <a:lnTo>
                    <a:pt x="3894" y="12158"/>
                  </a:lnTo>
                  <a:cubicBezTo>
                    <a:pt x="3894" y="9853"/>
                    <a:pt x="7714" y="7984"/>
                    <a:pt x="12427" y="7984"/>
                  </a:cubicBezTo>
                  <a:lnTo>
                    <a:pt x="15126" y="7984"/>
                  </a:lnTo>
                  <a:lnTo>
                    <a:pt x="15126" y="12158"/>
                  </a:lnTo>
                  <a:close/>
                </a:path>
              </a:pathLst>
            </a:cu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18" name="AutoShape 35"/>
            <p:cNvSpPr>
              <a:spLocks noChangeArrowheads="1"/>
            </p:cNvSpPr>
            <p:nvPr/>
          </p:nvSpPr>
          <p:spPr bwMode="auto">
            <a:xfrm rot="5400000">
              <a:off x="6868" y="2526"/>
              <a:ext cx="1205" cy="1005"/>
            </a:xfrm>
            <a:custGeom>
              <a:avLst/>
              <a:gdLst>
                <a:gd name="G0" fmla="+- 15126 0 0"/>
                <a:gd name="G1" fmla="+- 4174 0 0"/>
                <a:gd name="G2" fmla="+- 12158 0 4174"/>
                <a:gd name="G3" fmla="+- G2 0 4174"/>
                <a:gd name="G4" fmla="*/ G3 32768 32059"/>
                <a:gd name="G5" fmla="*/ G4 1 2"/>
                <a:gd name="G6" fmla="+- 21600 0 15126"/>
                <a:gd name="G7" fmla="*/ G6 4174 6079"/>
                <a:gd name="G8" fmla="+- G7 15126 0"/>
                <a:gd name="T0" fmla="*/ 15126 w 21600"/>
                <a:gd name="T1" fmla="*/ 0 h 21600"/>
                <a:gd name="T2" fmla="*/ 15126 w 21600"/>
                <a:gd name="T3" fmla="*/ 12158 h 21600"/>
                <a:gd name="T4" fmla="*/ 194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4174"/>
                  </a:lnTo>
                  <a:lnTo>
                    <a:pt x="12427" y="4174"/>
                  </a:lnTo>
                  <a:cubicBezTo>
                    <a:pt x="5564" y="4174"/>
                    <a:pt x="0" y="7749"/>
                    <a:pt x="0" y="12158"/>
                  </a:cubicBezTo>
                  <a:lnTo>
                    <a:pt x="0" y="21600"/>
                  </a:lnTo>
                  <a:lnTo>
                    <a:pt x="3894" y="21600"/>
                  </a:lnTo>
                  <a:lnTo>
                    <a:pt x="3894" y="12158"/>
                  </a:lnTo>
                  <a:cubicBezTo>
                    <a:pt x="3894" y="9853"/>
                    <a:pt x="7714" y="7984"/>
                    <a:pt x="12427" y="7984"/>
                  </a:cubicBezTo>
                  <a:lnTo>
                    <a:pt x="15126" y="7984"/>
                  </a:lnTo>
                  <a:lnTo>
                    <a:pt x="15126" y="12158"/>
                  </a:lnTo>
                  <a:close/>
                </a:path>
              </a:pathLst>
            </a:cu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19" name="AutoShape 34"/>
            <p:cNvSpPr>
              <a:spLocks noChangeArrowheads="1"/>
            </p:cNvSpPr>
            <p:nvPr/>
          </p:nvSpPr>
          <p:spPr bwMode="auto">
            <a:xfrm rot="10988644">
              <a:off x="6865" y="5247"/>
              <a:ext cx="1203" cy="1005"/>
            </a:xfrm>
            <a:custGeom>
              <a:avLst/>
              <a:gdLst>
                <a:gd name="G0" fmla="+- 15126 0 0"/>
                <a:gd name="G1" fmla="+- 4174 0 0"/>
                <a:gd name="G2" fmla="+- 12158 0 4174"/>
                <a:gd name="G3" fmla="+- G2 0 4174"/>
                <a:gd name="G4" fmla="*/ G3 32768 32059"/>
                <a:gd name="G5" fmla="*/ G4 1 2"/>
                <a:gd name="G6" fmla="+- 21600 0 15126"/>
                <a:gd name="G7" fmla="*/ G6 4174 6079"/>
                <a:gd name="G8" fmla="+- G7 15126 0"/>
                <a:gd name="T0" fmla="*/ 15126 w 21600"/>
                <a:gd name="T1" fmla="*/ 0 h 21600"/>
                <a:gd name="T2" fmla="*/ 15126 w 21600"/>
                <a:gd name="T3" fmla="*/ 12158 h 21600"/>
                <a:gd name="T4" fmla="*/ 194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4174"/>
                  </a:lnTo>
                  <a:lnTo>
                    <a:pt x="12427" y="4174"/>
                  </a:lnTo>
                  <a:cubicBezTo>
                    <a:pt x="5564" y="4174"/>
                    <a:pt x="0" y="7749"/>
                    <a:pt x="0" y="12158"/>
                  </a:cubicBezTo>
                  <a:lnTo>
                    <a:pt x="0" y="21600"/>
                  </a:lnTo>
                  <a:lnTo>
                    <a:pt x="3894" y="21600"/>
                  </a:lnTo>
                  <a:lnTo>
                    <a:pt x="3894" y="12158"/>
                  </a:lnTo>
                  <a:cubicBezTo>
                    <a:pt x="3894" y="9853"/>
                    <a:pt x="7714" y="7984"/>
                    <a:pt x="12427" y="7984"/>
                  </a:cubicBezTo>
                  <a:lnTo>
                    <a:pt x="15126" y="7984"/>
                  </a:lnTo>
                  <a:lnTo>
                    <a:pt x="15126" y="12158"/>
                  </a:lnTo>
                  <a:close/>
                </a:path>
              </a:pathLst>
            </a:cu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20" name="AutoShape 33"/>
            <p:cNvSpPr>
              <a:spLocks noChangeArrowheads="1"/>
            </p:cNvSpPr>
            <p:nvPr/>
          </p:nvSpPr>
          <p:spPr bwMode="auto">
            <a:xfrm rot="16200000">
              <a:off x="3640" y="5000"/>
              <a:ext cx="1202" cy="1301"/>
            </a:xfrm>
            <a:custGeom>
              <a:avLst/>
              <a:gdLst>
                <a:gd name="G0" fmla="+- 15126 0 0"/>
                <a:gd name="G1" fmla="+- 4174 0 0"/>
                <a:gd name="G2" fmla="+- 12158 0 4174"/>
                <a:gd name="G3" fmla="+- G2 0 4174"/>
                <a:gd name="G4" fmla="*/ G3 32768 32059"/>
                <a:gd name="G5" fmla="*/ G4 1 2"/>
                <a:gd name="G6" fmla="+- 21600 0 15126"/>
                <a:gd name="G7" fmla="*/ G6 4174 6079"/>
                <a:gd name="G8" fmla="+- G7 15126 0"/>
                <a:gd name="T0" fmla="*/ 15126 w 21600"/>
                <a:gd name="T1" fmla="*/ 0 h 21600"/>
                <a:gd name="T2" fmla="*/ 15126 w 21600"/>
                <a:gd name="T3" fmla="*/ 12158 h 21600"/>
                <a:gd name="T4" fmla="*/ 194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4174"/>
                  </a:lnTo>
                  <a:lnTo>
                    <a:pt x="12427" y="4174"/>
                  </a:lnTo>
                  <a:cubicBezTo>
                    <a:pt x="5564" y="4174"/>
                    <a:pt x="0" y="7749"/>
                    <a:pt x="0" y="12158"/>
                  </a:cubicBezTo>
                  <a:lnTo>
                    <a:pt x="0" y="21600"/>
                  </a:lnTo>
                  <a:lnTo>
                    <a:pt x="3894" y="21600"/>
                  </a:lnTo>
                  <a:lnTo>
                    <a:pt x="3894" y="12158"/>
                  </a:lnTo>
                  <a:cubicBezTo>
                    <a:pt x="3894" y="9853"/>
                    <a:pt x="7714" y="7984"/>
                    <a:pt x="12427" y="7984"/>
                  </a:cubicBezTo>
                  <a:lnTo>
                    <a:pt x="15126" y="7984"/>
                  </a:lnTo>
                  <a:lnTo>
                    <a:pt x="15126" y="12158"/>
                  </a:lnTo>
                  <a:close/>
                </a:path>
              </a:pathLst>
            </a:cu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21" name="AutoShape 32"/>
            <p:cNvSpPr>
              <a:spLocks noChangeShapeType="1"/>
            </p:cNvSpPr>
            <p:nvPr/>
          </p:nvSpPr>
          <p:spPr bwMode="auto">
            <a:xfrm flipH="1">
              <a:off x="5890" y="2909"/>
              <a:ext cx="4" cy="923"/>
            </a:xfrm>
            <a:prstGeom prst="straightConnector1">
              <a:avLst/>
            </a:prstGeom>
            <a:noFill/>
            <a:ln w="9525">
              <a:solidFill>
                <a:srgbClr val="000000"/>
              </a:solidFill>
              <a:prstDash val="dashDot"/>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22" name="AutoShape 31"/>
            <p:cNvSpPr>
              <a:spLocks noChangeShapeType="1"/>
            </p:cNvSpPr>
            <p:nvPr/>
          </p:nvSpPr>
          <p:spPr bwMode="auto">
            <a:xfrm>
              <a:off x="5890" y="4846"/>
              <a:ext cx="4" cy="1406"/>
            </a:xfrm>
            <a:prstGeom prst="straightConnector1">
              <a:avLst/>
            </a:prstGeom>
            <a:noFill/>
            <a:ln w="9525">
              <a:solidFill>
                <a:srgbClr val="000000"/>
              </a:solidFill>
              <a:prstDash val="dashDot"/>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23" name="AutoShape 30"/>
            <p:cNvSpPr>
              <a:spLocks noChangeShapeType="1"/>
            </p:cNvSpPr>
            <p:nvPr/>
          </p:nvSpPr>
          <p:spPr bwMode="auto">
            <a:xfrm flipV="1">
              <a:off x="6398" y="4338"/>
              <a:ext cx="885" cy="1"/>
            </a:xfrm>
            <a:prstGeom prst="straightConnector1">
              <a:avLst/>
            </a:prstGeom>
            <a:noFill/>
            <a:ln w="9525">
              <a:solidFill>
                <a:srgbClr val="000000"/>
              </a:solidFill>
              <a:prstDash val="dash"/>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24" name="AutoShape 29"/>
            <p:cNvSpPr>
              <a:spLocks noChangeShapeType="1"/>
            </p:cNvSpPr>
            <p:nvPr/>
          </p:nvSpPr>
          <p:spPr bwMode="auto">
            <a:xfrm>
              <a:off x="4297" y="4339"/>
              <a:ext cx="1085" cy="1"/>
            </a:xfrm>
            <a:prstGeom prst="straightConnector1">
              <a:avLst/>
            </a:prstGeom>
            <a:noFill/>
            <a:ln w="9525">
              <a:solidFill>
                <a:srgbClr val="000000"/>
              </a:solidFill>
              <a:prstDash val="dash"/>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25" name="AutoShape 28"/>
            <p:cNvSpPr>
              <a:spLocks noChangeArrowheads="1"/>
            </p:cNvSpPr>
            <p:nvPr/>
          </p:nvSpPr>
          <p:spPr bwMode="auto">
            <a:xfrm rot="2464384">
              <a:off x="2104" y="2439"/>
              <a:ext cx="1274" cy="539"/>
            </a:xfrm>
            <a:prstGeom prst="rightArrow">
              <a:avLst>
                <a:gd name="adj1" fmla="val 50000"/>
                <a:gd name="adj2" fmla="val 59091"/>
              </a:avLst>
            </a:prstGeom>
            <a:solidFill>
              <a:schemeClr val="tx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26" name="AutoShape 27"/>
            <p:cNvSpPr>
              <a:spLocks noChangeArrowheads="1"/>
            </p:cNvSpPr>
            <p:nvPr/>
          </p:nvSpPr>
          <p:spPr bwMode="auto">
            <a:xfrm rot="-1715345">
              <a:off x="2203" y="5785"/>
              <a:ext cx="1175" cy="539"/>
            </a:xfrm>
            <a:prstGeom prst="rightArrow">
              <a:avLst>
                <a:gd name="adj1" fmla="val 50000"/>
                <a:gd name="adj2" fmla="val 54499"/>
              </a:avLst>
            </a:prstGeom>
            <a:solidFill>
              <a:schemeClr val="tx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27" name="AutoShape 26"/>
            <p:cNvSpPr>
              <a:spLocks noChangeArrowheads="1"/>
            </p:cNvSpPr>
            <p:nvPr/>
          </p:nvSpPr>
          <p:spPr bwMode="auto">
            <a:xfrm>
              <a:off x="2271" y="4037"/>
              <a:ext cx="764" cy="540"/>
            </a:xfrm>
            <a:prstGeom prst="rightArrow">
              <a:avLst>
                <a:gd name="adj1" fmla="val 50000"/>
                <a:gd name="adj2" fmla="val 35370"/>
              </a:avLst>
            </a:prstGeom>
            <a:solidFill>
              <a:schemeClr val="tx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28" name="AutoShape 25"/>
            <p:cNvSpPr>
              <a:spLocks noChangeArrowheads="1"/>
            </p:cNvSpPr>
            <p:nvPr/>
          </p:nvSpPr>
          <p:spPr bwMode="auto">
            <a:xfrm rot="-1715345">
              <a:off x="8868" y="3830"/>
              <a:ext cx="651" cy="296"/>
            </a:xfrm>
            <a:prstGeom prst="rightArrow">
              <a:avLst>
                <a:gd name="adj1" fmla="val 50000"/>
                <a:gd name="adj2" fmla="val 54983"/>
              </a:avLst>
            </a:prstGeom>
            <a:solidFill>
              <a:schemeClr val="tx2"/>
            </a:solidFill>
            <a:ln w="9525">
              <a:solidFill>
                <a:srgbClr val="000000"/>
              </a:solidFill>
              <a:prstDash val="sysDash"/>
              <a:miter lim="800000"/>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sp>
          <p:nvSpPr>
            <p:cNvPr id="29" name="AutoShape 24"/>
            <p:cNvSpPr>
              <a:spLocks noChangeArrowheads="1"/>
            </p:cNvSpPr>
            <p:nvPr/>
          </p:nvSpPr>
          <p:spPr bwMode="auto">
            <a:xfrm>
              <a:off x="8648" y="4037"/>
              <a:ext cx="871" cy="540"/>
            </a:xfrm>
            <a:prstGeom prst="leftRightArrow">
              <a:avLst>
                <a:gd name="adj1" fmla="val 50000"/>
                <a:gd name="adj2" fmla="val 32259"/>
              </a:avLst>
            </a:prstGeom>
            <a:solidFill>
              <a:schemeClr val="tx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solidFill>
                  <a:schemeClr val="tx2">
                    <a:lumMod val="75000"/>
                  </a:schemeClr>
                </a:solidFill>
              </a:endParaRPr>
            </a:p>
          </p:txBody>
        </p:sp>
      </p:grpSp>
      <p:sp>
        <p:nvSpPr>
          <p:cNvPr id="30" name="AutoShape 2"/>
          <p:cNvSpPr>
            <a:spLocks noChangeArrowheads="1"/>
          </p:cNvSpPr>
          <p:nvPr/>
        </p:nvSpPr>
        <p:spPr bwMode="auto">
          <a:xfrm>
            <a:off x="3273380" y="2581944"/>
            <a:ext cx="714380" cy="373756"/>
          </a:xfrm>
          <a:prstGeom prst="roundRect">
            <a:avLst>
              <a:gd name="adj" fmla="val 16667"/>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sz="1000" b="1" dirty="0">
                <a:solidFill>
                  <a:schemeClr val="accent2">
                    <a:lumMod val="50000"/>
                  </a:schemeClr>
                </a:solidFill>
                <a:cs typeface="Arial" pitchFamily="34" charset="0"/>
              </a:rPr>
              <a:t>PLANLA</a:t>
            </a:r>
            <a:endParaRPr kumimoji="0" lang="tr-TR" sz="1000" b="1" i="0" u="none" strike="noStrike" cap="none" normalizeH="0" baseline="0" dirty="0">
              <a:ln>
                <a:noFill/>
              </a:ln>
              <a:solidFill>
                <a:schemeClr val="accent2">
                  <a:lumMod val="50000"/>
                </a:schemeClr>
              </a:solidFill>
              <a:effectLst/>
              <a:cs typeface="Arial" pitchFamily="34" charset="0"/>
            </a:endParaRPr>
          </a:p>
        </p:txBody>
      </p:sp>
      <p:sp>
        <p:nvSpPr>
          <p:cNvPr id="31" name="AutoShape 2"/>
          <p:cNvSpPr>
            <a:spLocks noChangeArrowheads="1"/>
          </p:cNvSpPr>
          <p:nvPr/>
        </p:nvSpPr>
        <p:spPr bwMode="auto">
          <a:xfrm>
            <a:off x="3500430" y="4359253"/>
            <a:ext cx="714380" cy="354072"/>
          </a:xfrm>
          <a:prstGeom prst="roundRect">
            <a:avLst>
              <a:gd name="adj" fmla="val 16667"/>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sz="1000" b="1" dirty="0">
                <a:solidFill>
                  <a:schemeClr val="accent2">
                    <a:lumMod val="50000"/>
                  </a:schemeClr>
                </a:solidFill>
                <a:cs typeface="Arial" pitchFamily="34" charset="0"/>
              </a:rPr>
              <a:t>ÖNLEM AL</a:t>
            </a:r>
            <a:endParaRPr kumimoji="0" lang="tr-TR" sz="1000" b="1" i="0" u="none" strike="noStrike" cap="none" normalizeH="0" baseline="0" dirty="0">
              <a:ln>
                <a:noFill/>
              </a:ln>
              <a:solidFill>
                <a:schemeClr val="accent2">
                  <a:lumMod val="50000"/>
                </a:schemeClr>
              </a:solidFill>
              <a:effectLst/>
              <a:cs typeface="Arial" pitchFamily="34" charset="0"/>
            </a:endParaRPr>
          </a:p>
        </p:txBody>
      </p:sp>
      <p:sp>
        <p:nvSpPr>
          <p:cNvPr id="32" name="AutoShape 2"/>
          <p:cNvSpPr>
            <a:spLocks noChangeArrowheads="1"/>
          </p:cNvSpPr>
          <p:nvPr/>
        </p:nvSpPr>
        <p:spPr bwMode="auto">
          <a:xfrm>
            <a:off x="5292082" y="2598071"/>
            <a:ext cx="714380" cy="354072"/>
          </a:xfrm>
          <a:prstGeom prst="roundRect">
            <a:avLst>
              <a:gd name="adj" fmla="val 16667"/>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sz="1000" b="1" dirty="0">
                <a:solidFill>
                  <a:schemeClr val="accent2">
                    <a:lumMod val="50000"/>
                  </a:schemeClr>
                </a:solidFill>
                <a:cs typeface="Arial" pitchFamily="34" charset="0"/>
              </a:rPr>
              <a:t>UYGULA</a:t>
            </a:r>
            <a:endParaRPr kumimoji="0" lang="tr-TR" sz="1000" b="1" i="0" u="none" strike="noStrike" cap="none" normalizeH="0" baseline="0" dirty="0">
              <a:ln>
                <a:noFill/>
              </a:ln>
              <a:solidFill>
                <a:schemeClr val="accent2">
                  <a:lumMod val="50000"/>
                </a:schemeClr>
              </a:solidFill>
              <a:effectLst/>
              <a:cs typeface="Arial" pitchFamily="34" charset="0"/>
            </a:endParaRPr>
          </a:p>
        </p:txBody>
      </p:sp>
      <p:sp>
        <p:nvSpPr>
          <p:cNvPr id="33" name="AutoShape 2"/>
          <p:cNvSpPr>
            <a:spLocks noChangeArrowheads="1"/>
          </p:cNvSpPr>
          <p:nvPr/>
        </p:nvSpPr>
        <p:spPr bwMode="auto">
          <a:xfrm>
            <a:off x="5467311" y="4359615"/>
            <a:ext cx="862007" cy="436118"/>
          </a:xfrm>
          <a:prstGeom prst="roundRect">
            <a:avLst>
              <a:gd name="adj" fmla="val 16667"/>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000" b="1" i="0" u="none" strike="noStrike" cap="none" normalizeH="0" baseline="0" dirty="0">
                <a:ln>
                  <a:noFill/>
                </a:ln>
                <a:solidFill>
                  <a:schemeClr val="accent2">
                    <a:lumMod val="50000"/>
                  </a:schemeClr>
                </a:solidFill>
                <a:effectLst/>
                <a:cs typeface="Arial" pitchFamily="34" charset="0"/>
              </a:rPr>
              <a:t>KONTROL ET</a:t>
            </a:r>
          </a:p>
        </p:txBody>
      </p:sp>
      <p:sp>
        <p:nvSpPr>
          <p:cNvPr id="34" name="AutoShape 2"/>
          <p:cNvSpPr>
            <a:spLocks noChangeArrowheads="1"/>
          </p:cNvSpPr>
          <p:nvPr/>
        </p:nvSpPr>
        <p:spPr bwMode="auto">
          <a:xfrm>
            <a:off x="7598485" y="2652034"/>
            <a:ext cx="1071562" cy="424888"/>
          </a:xfrm>
          <a:prstGeom prst="roundRect">
            <a:avLst>
              <a:gd name="adj" fmla="val 16667"/>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sz="1000" dirty="0">
                <a:solidFill>
                  <a:schemeClr val="tx2">
                    <a:lumMod val="75000"/>
                  </a:schemeClr>
                </a:solidFill>
                <a:cs typeface="Arial" pitchFamily="34" charset="0"/>
              </a:rPr>
              <a:t>Müşteri Memnuniyeti</a:t>
            </a:r>
            <a:endParaRPr kumimoji="0" lang="tr-TR" sz="1000" b="0" i="0" u="none" strike="noStrike" cap="none" normalizeH="0" baseline="0" dirty="0">
              <a:ln>
                <a:noFill/>
              </a:ln>
              <a:solidFill>
                <a:schemeClr val="tx2">
                  <a:lumMod val="75000"/>
                </a:schemeClr>
              </a:solidFill>
              <a:effectLst/>
              <a:cs typeface="Arial" pitchFamily="34" charset="0"/>
            </a:endParaRPr>
          </a:p>
        </p:txBody>
      </p:sp>
      <p:sp>
        <p:nvSpPr>
          <p:cNvPr id="35" name="AutoShape 2"/>
          <p:cNvSpPr>
            <a:spLocks noChangeArrowheads="1"/>
          </p:cNvSpPr>
          <p:nvPr/>
        </p:nvSpPr>
        <p:spPr bwMode="auto">
          <a:xfrm>
            <a:off x="7572395" y="4229811"/>
            <a:ext cx="1305685" cy="518916"/>
          </a:xfrm>
          <a:prstGeom prst="roundRect">
            <a:avLst>
              <a:gd name="adj" fmla="val 16667"/>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sz="1000" dirty="0">
                <a:solidFill>
                  <a:schemeClr val="tx2">
                    <a:lumMod val="75000"/>
                  </a:schemeClr>
                </a:solidFill>
                <a:cs typeface="Arial" pitchFamily="34" charset="0"/>
              </a:rPr>
              <a:t>Ürün ve Hizmetler </a:t>
            </a:r>
            <a:endParaRPr kumimoji="0" lang="tr-TR" sz="1000" b="0" i="0" u="none" strike="noStrike" cap="none" normalizeH="0" baseline="0" dirty="0">
              <a:ln>
                <a:noFill/>
              </a:ln>
              <a:solidFill>
                <a:schemeClr val="tx2">
                  <a:lumMod val="75000"/>
                </a:schemeClr>
              </a:solidFill>
              <a:effectLst/>
              <a:cs typeface="Arial" pitchFamily="34" charset="0"/>
            </a:endParaRPr>
          </a:p>
        </p:txBody>
      </p:sp>
      <p:cxnSp>
        <p:nvCxnSpPr>
          <p:cNvPr id="36" name="Düz Ok Bağlayıcısı 35"/>
          <p:cNvCxnSpPr>
            <a:endCxn id="16" idx="5"/>
          </p:cNvCxnSpPr>
          <p:nvPr/>
        </p:nvCxnSpPr>
        <p:spPr>
          <a:xfrm flipH="1">
            <a:off x="5104873" y="6040229"/>
            <a:ext cx="187210" cy="273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AutoShape 2"/>
          <p:cNvSpPr>
            <a:spLocks noChangeArrowheads="1"/>
          </p:cNvSpPr>
          <p:nvPr/>
        </p:nvSpPr>
        <p:spPr bwMode="auto">
          <a:xfrm>
            <a:off x="207768" y="3517140"/>
            <a:ext cx="1143000" cy="348162"/>
          </a:xfrm>
          <a:prstGeom prst="roundRect">
            <a:avLst>
              <a:gd name="adj" fmla="val 16667"/>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sz="1050" dirty="0">
                <a:solidFill>
                  <a:schemeClr val="tx2">
                    <a:lumMod val="75000"/>
                  </a:schemeClr>
                </a:solidFill>
                <a:cs typeface="Arial" pitchFamily="34" charset="0"/>
              </a:rPr>
              <a:t>Müşteri Şartları</a:t>
            </a:r>
            <a:endParaRPr kumimoji="0" lang="tr-TR" sz="1050" b="0" i="0" u="none" strike="noStrike" cap="none" normalizeH="0" baseline="0" dirty="0">
              <a:ln>
                <a:noFill/>
              </a:ln>
              <a:solidFill>
                <a:schemeClr val="tx2">
                  <a:lumMod val="75000"/>
                </a:schemeClr>
              </a:solidFill>
              <a:effectLst/>
              <a:cs typeface="Arial" pitchFamily="34" charset="0"/>
            </a:endParaRPr>
          </a:p>
        </p:txBody>
      </p:sp>
      <p:sp>
        <p:nvSpPr>
          <p:cNvPr id="39" name="AutoShape 4"/>
          <p:cNvSpPr>
            <a:spLocks noChangeArrowheads="1"/>
          </p:cNvSpPr>
          <p:nvPr/>
        </p:nvSpPr>
        <p:spPr bwMode="auto">
          <a:xfrm>
            <a:off x="285720" y="5131433"/>
            <a:ext cx="1143008" cy="646126"/>
          </a:xfrm>
          <a:prstGeom prst="roundRect">
            <a:avLst>
              <a:gd name="adj" fmla="val 16667"/>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dirty="0">
                <a:ln>
                  <a:noFill/>
                </a:ln>
                <a:solidFill>
                  <a:schemeClr val="tx2">
                    <a:lumMod val="75000"/>
                  </a:schemeClr>
                </a:solidFill>
                <a:effectLst/>
                <a:cs typeface="Arial" pitchFamily="34" charset="0"/>
              </a:rPr>
              <a:t>İlgili Tarafların İhtiyaç ve Beklentileri (4)</a:t>
            </a:r>
            <a:endParaRPr kumimoji="0" lang="tr-TR" sz="1800" b="0" i="0" u="none" strike="noStrike" cap="none" normalizeH="0" baseline="0" dirty="0">
              <a:ln>
                <a:noFill/>
              </a:ln>
              <a:solidFill>
                <a:schemeClr val="tx2">
                  <a:lumMod val="75000"/>
                </a:schemeClr>
              </a:solidFill>
              <a:effectLst/>
              <a:cs typeface="Arial" pitchFamily="34" charset="0"/>
            </a:endParaRPr>
          </a:p>
        </p:txBody>
      </p:sp>
      <p:sp>
        <p:nvSpPr>
          <p:cNvPr id="40" name="AutoShape 2"/>
          <p:cNvSpPr>
            <a:spLocks noChangeArrowheads="1"/>
          </p:cNvSpPr>
          <p:nvPr/>
        </p:nvSpPr>
        <p:spPr bwMode="auto">
          <a:xfrm>
            <a:off x="8109675" y="3457601"/>
            <a:ext cx="928718" cy="414496"/>
          </a:xfrm>
          <a:prstGeom prst="roundRect">
            <a:avLst>
              <a:gd name="adj" fmla="val 16667"/>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tr-TR" sz="1000" dirty="0">
                <a:solidFill>
                  <a:schemeClr val="tx2">
                    <a:lumMod val="75000"/>
                  </a:schemeClr>
                </a:solidFill>
                <a:cs typeface="Arial" pitchFamily="34" charset="0"/>
              </a:rPr>
              <a:t>KYS Sonuçları </a:t>
            </a:r>
            <a:endParaRPr kumimoji="0" lang="tr-TR" sz="1000" b="0" i="0" u="none" strike="noStrike" cap="none" normalizeH="0" baseline="0" dirty="0">
              <a:ln>
                <a:noFill/>
              </a:ln>
              <a:solidFill>
                <a:schemeClr val="tx2">
                  <a:lumMod val="75000"/>
                </a:schemeClr>
              </a:solidFill>
              <a:effectLst/>
              <a:cs typeface="Arial" pitchFamily="34" charset="0"/>
            </a:endParaRPr>
          </a:p>
        </p:txBody>
      </p:sp>
    </p:spTree>
    <p:extLst>
      <p:ext uri="{BB962C8B-B14F-4D97-AF65-F5344CB8AC3E}">
        <p14:creationId xmlns:p14="http://schemas.microsoft.com/office/powerpoint/2010/main" val="3374961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İçerik Yer Tutucusu 2"/>
          <p:cNvSpPr txBox="1">
            <a:spLocks/>
          </p:cNvSpPr>
          <p:nvPr/>
        </p:nvSpPr>
        <p:spPr>
          <a:xfrm>
            <a:off x="165463" y="3832274"/>
            <a:ext cx="8752114" cy="1993760"/>
          </a:xfrm>
          <a:prstGeom prst="rect">
            <a:avLst/>
          </a:prstGeom>
          <a:ln w="1270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tr-TR" sz="1800" i="1" dirty="0">
              <a:solidFill>
                <a:prstClr val="black"/>
              </a:solidFill>
            </a:endParaRPr>
          </a:p>
        </p:txBody>
      </p:sp>
      <p:sp>
        <p:nvSpPr>
          <p:cNvPr id="9" name="İçerik Yer Tutucusu 8"/>
          <p:cNvSpPr>
            <a:spLocks noGrp="1"/>
          </p:cNvSpPr>
          <p:nvPr>
            <p:ph idx="1"/>
          </p:nvPr>
        </p:nvSpPr>
        <p:spPr>
          <a:xfrm>
            <a:off x="336097" y="1474696"/>
            <a:ext cx="4758418" cy="4351338"/>
          </a:xfrm>
        </p:spPr>
        <p:txBody>
          <a:bodyPr>
            <a:normAutofit/>
          </a:bodyPr>
          <a:lstStyle/>
          <a:p>
            <a:pPr algn="just"/>
            <a:r>
              <a:rPr lang="tr-TR" sz="2000" b="1" dirty="0"/>
              <a:t>Planla: </a:t>
            </a:r>
            <a:r>
              <a:rPr lang="tr-TR" sz="2000" dirty="0"/>
              <a:t>Sistemin hedeflerinin, proseslerinin, ilgili taraf  şartlarına ve kuruluşun politikalarına uygun sonuçların elde edilmesi için ihtiyaç duyulan kaynakların oluşturulması, risk ve fırsatların tanımlanması ve belirlenmesi,</a:t>
            </a:r>
          </a:p>
          <a:p>
            <a:pPr algn="just"/>
            <a:r>
              <a:rPr lang="tr-TR" sz="2000" b="1" dirty="0"/>
              <a:t>Uygula: </a:t>
            </a:r>
            <a:r>
              <a:rPr lang="tr-TR" sz="2000" dirty="0"/>
              <a:t>Planlananın uygulanması,</a:t>
            </a:r>
          </a:p>
          <a:p>
            <a:pPr algn="just"/>
            <a:r>
              <a:rPr lang="tr-TR" sz="2000" b="1" dirty="0"/>
              <a:t>Kontrol et: </a:t>
            </a:r>
            <a:r>
              <a:rPr lang="tr-TR" sz="2000" dirty="0"/>
              <a:t>Politikalar, amaçlar, şartlar ve planlanan faaliyetler açısından, prosesler ve sonucunda oluşan ürün ve hizmetlerin izlenmesi, (uygulanabildiğinde) ölçülmesi ve sonuçların rapor edilmesi,</a:t>
            </a:r>
          </a:p>
          <a:p>
            <a:pPr algn="just"/>
            <a:r>
              <a:rPr lang="tr-TR" sz="2000" b="1" dirty="0"/>
              <a:t>Önlem al: </a:t>
            </a:r>
            <a:r>
              <a:rPr lang="tr-TR" sz="2000" dirty="0"/>
              <a:t>Gerektiğinde, performansı iyileştirmek için faaliyetlerin yapılması.</a:t>
            </a:r>
          </a:p>
        </p:txBody>
      </p:sp>
      <p:sp>
        <p:nvSpPr>
          <p:cNvPr id="17" name="Dikdörtgen 16"/>
          <p:cNvSpPr/>
          <p:nvPr/>
        </p:nvSpPr>
        <p:spPr>
          <a:xfrm>
            <a:off x="493273" y="936763"/>
            <a:ext cx="2310887" cy="461665"/>
          </a:xfrm>
          <a:prstGeom prst="rect">
            <a:avLst/>
          </a:prstGeom>
        </p:spPr>
        <p:txBody>
          <a:bodyPr wrap="square">
            <a:spAutoFit/>
          </a:bodyPr>
          <a:lstStyle/>
          <a:p>
            <a:r>
              <a:rPr lang="tr-TR" sz="2400" b="1" dirty="0"/>
              <a:t>PUKÖ Döngüsü </a:t>
            </a:r>
          </a:p>
        </p:txBody>
      </p:sp>
      <p:graphicFrame>
        <p:nvGraphicFramePr>
          <p:cNvPr id="2" name="Diyagram 1"/>
          <p:cNvGraphicFramePr/>
          <p:nvPr>
            <p:extLst>
              <p:ext uri="{D42A27DB-BD31-4B8C-83A1-F6EECF244321}">
                <p14:modId xmlns:p14="http://schemas.microsoft.com/office/powerpoint/2010/main" val="2381941109"/>
              </p:ext>
            </p:extLst>
          </p:nvPr>
        </p:nvGraphicFramePr>
        <p:xfrm>
          <a:off x="5172891" y="1297577"/>
          <a:ext cx="3744686" cy="43717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3093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İçerik Yer Tutucusu 2"/>
          <p:cNvSpPr txBox="1">
            <a:spLocks/>
          </p:cNvSpPr>
          <p:nvPr/>
        </p:nvSpPr>
        <p:spPr>
          <a:xfrm>
            <a:off x="165463" y="3832274"/>
            <a:ext cx="8752114" cy="1993760"/>
          </a:xfrm>
          <a:prstGeom prst="rect">
            <a:avLst/>
          </a:prstGeom>
          <a:ln w="1270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tr-TR" sz="1800" i="1" dirty="0">
              <a:solidFill>
                <a:prstClr val="black"/>
              </a:solidFill>
            </a:endParaRPr>
          </a:p>
        </p:txBody>
      </p:sp>
      <p:sp>
        <p:nvSpPr>
          <p:cNvPr id="9" name="İçerik Yer Tutucusu 8"/>
          <p:cNvSpPr>
            <a:spLocks noGrp="1"/>
          </p:cNvSpPr>
          <p:nvPr>
            <p:ph idx="1"/>
          </p:nvPr>
        </p:nvSpPr>
        <p:spPr>
          <a:xfrm>
            <a:off x="438911" y="1474696"/>
            <a:ext cx="8074153" cy="4734080"/>
          </a:xfrm>
        </p:spPr>
        <p:txBody>
          <a:bodyPr>
            <a:normAutofit/>
          </a:bodyPr>
          <a:lstStyle/>
          <a:p>
            <a:pPr marL="0" indent="0" algn="just">
              <a:buNone/>
            </a:pPr>
            <a:r>
              <a:rPr lang="tr-TR" sz="2000" dirty="0">
                <a:latin typeface="Calibri" panose="020F0502020204030204" pitchFamily="34" charset="0"/>
                <a:cs typeface="Calibri" panose="020F0502020204030204" pitchFamily="34" charset="0"/>
              </a:rPr>
              <a:t>Kuruluşlar , risk ve fırsatları belirlemek amacıyla faaliyetleri planlamalı ve uygulamalıdır. Risk ve fırsatların belirlenmesi; kalite yönetim sisteminin etkinliğinin arttırılması, iyileştirilmiş sonuçlara erişilmesi ve olumsuz etkilerin önlenmesi için bir temel oluşturur.</a:t>
            </a:r>
          </a:p>
          <a:p>
            <a:pPr marL="0" indent="0" algn="just">
              <a:buNone/>
            </a:pPr>
            <a:endParaRPr lang="tr-TR" sz="2000" dirty="0">
              <a:latin typeface="Calibri" panose="020F0502020204030204" pitchFamily="34" charset="0"/>
              <a:cs typeface="Calibri" panose="020F0502020204030204" pitchFamily="34" charset="0"/>
            </a:endParaRPr>
          </a:p>
          <a:p>
            <a:pPr marL="0" indent="0" algn="just">
              <a:buNone/>
            </a:pPr>
            <a:r>
              <a:rPr lang="tr-TR" sz="2000" dirty="0">
                <a:cs typeface="Arial" pitchFamily="34" charset="0"/>
              </a:rPr>
              <a:t>“Risk tabanlı düşünme” kavramı ISO 9001:2015’in giriş maddesinde proses yaklaşımının tamamlayıcı bir kısmı olarak anlatılmıştır</a:t>
            </a:r>
            <a:r>
              <a:rPr lang="tr-TR" sz="2000" dirty="0"/>
              <a:t>.</a:t>
            </a:r>
          </a:p>
          <a:p>
            <a:pPr marL="0" indent="0" algn="just">
              <a:buNone/>
            </a:pPr>
            <a:endParaRPr lang="tr-TR" sz="2000" dirty="0">
              <a:latin typeface="Calibri" panose="020F0502020204030204" pitchFamily="34" charset="0"/>
              <a:cs typeface="Calibri" panose="020F0502020204030204" pitchFamily="34" charset="0"/>
            </a:endParaRPr>
          </a:p>
        </p:txBody>
      </p:sp>
      <p:sp>
        <p:nvSpPr>
          <p:cNvPr id="17" name="Dikdörtgen 16"/>
          <p:cNvSpPr/>
          <p:nvPr/>
        </p:nvSpPr>
        <p:spPr>
          <a:xfrm>
            <a:off x="641352" y="859819"/>
            <a:ext cx="7800335" cy="523220"/>
          </a:xfrm>
          <a:prstGeom prst="rect">
            <a:avLst/>
          </a:prstGeom>
        </p:spPr>
        <p:txBody>
          <a:bodyPr wrap="square">
            <a:spAutoFit/>
          </a:bodyPr>
          <a:lstStyle/>
          <a:p>
            <a:r>
              <a:rPr lang="tr-TR" sz="2800" b="1" dirty="0">
                <a:latin typeface="Calibri" panose="020F0502020204030204" pitchFamily="34" charset="0"/>
                <a:cs typeface="Calibri" panose="020F0502020204030204" pitchFamily="34" charset="0"/>
              </a:rPr>
              <a:t>RİSK TABANLI DÜŞÜNME</a:t>
            </a:r>
          </a:p>
        </p:txBody>
      </p:sp>
      <p:pic>
        <p:nvPicPr>
          <p:cNvPr id="7" name="Picture 2" descr="https://www.cognidox.com/assets/uploads/2015/04/84518197-84d8-4f0e-87a6-802042b7851f.png"/>
          <p:cNvPicPr>
            <a:picLocks noChangeAspect="1" noChangeArrowheads="1"/>
          </p:cNvPicPr>
          <p:nvPr/>
        </p:nvPicPr>
        <p:blipFill>
          <a:blip r:embed="rId4"/>
          <a:srcRect/>
          <a:stretch>
            <a:fillRect/>
          </a:stretch>
        </p:blipFill>
        <p:spPr bwMode="auto">
          <a:xfrm>
            <a:off x="4784366" y="3923714"/>
            <a:ext cx="2817899" cy="2172838"/>
          </a:xfrm>
          <a:prstGeom prst="rect">
            <a:avLst/>
          </a:prstGeom>
          <a:noFill/>
        </p:spPr>
      </p:pic>
    </p:spTree>
    <p:extLst>
      <p:ext uri="{BB962C8B-B14F-4D97-AF65-F5344CB8AC3E}">
        <p14:creationId xmlns:p14="http://schemas.microsoft.com/office/powerpoint/2010/main" val="1599722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İçerik Yer Tutucusu 2"/>
          <p:cNvSpPr txBox="1">
            <a:spLocks/>
          </p:cNvSpPr>
          <p:nvPr/>
        </p:nvSpPr>
        <p:spPr>
          <a:xfrm>
            <a:off x="165463" y="3832274"/>
            <a:ext cx="8752114" cy="1993760"/>
          </a:xfrm>
          <a:prstGeom prst="rect">
            <a:avLst/>
          </a:prstGeom>
          <a:ln w="1270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tr-TR" sz="1800" i="1" dirty="0">
              <a:solidFill>
                <a:prstClr val="black"/>
              </a:solidFill>
            </a:endParaRPr>
          </a:p>
        </p:txBody>
      </p:sp>
      <p:sp>
        <p:nvSpPr>
          <p:cNvPr id="9" name="İçerik Yer Tutucusu 8"/>
          <p:cNvSpPr>
            <a:spLocks noGrp="1"/>
          </p:cNvSpPr>
          <p:nvPr>
            <p:ph idx="1"/>
          </p:nvPr>
        </p:nvSpPr>
        <p:spPr>
          <a:xfrm>
            <a:off x="438911" y="1474696"/>
            <a:ext cx="8074153" cy="4734080"/>
          </a:xfrm>
        </p:spPr>
        <p:txBody>
          <a:bodyPr>
            <a:normAutofit/>
          </a:bodyPr>
          <a:lstStyle/>
          <a:p>
            <a:pPr marL="0" indent="0" algn="just">
              <a:buNone/>
            </a:pPr>
            <a:r>
              <a:rPr lang="tr-TR" sz="2000" b="1" u="sng" dirty="0">
                <a:latin typeface="Calibri" panose="020F0502020204030204" pitchFamily="34" charset="0"/>
                <a:cs typeface="Calibri" panose="020F0502020204030204" pitchFamily="34" charset="0"/>
              </a:rPr>
              <a:t>Fırsatlar, </a:t>
            </a:r>
            <a:r>
              <a:rPr lang="tr-TR" sz="2000" dirty="0">
                <a:latin typeface="Calibri" panose="020F0502020204030204" pitchFamily="34" charset="0"/>
                <a:cs typeface="Calibri" panose="020F0502020204030204" pitchFamily="34" charset="0"/>
              </a:rPr>
              <a:t>amaçlanan bir sonuca ulaşılmasına ilişkin olumlu bir durumun sonucu olarak ortaya çıkabilir; </a:t>
            </a:r>
          </a:p>
          <a:p>
            <a:pPr algn="just">
              <a:buFontTx/>
              <a:buChar char="-"/>
            </a:pPr>
            <a:r>
              <a:rPr lang="tr-TR" sz="2000" dirty="0">
                <a:latin typeface="Calibri" panose="020F0502020204030204" pitchFamily="34" charset="0"/>
                <a:cs typeface="Calibri" panose="020F0502020204030204" pitchFamily="34" charset="0"/>
              </a:rPr>
              <a:t>kuruluşun müşterileri etkilemesi, </a:t>
            </a:r>
          </a:p>
          <a:p>
            <a:pPr algn="just">
              <a:buFontTx/>
              <a:buChar char="-"/>
            </a:pPr>
            <a:r>
              <a:rPr lang="tr-TR" sz="2000" dirty="0">
                <a:latin typeface="Calibri" panose="020F0502020204030204" pitchFamily="34" charset="0"/>
                <a:cs typeface="Calibri" panose="020F0502020204030204" pitchFamily="34" charset="0"/>
              </a:rPr>
              <a:t>yeni ürün ve hizmetler geliştirmesi, </a:t>
            </a:r>
          </a:p>
          <a:p>
            <a:pPr algn="just">
              <a:buFontTx/>
              <a:buChar char="-"/>
            </a:pPr>
            <a:r>
              <a:rPr lang="tr-TR" sz="2000" dirty="0">
                <a:latin typeface="Calibri" panose="020F0502020204030204" pitchFamily="34" charset="0"/>
                <a:cs typeface="Calibri" panose="020F0502020204030204" pitchFamily="34" charset="0"/>
              </a:rPr>
              <a:t>atığı </a:t>
            </a:r>
            <a:r>
              <a:rPr lang="tr-TR" sz="2000" dirty="0" err="1">
                <a:latin typeface="Calibri" panose="020F0502020204030204" pitchFamily="34" charset="0"/>
                <a:cs typeface="Calibri" panose="020F0502020204030204" pitchFamily="34" charset="0"/>
              </a:rPr>
              <a:t>azaltması,enerji</a:t>
            </a:r>
            <a:r>
              <a:rPr lang="tr-TR" sz="2000" dirty="0">
                <a:latin typeface="Calibri" panose="020F0502020204030204" pitchFamily="34" charset="0"/>
                <a:cs typeface="Calibri" panose="020F0502020204030204" pitchFamily="34" charset="0"/>
              </a:rPr>
              <a:t> tasarrufu  </a:t>
            </a:r>
          </a:p>
          <a:p>
            <a:pPr algn="just">
              <a:buFontTx/>
              <a:buChar char="-"/>
            </a:pPr>
            <a:r>
              <a:rPr lang="tr-TR" sz="2000" dirty="0">
                <a:latin typeface="Calibri" panose="020F0502020204030204" pitchFamily="34" charset="0"/>
                <a:cs typeface="Calibri" panose="020F0502020204030204" pitchFamily="34" charset="0"/>
              </a:rPr>
              <a:t>verimliliği artırmasına izin veren durumlar </a:t>
            </a:r>
            <a:r>
              <a:rPr lang="tr-TR" sz="2000" dirty="0" err="1">
                <a:latin typeface="Calibri" panose="020F0502020204030204" pitchFamily="34" charset="0"/>
                <a:cs typeface="Calibri" panose="020F0502020204030204" pitchFamily="34" charset="0"/>
              </a:rPr>
              <a:t>v.b</a:t>
            </a:r>
            <a:r>
              <a:rPr lang="tr-TR" sz="2000" dirty="0">
                <a:latin typeface="Calibri" panose="020F0502020204030204" pitchFamily="34" charset="0"/>
                <a:cs typeface="Calibri" panose="020F0502020204030204" pitchFamily="34" charset="0"/>
              </a:rPr>
              <a:t>.</a:t>
            </a:r>
          </a:p>
          <a:p>
            <a:pPr marL="0" indent="0" algn="just">
              <a:buNone/>
            </a:pPr>
            <a:r>
              <a:rPr lang="tr-TR" sz="2000" dirty="0">
                <a:latin typeface="Calibri" panose="020F0502020204030204" pitchFamily="34" charset="0"/>
                <a:cs typeface="Calibri" panose="020F0502020204030204" pitchFamily="34" charset="0"/>
              </a:rPr>
              <a:t>Fırsatları ele alma faaliyetleri, ilgili risklerin değerlendirmelerini de kapsayabilir. </a:t>
            </a:r>
          </a:p>
          <a:p>
            <a:pPr marL="0" indent="0" algn="just">
              <a:buNone/>
            </a:pPr>
            <a:endParaRPr lang="tr-TR" sz="2000" dirty="0">
              <a:latin typeface="Calibri" panose="020F0502020204030204" pitchFamily="34" charset="0"/>
              <a:cs typeface="Calibri" panose="020F0502020204030204" pitchFamily="34" charset="0"/>
            </a:endParaRPr>
          </a:p>
          <a:p>
            <a:pPr marL="0" indent="0" algn="just">
              <a:buNone/>
            </a:pPr>
            <a:r>
              <a:rPr lang="tr-TR" sz="2000" dirty="0">
                <a:latin typeface="Calibri" panose="020F0502020204030204" pitchFamily="34" charset="0"/>
                <a:cs typeface="Calibri" panose="020F0502020204030204" pitchFamily="34" charset="0"/>
              </a:rPr>
              <a:t>Risk, belirsizliğin etkisidir ve böyle bir belirsizlik olumlu veya olumsuz etkilere sahip olabilir. </a:t>
            </a:r>
            <a:r>
              <a:rPr lang="tr-TR" sz="2000" b="1" dirty="0">
                <a:latin typeface="Calibri" panose="020F0502020204030204" pitchFamily="34" charset="0"/>
                <a:cs typeface="Calibri" panose="020F0502020204030204" pitchFamily="34" charset="0"/>
              </a:rPr>
              <a:t>Bir riskten kaynaklanan olumlu bir sapma, fırsat oluşturabilir ancak riskin bütün olumlu etkileri fırsat ile sonuçlanmaz</a:t>
            </a:r>
            <a:r>
              <a:rPr lang="tr-TR" sz="2000" dirty="0">
                <a:latin typeface="Calibri" panose="020F0502020204030204" pitchFamily="34" charset="0"/>
                <a:cs typeface="Calibri" panose="020F0502020204030204" pitchFamily="34" charset="0"/>
              </a:rPr>
              <a:t>.</a:t>
            </a:r>
            <a:endParaRPr lang="tr-TR" sz="1600" dirty="0">
              <a:latin typeface="Calibri" panose="020F0502020204030204" pitchFamily="34" charset="0"/>
              <a:cs typeface="Calibri" panose="020F0502020204030204" pitchFamily="34" charset="0"/>
            </a:endParaRPr>
          </a:p>
        </p:txBody>
      </p:sp>
      <p:sp>
        <p:nvSpPr>
          <p:cNvPr id="17" name="Dikdörtgen 16"/>
          <p:cNvSpPr/>
          <p:nvPr/>
        </p:nvSpPr>
        <p:spPr>
          <a:xfrm>
            <a:off x="641352" y="859819"/>
            <a:ext cx="7800335" cy="523220"/>
          </a:xfrm>
          <a:prstGeom prst="rect">
            <a:avLst/>
          </a:prstGeom>
        </p:spPr>
        <p:txBody>
          <a:bodyPr wrap="square">
            <a:spAutoFit/>
          </a:bodyPr>
          <a:lstStyle/>
          <a:p>
            <a:r>
              <a:rPr lang="tr-TR" sz="2800" b="1" dirty="0">
                <a:latin typeface="Calibri" panose="020F0502020204030204" pitchFamily="34" charset="0"/>
                <a:cs typeface="Calibri" panose="020F0502020204030204" pitchFamily="34" charset="0"/>
              </a:rPr>
              <a:t>RİSK TABANLI DÜŞÜNME</a:t>
            </a:r>
          </a:p>
        </p:txBody>
      </p:sp>
      <p:pic>
        <p:nvPicPr>
          <p:cNvPr id="6" name="Picture 2" descr="Translation Risk Management"/>
          <p:cNvPicPr>
            <a:picLocks noChangeAspect="1" noChangeArrowheads="1"/>
          </p:cNvPicPr>
          <p:nvPr/>
        </p:nvPicPr>
        <p:blipFill>
          <a:blip r:embed="rId4"/>
          <a:srcRect/>
          <a:stretch>
            <a:fillRect/>
          </a:stretch>
        </p:blipFill>
        <p:spPr bwMode="auto">
          <a:xfrm>
            <a:off x="6858000" y="1903747"/>
            <a:ext cx="2221992" cy="1666494"/>
          </a:xfrm>
          <a:prstGeom prst="rect">
            <a:avLst/>
          </a:prstGeom>
          <a:noFill/>
        </p:spPr>
      </p:pic>
    </p:spTree>
    <p:extLst>
      <p:ext uri="{BB962C8B-B14F-4D97-AF65-F5344CB8AC3E}">
        <p14:creationId xmlns:p14="http://schemas.microsoft.com/office/powerpoint/2010/main" val="668300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6" name="Unvan 1"/>
          <p:cNvSpPr>
            <a:spLocks noGrp="1"/>
          </p:cNvSpPr>
          <p:nvPr>
            <p:ph type="title"/>
          </p:nvPr>
        </p:nvSpPr>
        <p:spPr>
          <a:xfrm>
            <a:off x="646938" y="527683"/>
            <a:ext cx="7886700" cy="1325562"/>
          </a:xfrm>
        </p:spPr>
        <p:txBody>
          <a:bodyPr>
            <a:normAutofit/>
          </a:bodyPr>
          <a:lstStyle/>
          <a:p>
            <a:pPr algn="ctr"/>
            <a:r>
              <a:rPr lang="tr-TR" sz="2800" b="1" dirty="0">
                <a:latin typeface="Calibri" panose="020F0502020204030204" pitchFamily="34" charset="0"/>
                <a:cs typeface="Calibri" panose="020F0502020204030204" pitchFamily="34" charset="0"/>
              </a:rPr>
              <a:t>TS EN ISO 9001: 2015</a:t>
            </a:r>
            <a:br>
              <a:rPr lang="tr-TR" sz="2800" b="1" dirty="0">
                <a:latin typeface="Calibri" panose="020F0502020204030204" pitchFamily="34" charset="0"/>
                <a:cs typeface="Calibri" panose="020F0502020204030204" pitchFamily="34" charset="0"/>
              </a:rPr>
            </a:br>
            <a:r>
              <a:rPr lang="tr-TR" sz="2800" b="1" dirty="0">
                <a:latin typeface="Calibri" panose="020F0502020204030204" pitchFamily="34" charset="0"/>
                <a:cs typeface="Calibri" panose="020F0502020204030204" pitchFamily="34" charset="0"/>
              </a:rPr>
              <a:t>KALİTE YÖNETİM SİSTEMİ - ŞARTLAR</a:t>
            </a:r>
            <a:endParaRPr lang="tr-TR" sz="3200" b="1" dirty="0">
              <a:latin typeface="Calibri" panose="020F0502020204030204" pitchFamily="34" charset="0"/>
              <a:cs typeface="Calibri" panose="020F0502020204030204" pitchFamily="34" charset="0"/>
            </a:endParaRPr>
          </a:p>
        </p:txBody>
      </p:sp>
      <p:pic>
        <p:nvPicPr>
          <p:cNvPr id="8" name="Resim 7"/>
          <p:cNvPicPr>
            <a:picLocks noChangeAspect="1"/>
          </p:cNvPicPr>
          <p:nvPr/>
        </p:nvPicPr>
        <p:blipFill rotWithShape="1">
          <a:blip r:embed="rId3"/>
          <a:srcRect l="33833" t="11124" r="33084" b="7094"/>
          <a:stretch/>
        </p:blipFill>
        <p:spPr>
          <a:xfrm rot="20627036">
            <a:off x="2986380" y="1851013"/>
            <a:ext cx="3605571" cy="4507229"/>
          </a:xfrm>
          <a:prstGeom prst="rect">
            <a:avLst/>
          </a:prstGeom>
        </p:spPr>
      </p:pic>
    </p:spTree>
    <p:extLst>
      <p:ext uri="{BB962C8B-B14F-4D97-AF65-F5344CB8AC3E}">
        <p14:creationId xmlns:p14="http://schemas.microsoft.com/office/powerpoint/2010/main" val="219915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6"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55.ISO Konsey Finans Daimi Komite Toplantısı Cenevre´de yapıld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5" y="722696"/>
            <a:ext cx="3028950" cy="14628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tse.org.tr/assets/img/logo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İçerik Yer Tutucusu 6"/>
          <p:cNvSpPr>
            <a:spLocks noGrp="1"/>
          </p:cNvSpPr>
          <p:nvPr>
            <p:ph sz="half" idx="1"/>
          </p:nvPr>
        </p:nvSpPr>
        <p:spPr>
          <a:xfrm>
            <a:off x="399388" y="2185516"/>
            <a:ext cx="8439814" cy="4066903"/>
          </a:xfrm>
        </p:spPr>
        <p:txBody>
          <a:bodyPr>
            <a:normAutofit/>
          </a:bodyPr>
          <a:lstStyle/>
          <a:p>
            <a:pPr marL="0" indent="0" algn="just">
              <a:buNone/>
            </a:pPr>
            <a:r>
              <a:rPr lang="tr-TR" sz="2000" b="1" dirty="0">
                <a:latin typeface="Calibri" panose="020F0502020204030204" pitchFamily="34" charset="0"/>
                <a:cs typeface="Calibri" panose="020F0502020204030204" pitchFamily="34" charset="0"/>
              </a:rPr>
              <a:t>ISO 9001 Kalite Yönetim Sistemi standardı ,uygunluğu kanıtlamak için tetkik edilmeye ve istendiğinde </a:t>
            </a:r>
            <a:r>
              <a:rPr lang="tr-TR" sz="2000" b="1" dirty="0">
                <a:solidFill>
                  <a:srgbClr val="FF0000"/>
                </a:solidFill>
                <a:latin typeface="Calibri" panose="020F0502020204030204" pitchFamily="34" charset="0"/>
                <a:cs typeface="Calibri" panose="020F0502020204030204" pitchFamily="34" charset="0"/>
              </a:rPr>
              <a:t>"</a:t>
            </a:r>
            <a:r>
              <a:rPr lang="tr-TR" sz="2000" b="1" u="sng" dirty="0">
                <a:solidFill>
                  <a:srgbClr val="FF0000"/>
                </a:solidFill>
                <a:latin typeface="Calibri" panose="020F0502020204030204" pitchFamily="34" charset="0"/>
                <a:cs typeface="Calibri" panose="020F0502020204030204" pitchFamily="34" charset="0"/>
              </a:rPr>
              <a:t>belgelendirmeye</a:t>
            </a:r>
            <a:r>
              <a:rPr lang="tr-TR" sz="2000" b="1" dirty="0">
                <a:solidFill>
                  <a:srgbClr val="FF0000"/>
                </a:solidFill>
                <a:latin typeface="Calibri" panose="020F0502020204030204" pitchFamily="34" charset="0"/>
                <a:cs typeface="Calibri" panose="020F0502020204030204" pitchFamily="34" charset="0"/>
              </a:rPr>
              <a:t>" </a:t>
            </a:r>
            <a:r>
              <a:rPr lang="tr-TR" sz="2000" b="1" dirty="0">
                <a:latin typeface="Calibri" panose="020F0502020204030204" pitchFamily="34" charset="0"/>
                <a:cs typeface="Calibri" panose="020F0502020204030204" pitchFamily="34" charset="0"/>
              </a:rPr>
              <a:t>uygun yapıda hazırlanmış bir standarttır. </a:t>
            </a:r>
          </a:p>
          <a:p>
            <a:pPr marL="0" indent="0" algn="just">
              <a:buNone/>
            </a:pPr>
            <a:r>
              <a:rPr lang="tr-TR" sz="2000" b="1" dirty="0">
                <a:latin typeface="Calibri" panose="020F0502020204030204" pitchFamily="34" charset="0"/>
                <a:cs typeface="Calibri" panose="020F0502020204030204" pitchFamily="34" charset="0"/>
              </a:rPr>
              <a:t>(ISO/</a:t>
            </a:r>
            <a:r>
              <a:rPr lang="tr-TR" sz="2000" b="1" dirty="0" err="1">
                <a:latin typeface="Calibri" panose="020F0502020204030204" pitchFamily="34" charset="0"/>
                <a:cs typeface="Calibri" panose="020F0502020204030204" pitchFamily="34" charset="0"/>
              </a:rPr>
              <a:t>IECDirectives</a:t>
            </a:r>
            <a:r>
              <a:rPr lang="tr-TR" sz="2000" b="1" dirty="0">
                <a:latin typeface="Calibri" panose="020F0502020204030204" pitchFamily="34" charset="0"/>
                <a:cs typeface="Calibri" panose="020F0502020204030204" pitchFamily="34" charset="0"/>
              </a:rPr>
              <a:t>, </a:t>
            </a:r>
            <a:r>
              <a:rPr lang="tr-TR" sz="2000" b="1" dirty="0" err="1">
                <a:latin typeface="Calibri" panose="020F0502020204030204" pitchFamily="34" charset="0"/>
                <a:cs typeface="Calibri" panose="020F0502020204030204" pitchFamily="34" charset="0"/>
              </a:rPr>
              <a:t>Part</a:t>
            </a:r>
            <a:r>
              <a:rPr lang="tr-TR" sz="2000" b="1" dirty="0">
                <a:latin typeface="Calibri" panose="020F0502020204030204" pitchFamily="34" charset="0"/>
                <a:cs typeface="Calibri" panose="020F0502020204030204" pitchFamily="34" charset="0"/>
              </a:rPr>
              <a:t> 1 </a:t>
            </a:r>
            <a:r>
              <a:rPr lang="tr-TR" sz="2000" b="1" dirty="0" err="1">
                <a:latin typeface="Calibri" panose="020F0502020204030204" pitchFamily="34" charset="0"/>
                <a:cs typeface="Calibri" panose="020F0502020204030204" pitchFamily="34" charset="0"/>
              </a:rPr>
              <a:t>Consolidated</a:t>
            </a:r>
            <a:r>
              <a:rPr lang="tr-TR" sz="2000" b="1" dirty="0">
                <a:latin typeface="Calibri" panose="020F0502020204030204" pitchFamily="34" charset="0"/>
                <a:cs typeface="Calibri" panose="020F0502020204030204" pitchFamily="34" charset="0"/>
              </a:rPr>
              <a:t> ISO </a:t>
            </a:r>
            <a:r>
              <a:rPr lang="tr-TR" sz="2000" b="1" dirty="0" err="1">
                <a:latin typeface="Calibri" panose="020F0502020204030204" pitchFamily="34" charset="0"/>
                <a:cs typeface="Calibri" panose="020F0502020204030204" pitchFamily="34" charset="0"/>
              </a:rPr>
              <a:t>Supplement</a:t>
            </a:r>
            <a:r>
              <a:rPr lang="tr-TR" sz="2000" b="1" dirty="0">
                <a:latin typeface="Calibri" panose="020F0502020204030204" pitchFamily="34" charset="0"/>
                <a:cs typeface="Calibri" panose="020F0502020204030204" pitchFamily="34" charset="0"/>
              </a:rPr>
              <a:t> —</a:t>
            </a:r>
            <a:r>
              <a:rPr lang="tr-TR" sz="2000" b="1" dirty="0" err="1">
                <a:latin typeface="Calibri" panose="020F0502020204030204" pitchFamily="34" charset="0"/>
                <a:cs typeface="Calibri" panose="020F0502020204030204" pitchFamily="34" charset="0"/>
              </a:rPr>
              <a:t>Procedures</a:t>
            </a:r>
            <a:r>
              <a:rPr lang="tr-TR" sz="2000" b="1" dirty="0">
                <a:latin typeface="Calibri" panose="020F0502020204030204" pitchFamily="34" charset="0"/>
                <a:cs typeface="Calibri" panose="020F0502020204030204" pitchFamily="34" charset="0"/>
              </a:rPr>
              <a:t> </a:t>
            </a:r>
            <a:r>
              <a:rPr lang="tr-TR" sz="2000" b="1" dirty="0" err="1">
                <a:latin typeface="Calibri" panose="020F0502020204030204" pitchFamily="34" charset="0"/>
                <a:cs typeface="Calibri" panose="020F0502020204030204" pitchFamily="34" charset="0"/>
              </a:rPr>
              <a:t>specific</a:t>
            </a:r>
            <a:r>
              <a:rPr lang="tr-TR" sz="2000" b="1" dirty="0">
                <a:latin typeface="Calibri" panose="020F0502020204030204" pitchFamily="34" charset="0"/>
                <a:cs typeface="Calibri" panose="020F0502020204030204" pitchFamily="34" charset="0"/>
              </a:rPr>
              <a:t> </a:t>
            </a:r>
            <a:r>
              <a:rPr lang="tr-TR" sz="2000" b="1" dirty="0" err="1">
                <a:latin typeface="Calibri" panose="020F0502020204030204" pitchFamily="34" charset="0"/>
                <a:cs typeface="Calibri" panose="020F0502020204030204" pitchFamily="34" charset="0"/>
              </a:rPr>
              <a:t>to</a:t>
            </a:r>
            <a:r>
              <a:rPr lang="tr-TR" sz="2000" b="1" dirty="0">
                <a:latin typeface="Calibri" panose="020F0502020204030204" pitchFamily="34" charset="0"/>
                <a:cs typeface="Calibri" panose="020F0502020204030204" pitchFamily="34" charset="0"/>
              </a:rPr>
              <a:t> ISO)</a:t>
            </a:r>
          </a:p>
          <a:p>
            <a:pPr marL="0" indent="0" algn="just">
              <a:buNone/>
            </a:pPr>
            <a:endParaRPr lang="tr-TR" sz="2000" b="1" dirty="0">
              <a:latin typeface="Calibri" panose="020F0502020204030204" pitchFamily="34" charset="0"/>
              <a:cs typeface="Calibri" panose="020F0502020204030204" pitchFamily="34" charset="0"/>
            </a:endParaRPr>
          </a:p>
          <a:p>
            <a:pPr marL="0" indent="0" algn="just">
              <a:buNone/>
            </a:pPr>
            <a:r>
              <a:rPr lang="tr-TR" sz="2000" b="1" dirty="0">
                <a:latin typeface="Calibri" panose="020F0502020204030204" pitchFamily="34" charset="0"/>
                <a:cs typeface="Calibri" panose="020F0502020204030204" pitchFamily="34" charset="0"/>
              </a:rPr>
              <a:t>Bu </a:t>
            </a:r>
            <a:r>
              <a:rPr lang="tr-TR" sz="2000" b="1" dirty="0" err="1">
                <a:latin typeface="Calibri" panose="020F0502020204030204" pitchFamily="34" charset="0"/>
                <a:cs typeface="Calibri" panose="020F0502020204030204" pitchFamily="34" charset="0"/>
              </a:rPr>
              <a:t>standardda</a:t>
            </a:r>
            <a:r>
              <a:rPr lang="tr-TR" sz="2000" b="1" dirty="0">
                <a:latin typeface="Calibri" panose="020F0502020204030204" pitchFamily="34" charset="0"/>
                <a:cs typeface="Calibri" panose="020F0502020204030204" pitchFamily="34" charset="0"/>
              </a:rPr>
              <a:t> aşağıda belirtilen fiil şekilleri kullanılmaktadır:</a:t>
            </a:r>
          </a:p>
          <a:p>
            <a:pPr marL="0" indent="0" algn="just">
              <a:buNone/>
            </a:pPr>
            <a:r>
              <a:rPr lang="tr-TR" sz="2000" b="1" dirty="0">
                <a:latin typeface="Calibri" panose="020F0502020204030204" pitchFamily="34" charset="0"/>
                <a:cs typeface="Calibri" panose="020F0502020204030204" pitchFamily="34" charset="0"/>
              </a:rPr>
              <a:t>— “-</a:t>
            </a:r>
            <a:r>
              <a:rPr lang="tr-TR" sz="2000" b="1" dirty="0" err="1">
                <a:latin typeface="Calibri" panose="020F0502020204030204" pitchFamily="34" charset="0"/>
                <a:cs typeface="Calibri" panose="020F0502020204030204" pitchFamily="34" charset="0"/>
              </a:rPr>
              <a:t>meli</a:t>
            </a:r>
            <a:r>
              <a:rPr lang="tr-TR" sz="2000" b="1" dirty="0">
                <a:latin typeface="Calibri" panose="020F0502020204030204" pitchFamily="34" charset="0"/>
                <a:cs typeface="Calibri" panose="020F0502020204030204" pitchFamily="34" charset="0"/>
              </a:rPr>
              <a:t>/ -malı” bir şartı belirtir,</a:t>
            </a:r>
          </a:p>
          <a:p>
            <a:pPr marL="0" indent="0" algn="just">
              <a:buNone/>
            </a:pPr>
            <a:r>
              <a:rPr lang="tr-TR" sz="2000" b="1" dirty="0">
                <a:latin typeface="Calibri" panose="020F0502020204030204" pitchFamily="34" charset="0"/>
                <a:cs typeface="Calibri" panose="020F0502020204030204" pitchFamily="34" charset="0"/>
              </a:rPr>
              <a:t>— “esastır” kuvvetli bir tavsiyeyi belirtir,</a:t>
            </a:r>
          </a:p>
          <a:p>
            <a:pPr marL="0" indent="0" algn="just">
              <a:buNone/>
            </a:pPr>
            <a:r>
              <a:rPr lang="tr-TR" sz="2000" b="1" dirty="0">
                <a:latin typeface="Calibri" panose="020F0502020204030204" pitchFamily="34" charset="0"/>
                <a:cs typeface="Calibri" panose="020F0502020204030204" pitchFamily="34" charset="0"/>
              </a:rPr>
              <a:t>— “izin verilir” bir müsaadeyi belirtir,</a:t>
            </a:r>
          </a:p>
          <a:p>
            <a:pPr marL="0" indent="0" algn="just">
              <a:buNone/>
            </a:pPr>
            <a:r>
              <a:rPr lang="tr-TR" sz="2000" b="1" dirty="0">
                <a:latin typeface="Calibri" panose="020F0502020204030204" pitchFamily="34" charset="0"/>
                <a:cs typeface="Calibri" panose="020F0502020204030204" pitchFamily="34" charset="0"/>
              </a:rPr>
              <a:t>— “-</a:t>
            </a:r>
            <a:r>
              <a:rPr lang="tr-TR" sz="2000" b="1" dirty="0" err="1">
                <a:latin typeface="Calibri" panose="020F0502020204030204" pitchFamily="34" charset="0"/>
                <a:cs typeface="Calibri" panose="020F0502020204030204" pitchFamily="34" charset="0"/>
              </a:rPr>
              <a:t>abilir</a:t>
            </a:r>
            <a:r>
              <a:rPr lang="tr-TR" sz="2000" b="1" dirty="0">
                <a:latin typeface="Calibri" panose="020F0502020204030204" pitchFamily="34" charset="0"/>
                <a:cs typeface="Calibri" panose="020F0502020204030204" pitchFamily="34" charset="0"/>
              </a:rPr>
              <a:t>/ -</a:t>
            </a:r>
            <a:r>
              <a:rPr lang="tr-TR" sz="2000" b="1" dirty="0" err="1">
                <a:latin typeface="Calibri" panose="020F0502020204030204" pitchFamily="34" charset="0"/>
                <a:cs typeface="Calibri" panose="020F0502020204030204" pitchFamily="34" charset="0"/>
              </a:rPr>
              <a:t>ebilir</a:t>
            </a:r>
            <a:r>
              <a:rPr lang="tr-TR" sz="2000" b="1" dirty="0">
                <a:latin typeface="Calibri" panose="020F0502020204030204" pitchFamily="34" charset="0"/>
                <a:cs typeface="Calibri" panose="020F0502020204030204" pitchFamily="34" charset="0"/>
              </a:rPr>
              <a:t>” bir olabilirliği veya yapabilirliği belirtir.</a:t>
            </a:r>
          </a:p>
          <a:p>
            <a:pPr marL="0" indent="0" algn="just">
              <a:buNone/>
            </a:pPr>
            <a:endParaRPr lang="tr-TR" sz="1800" b="1" i="1" dirty="0"/>
          </a:p>
          <a:p>
            <a:pPr marL="0" indent="0" algn="just">
              <a:buNone/>
            </a:pPr>
            <a:endParaRPr lang="tr-TR" sz="1800" b="1" i="1" dirty="0"/>
          </a:p>
        </p:txBody>
      </p:sp>
    </p:spTree>
    <p:extLst>
      <p:ext uri="{BB962C8B-B14F-4D97-AF65-F5344CB8AC3E}">
        <p14:creationId xmlns:p14="http://schemas.microsoft.com/office/powerpoint/2010/main" val="1146875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lga 13"/>
          <p:cNvSpPr/>
          <p:nvPr/>
        </p:nvSpPr>
        <p:spPr>
          <a:xfrm>
            <a:off x="5354853" y="1796367"/>
            <a:ext cx="3322803" cy="1099048"/>
          </a:xfrm>
          <a:prstGeom prst="wave">
            <a:avLst>
              <a:gd name="adj1" fmla="val 12500"/>
              <a:gd name="adj2" fmla="val 11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456040" y="884310"/>
            <a:ext cx="8400578"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b="1" dirty="0">
                <a:solidFill>
                  <a:prstClr val="black"/>
                </a:solidFill>
                <a:latin typeface="Calibri" panose="020F0502020204030204"/>
              </a:rPr>
              <a:t>1</a:t>
            </a:r>
            <a:r>
              <a:rPr kumimoji="0" lang="tr-TR" sz="3200" b="1" i="0" u="none" strike="noStrike" kern="1200" cap="none" spc="0" normalizeH="0" baseline="0" noProof="0" dirty="0">
                <a:ln>
                  <a:noFill/>
                </a:ln>
                <a:solidFill>
                  <a:prstClr val="black"/>
                </a:solidFill>
                <a:effectLst/>
                <a:uLnTx/>
                <a:uFillTx/>
                <a:latin typeface="Calibri" panose="020F0502020204030204"/>
              </a:rPr>
              <a:t>. KAPSAM</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ndParaRPr>
          </a:p>
        </p:txBody>
      </p:sp>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Dikdörtgen 9"/>
          <p:cNvSpPr/>
          <p:nvPr/>
        </p:nvSpPr>
        <p:spPr>
          <a:xfrm>
            <a:off x="5786730" y="2105297"/>
            <a:ext cx="2607461" cy="400110"/>
          </a:xfrm>
          <a:prstGeom prst="rect">
            <a:avLst/>
          </a:prstGeom>
          <a:scene3d>
            <a:camera prst="orthographicFront"/>
            <a:lightRig rig="threePt" dir="t"/>
          </a:scene3d>
          <a:sp3d>
            <a:bevelT/>
          </a:sp3d>
        </p:spPr>
        <p:txBody>
          <a:bodyPr wrap="square">
            <a:spAutoFit/>
          </a:bodyPr>
          <a:lstStyle/>
          <a:p>
            <a:r>
              <a:rPr lang="tr-TR" sz="2000" dirty="0">
                <a:latin typeface="Cooper Black" panose="0208090404030B020404" pitchFamily="18" charset="0"/>
              </a:rPr>
              <a:t>ISO 9001 Kapsamı </a:t>
            </a:r>
          </a:p>
        </p:txBody>
      </p:sp>
      <p:sp>
        <p:nvSpPr>
          <p:cNvPr id="11" name="Dikdörtgen 10"/>
          <p:cNvSpPr/>
          <p:nvPr/>
        </p:nvSpPr>
        <p:spPr>
          <a:xfrm>
            <a:off x="5354853" y="3361325"/>
            <a:ext cx="1837362" cy="369332"/>
          </a:xfrm>
          <a:prstGeom prst="rect">
            <a:avLst/>
          </a:prstGeom>
          <a:noFill/>
        </p:spPr>
        <p:txBody>
          <a:bodyPr wrap="none">
            <a:spAutoFit/>
          </a:bodyPr>
          <a:lstStyle/>
          <a:p>
            <a:r>
              <a:rPr lang="tr-TR" dirty="0">
                <a:solidFill>
                  <a:schemeClr val="accent1">
                    <a:lumMod val="60000"/>
                    <a:lumOff val="40000"/>
                  </a:schemeClr>
                </a:solidFill>
                <a:latin typeface="Cooper Black" panose="0208090404030B020404" pitchFamily="18" charset="0"/>
              </a:rPr>
              <a:t>KYS Kapsamı </a:t>
            </a:r>
          </a:p>
        </p:txBody>
      </p:sp>
      <p:sp>
        <p:nvSpPr>
          <p:cNvPr id="12" name="Dikdörtgen 11"/>
          <p:cNvSpPr/>
          <p:nvPr/>
        </p:nvSpPr>
        <p:spPr>
          <a:xfrm>
            <a:off x="6620409" y="4005068"/>
            <a:ext cx="1950277" cy="369332"/>
          </a:xfrm>
          <a:prstGeom prst="rect">
            <a:avLst/>
          </a:prstGeom>
        </p:spPr>
        <p:txBody>
          <a:bodyPr wrap="none">
            <a:spAutoFit/>
          </a:bodyPr>
          <a:lstStyle/>
          <a:p>
            <a:r>
              <a:rPr lang="tr-TR" dirty="0">
                <a:solidFill>
                  <a:schemeClr val="accent1">
                    <a:lumMod val="60000"/>
                    <a:lumOff val="40000"/>
                  </a:schemeClr>
                </a:solidFill>
                <a:latin typeface="Cooper Black" panose="0208090404030B020404" pitchFamily="18" charset="0"/>
              </a:rPr>
              <a:t>Belge Kapsamı </a:t>
            </a:r>
          </a:p>
        </p:txBody>
      </p:sp>
      <p:sp>
        <p:nvSpPr>
          <p:cNvPr id="13" name="Dikdörtgen 12"/>
          <p:cNvSpPr/>
          <p:nvPr/>
        </p:nvSpPr>
        <p:spPr>
          <a:xfrm>
            <a:off x="5559221" y="4849029"/>
            <a:ext cx="2122376" cy="369332"/>
          </a:xfrm>
          <a:prstGeom prst="rect">
            <a:avLst/>
          </a:prstGeom>
        </p:spPr>
        <p:txBody>
          <a:bodyPr wrap="none">
            <a:spAutoFit/>
          </a:bodyPr>
          <a:lstStyle/>
          <a:p>
            <a:r>
              <a:rPr lang="tr-TR" dirty="0">
                <a:solidFill>
                  <a:schemeClr val="accent1">
                    <a:lumMod val="60000"/>
                    <a:lumOff val="40000"/>
                  </a:schemeClr>
                </a:solidFill>
                <a:latin typeface="Cooper Black" panose="0208090404030B020404" pitchFamily="18" charset="0"/>
              </a:rPr>
              <a:t>Tetkik Kapsamı </a:t>
            </a:r>
          </a:p>
        </p:txBody>
      </p:sp>
      <p:pic>
        <p:nvPicPr>
          <p:cNvPr id="11268" name="Picture 4" descr="Kolloidal Gümüş Suyu Kullananlar - BioSimy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14" y="2157740"/>
            <a:ext cx="4228354" cy="293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011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456040" y="884310"/>
            <a:ext cx="8400578"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b="1" dirty="0">
                <a:solidFill>
                  <a:prstClr val="black"/>
                </a:solidFill>
                <a:latin typeface="Calibri" panose="020F0502020204030204"/>
              </a:rPr>
              <a:t>1</a:t>
            </a:r>
            <a:r>
              <a:rPr kumimoji="0" lang="tr-TR" sz="3200" b="1" i="0" u="none" strike="noStrike" kern="1200" cap="none" spc="0" normalizeH="0" baseline="0" noProof="0" dirty="0">
                <a:ln>
                  <a:noFill/>
                </a:ln>
                <a:solidFill>
                  <a:prstClr val="black"/>
                </a:solidFill>
                <a:effectLst/>
                <a:uLnTx/>
                <a:uFillTx/>
                <a:latin typeface="Calibri" panose="020F0502020204030204"/>
              </a:rPr>
              <a:t>. KAPSAM</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ndParaRPr>
          </a:p>
        </p:txBody>
      </p:sp>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İçerik Yer Tutucusu 2"/>
          <p:cNvSpPr txBox="1">
            <a:spLocks/>
          </p:cNvSpPr>
          <p:nvPr/>
        </p:nvSpPr>
        <p:spPr>
          <a:xfrm>
            <a:off x="361894" y="2007381"/>
            <a:ext cx="8494724" cy="22511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GB" sz="2000" dirty="0"/>
              <a:t>Bu </a:t>
            </a:r>
            <a:r>
              <a:rPr lang="en-GB" sz="2000" dirty="0" err="1"/>
              <a:t>standardın</a:t>
            </a:r>
            <a:r>
              <a:rPr lang="en-GB" sz="2000" dirty="0"/>
              <a:t> </a:t>
            </a:r>
            <a:r>
              <a:rPr lang="en-GB" sz="2000" dirty="0" err="1"/>
              <a:t>bütün</a:t>
            </a:r>
            <a:r>
              <a:rPr lang="en-GB" sz="2000" dirty="0"/>
              <a:t> </a:t>
            </a:r>
            <a:r>
              <a:rPr lang="en-GB" sz="2000" dirty="0" err="1"/>
              <a:t>şartları</a:t>
            </a:r>
            <a:r>
              <a:rPr lang="en-GB" sz="2000" dirty="0"/>
              <a:t> </a:t>
            </a:r>
            <a:r>
              <a:rPr lang="en-GB" sz="2000" dirty="0" err="1"/>
              <a:t>genel</a:t>
            </a:r>
            <a:r>
              <a:rPr lang="en-GB" sz="2000" dirty="0"/>
              <a:t> </a:t>
            </a:r>
            <a:r>
              <a:rPr lang="en-GB" sz="2000" dirty="0" err="1"/>
              <a:t>olup</a:t>
            </a:r>
            <a:r>
              <a:rPr lang="en-GB" sz="2000" dirty="0"/>
              <a:t> </a:t>
            </a:r>
          </a:p>
          <a:p>
            <a:pPr marL="342900" indent="-342900" algn="just">
              <a:buFontTx/>
              <a:buChar char="-"/>
            </a:pPr>
            <a:r>
              <a:rPr lang="en-GB" sz="2000" b="1" dirty="0" err="1"/>
              <a:t>Tipine</a:t>
            </a:r>
            <a:r>
              <a:rPr lang="en-GB" sz="2000" b="1" dirty="0"/>
              <a:t> </a:t>
            </a:r>
            <a:r>
              <a:rPr lang="en-GB" sz="2000" b="1" dirty="0" err="1"/>
              <a:t>veya</a:t>
            </a:r>
            <a:r>
              <a:rPr lang="en-GB" sz="2000" b="1" dirty="0"/>
              <a:t>, </a:t>
            </a:r>
          </a:p>
          <a:p>
            <a:pPr marL="342900" indent="-342900" algn="just">
              <a:buFontTx/>
              <a:buChar char="-"/>
            </a:pPr>
            <a:r>
              <a:rPr lang="en-GB" sz="2000" b="1" dirty="0" err="1"/>
              <a:t>Boyutuna</a:t>
            </a:r>
            <a:r>
              <a:rPr lang="en-GB" sz="2000" b="1" dirty="0"/>
              <a:t> </a:t>
            </a:r>
            <a:r>
              <a:rPr lang="en-GB" sz="2000" b="1" dirty="0" err="1"/>
              <a:t>ya</a:t>
            </a:r>
            <a:r>
              <a:rPr lang="en-GB" sz="2000" b="1" dirty="0"/>
              <a:t> da, </a:t>
            </a:r>
          </a:p>
          <a:p>
            <a:pPr marL="342900" indent="-342900" algn="just">
              <a:buFontTx/>
              <a:buChar char="-"/>
            </a:pPr>
            <a:r>
              <a:rPr lang="en-GB" sz="2000" b="1" dirty="0" err="1"/>
              <a:t>Tedarik</a:t>
            </a:r>
            <a:r>
              <a:rPr lang="en-GB" sz="2000" b="1" dirty="0"/>
              <a:t> </a:t>
            </a:r>
            <a:r>
              <a:rPr lang="en-GB" sz="2000" b="1" dirty="0" err="1"/>
              <a:t>ettiği</a:t>
            </a:r>
            <a:r>
              <a:rPr lang="en-GB" sz="2000" b="1" dirty="0"/>
              <a:t> </a:t>
            </a:r>
            <a:r>
              <a:rPr lang="en-GB" sz="2000" b="1" dirty="0" err="1"/>
              <a:t>ürün</a:t>
            </a:r>
            <a:r>
              <a:rPr lang="en-GB" sz="2000" b="1" dirty="0"/>
              <a:t> </a:t>
            </a:r>
            <a:r>
              <a:rPr lang="en-GB" sz="2000" b="1" dirty="0" err="1"/>
              <a:t>ve</a:t>
            </a:r>
            <a:r>
              <a:rPr lang="en-GB" sz="2000" b="1" dirty="0"/>
              <a:t> </a:t>
            </a:r>
            <a:r>
              <a:rPr lang="en-GB" sz="2000" b="1" dirty="0" err="1"/>
              <a:t>hizmetlere</a:t>
            </a:r>
            <a:r>
              <a:rPr lang="en-GB" sz="2000" b="1" dirty="0"/>
              <a:t> </a:t>
            </a:r>
          </a:p>
          <a:p>
            <a:pPr algn="just"/>
            <a:r>
              <a:rPr lang="en-GB" sz="2000" dirty="0" err="1"/>
              <a:t>bakılmaksızın</a:t>
            </a:r>
            <a:r>
              <a:rPr lang="en-GB" sz="2000" dirty="0"/>
              <a:t> </a:t>
            </a:r>
            <a:r>
              <a:rPr lang="en-GB" sz="2000" dirty="0" err="1"/>
              <a:t>bütün</a:t>
            </a:r>
            <a:r>
              <a:rPr lang="en-GB" sz="2000" dirty="0"/>
              <a:t> </a:t>
            </a:r>
            <a:r>
              <a:rPr lang="en-GB" sz="2000" dirty="0" err="1"/>
              <a:t>kuruluşlara</a:t>
            </a:r>
            <a:r>
              <a:rPr lang="en-GB" sz="2000" dirty="0"/>
              <a:t> </a:t>
            </a:r>
            <a:r>
              <a:rPr lang="en-GB" sz="2000" dirty="0" err="1"/>
              <a:t>uygulanması</a:t>
            </a:r>
            <a:r>
              <a:rPr lang="en-GB" sz="2000" dirty="0"/>
              <a:t> </a:t>
            </a:r>
            <a:r>
              <a:rPr lang="en-GB" sz="2000" dirty="0" err="1"/>
              <a:t>amaçlanmıştır</a:t>
            </a:r>
            <a:r>
              <a:rPr lang="en-GB" sz="2000" dirty="0"/>
              <a:t>.</a:t>
            </a:r>
            <a:endParaRPr lang="tr-TR" sz="2000" dirty="0">
              <a:cs typeface="Arial" pitchFamily="34" charset="0"/>
            </a:endParaRPr>
          </a:p>
          <a:p>
            <a:endParaRPr lang="en-GB" sz="2000" dirty="0"/>
          </a:p>
        </p:txBody>
      </p:sp>
      <p:sp>
        <p:nvSpPr>
          <p:cNvPr id="2" name="Dikdörtgen 1"/>
          <p:cNvSpPr/>
          <p:nvPr/>
        </p:nvSpPr>
        <p:spPr>
          <a:xfrm>
            <a:off x="361894" y="1545716"/>
            <a:ext cx="6641446" cy="461665"/>
          </a:xfrm>
          <a:prstGeom prst="rect">
            <a:avLst/>
          </a:prstGeom>
        </p:spPr>
        <p:txBody>
          <a:bodyPr wrap="square">
            <a:spAutoFit/>
          </a:bodyPr>
          <a:lstStyle/>
          <a:p>
            <a:pPr algn="just"/>
            <a:r>
              <a:rPr lang="tr-TR" sz="2400" b="1" dirty="0">
                <a:solidFill>
                  <a:schemeClr val="accent1"/>
                </a:solidFill>
                <a:cs typeface="Arial" pitchFamily="34" charset="0"/>
              </a:rPr>
              <a:t>Bu Standard Hangi Kuruluşlara  Uygulanabilir ? </a:t>
            </a:r>
          </a:p>
        </p:txBody>
      </p:sp>
      <p:sp>
        <p:nvSpPr>
          <p:cNvPr id="8" name="İçerik Yer Tutucusu 2"/>
          <p:cNvSpPr txBox="1">
            <a:spLocks/>
          </p:cNvSpPr>
          <p:nvPr/>
        </p:nvSpPr>
        <p:spPr>
          <a:xfrm>
            <a:off x="361894" y="4258491"/>
            <a:ext cx="8259592" cy="2066214"/>
          </a:xfrm>
          <a:prstGeom prst="rect">
            <a:avLst/>
          </a:prstGeom>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tr-TR" sz="1800" i="1" dirty="0">
                <a:cs typeface="Arial" pitchFamily="34" charset="0"/>
              </a:rPr>
              <a:t>Bu </a:t>
            </a:r>
            <a:r>
              <a:rPr lang="tr-TR" sz="1800" i="1" dirty="0" err="1">
                <a:cs typeface="Arial" pitchFamily="34" charset="0"/>
              </a:rPr>
              <a:t>standard</a:t>
            </a:r>
            <a:r>
              <a:rPr lang="tr-TR" sz="1800" i="1" dirty="0">
                <a:cs typeface="Arial" pitchFamily="34" charset="0"/>
              </a:rPr>
              <a:t>  kuruluş; </a:t>
            </a:r>
          </a:p>
          <a:p>
            <a:pPr marL="457200" indent="-457200" algn="just">
              <a:buFont typeface="Arial" panose="020B0604020202020204" pitchFamily="34" charset="0"/>
              <a:buAutoNum type="alphaLcParenR"/>
            </a:pPr>
            <a:r>
              <a:rPr lang="en-GB" sz="1800" i="1" dirty="0" err="1"/>
              <a:t>Müşteri</a:t>
            </a:r>
            <a:r>
              <a:rPr lang="en-GB" sz="1800" i="1" dirty="0"/>
              <a:t> </a:t>
            </a:r>
            <a:r>
              <a:rPr lang="en-GB" sz="1800" i="1" dirty="0" err="1"/>
              <a:t>ve</a:t>
            </a:r>
            <a:r>
              <a:rPr lang="en-GB" sz="1800" i="1" dirty="0"/>
              <a:t> </a:t>
            </a:r>
            <a:r>
              <a:rPr lang="en-GB" sz="1800" i="1" dirty="0" err="1"/>
              <a:t>uygulanabilir</a:t>
            </a:r>
            <a:r>
              <a:rPr lang="en-GB" sz="1800" i="1" dirty="0"/>
              <a:t> </a:t>
            </a:r>
            <a:r>
              <a:rPr lang="en-GB" sz="1800" i="1" dirty="0" err="1"/>
              <a:t>birincil</a:t>
            </a:r>
            <a:r>
              <a:rPr lang="en-GB" sz="1800" i="1" dirty="0"/>
              <a:t> </a:t>
            </a:r>
            <a:r>
              <a:rPr lang="en-GB" sz="1800" i="1" dirty="0" err="1"/>
              <a:t>ve</a:t>
            </a:r>
            <a:r>
              <a:rPr lang="en-GB" sz="1800" i="1" dirty="0"/>
              <a:t> </a:t>
            </a:r>
            <a:r>
              <a:rPr lang="en-GB" sz="1800" i="1" dirty="0" err="1"/>
              <a:t>ikincil</a:t>
            </a:r>
            <a:r>
              <a:rPr lang="en-GB" sz="1800" i="1" dirty="0"/>
              <a:t> </a:t>
            </a:r>
            <a:r>
              <a:rPr lang="en-GB" sz="1800" i="1" dirty="0" err="1"/>
              <a:t>mevzuat</a:t>
            </a:r>
            <a:r>
              <a:rPr lang="en-GB" sz="1800" i="1" dirty="0"/>
              <a:t> </a:t>
            </a:r>
            <a:r>
              <a:rPr lang="en-GB" sz="1800" i="1" dirty="0" err="1"/>
              <a:t>şartlarını</a:t>
            </a:r>
            <a:r>
              <a:rPr lang="en-GB" sz="1800" i="1" dirty="0"/>
              <a:t> </a:t>
            </a:r>
            <a:r>
              <a:rPr lang="en-GB" sz="1800" i="1" dirty="0" err="1"/>
              <a:t>karşılayan</a:t>
            </a:r>
            <a:r>
              <a:rPr lang="en-GB" sz="1800" i="1" dirty="0"/>
              <a:t> </a:t>
            </a:r>
            <a:r>
              <a:rPr lang="en-GB" sz="1800" i="1" dirty="0" err="1"/>
              <a:t>ürün</a:t>
            </a:r>
            <a:r>
              <a:rPr lang="tr-TR" sz="1800" i="1" dirty="0"/>
              <a:t> ve hizmetleri</a:t>
            </a:r>
            <a:r>
              <a:rPr lang="en-GB" sz="1800" i="1" dirty="0"/>
              <a:t> </a:t>
            </a:r>
            <a:r>
              <a:rPr lang="en-GB" sz="1800" i="1" dirty="0" err="1"/>
              <a:t>düzenli</a:t>
            </a:r>
            <a:r>
              <a:rPr lang="en-GB" sz="1800" i="1" dirty="0"/>
              <a:t> </a:t>
            </a:r>
            <a:r>
              <a:rPr lang="en-GB" sz="1800" i="1" dirty="0" err="1"/>
              <a:t>olarak</a:t>
            </a:r>
            <a:r>
              <a:rPr lang="en-GB" sz="1800" i="1" dirty="0"/>
              <a:t> </a:t>
            </a:r>
            <a:r>
              <a:rPr lang="en-GB" sz="1800" i="1" dirty="0" err="1"/>
              <a:t>sağlama</a:t>
            </a:r>
            <a:r>
              <a:rPr lang="en-GB" sz="1800" i="1" dirty="0"/>
              <a:t> </a:t>
            </a:r>
            <a:r>
              <a:rPr lang="en-GB" sz="1800" i="1" dirty="0" err="1"/>
              <a:t>yeteneğini</a:t>
            </a:r>
            <a:r>
              <a:rPr lang="en-GB" sz="1800" i="1" dirty="0"/>
              <a:t> </a:t>
            </a:r>
            <a:r>
              <a:rPr lang="en-GB" sz="1800" i="1" dirty="0" err="1"/>
              <a:t>gösterme</a:t>
            </a:r>
            <a:r>
              <a:rPr lang="en-GB" sz="1800" i="1" dirty="0"/>
              <a:t> </a:t>
            </a:r>
            <a:r>
              <a:rPr lang="en-GB" sz="1800" i="1" dirty="0" err="1"/>
              <a:t>ihtiyacı</a:t>
            </a:r>
            <a:r>
              <a:rPr lang="en-GB" sz="1800" i="1" dirty="0"/>
              <a:t> </a:t>
            </a:r>
            <a:r>
              <a:rPr lang="tr-TR" sz="1800" i="1" dirty="0"/>
              <a:t>duydu</a:t>
            </a:r>
            <a:r>
              <a:rPr lang="en-GB" sz="1800" i="1" dirty="0" err="1"/>
              <a:t>ğunda</a:t>
            </a:r>
            <a:r>
              <a:rPr lang="en-GB" sz="1800" i="1" dirty="0"/>
              <a:t> </a:t>
            </a:r>
            <a:r>
              <a:rPr lang="en-GB" sz="1800" i="1" dirty="0" err="1"/>
              <a:t>ve</a:t>
            </a:r>
            <a:endParaRPr lang="en-GB" sz="1800" i="1" dirty="0"/>
          </a:p>
          <a:p>
            <a:pPr marL="457200" indent="-457200" algn="just">
              <a:buFont typeface="Arial" panose="020B0604020202020204" pitchFamily="34" charset="0"/>
              <a:buAutoNum type="alphaLcParenR"/>
            </a:pPr>
            <a:r>
              <a:rPr lang="en-GB" sz="1800" i="1" dirty="0" err="1"/>
              <a:t>Sistemin</a:t>
            </a:r>
            <a:r>
              <a:rPr lang="en-GB" sz="1800" i="1" dirty="0"/>
              <a:t> </a:t>
            </a:r>
            <a:r>
              <a:rPr lang="en-GB" sz="1800" i="1" dirty="0" err="1"/>
              <a:t>sürekli</a:t>
            </a:r>
            <a:r>
              <a:rPr lang="en-GB" sz="1800" i="1" dirty="0"/>
              <a:t> </a:t>
            </a:r>
            <a:r>
              <a:rPr lang="en-GB" sz="1800" i="1" dirty="0" err="1"/>
              <a:t>iyileştirilmesi</a:t>
            </a:r>
            <a:r>
              <a:rPr lang="en-GB" sz="1800" i="1" dirty="0"/>
              <a:t>, </a:t>
            </a:r>
            <a:r>
              <a:rPr lang="en-GB" sz="1800" i="1" dirty="0" err="1"/>
              <a:t>müşteri</a:t>
            </a:r>
            <a:r>
              <a:rPr lang="en-GB" sz="1800" i="1" dirty="0"/>
              <a:t> </a:t>
            </a:r>
            <a:r>
              <a:rPr lang="en-GB" sz="1800" i="1" dirty="0" err="1"/>
              <a:t>ve</a:t>
            </a:r>
            <a:r>
              <a:rPr lang="en-GB" sz="1800" i="1" dirty="0"/>
              <a:t> </a:t>
            </a:r>
            <a:r>
              <a:rPr lang="en-GB" sz="1800" i="1" dirty="0" err="1"/>
              <a:t>uygulanabilir</a:t>
            </a:r>
            <a:r>
              <a:rPr lang="en-GB" sz="1800" i="1" dirty="0"/>
              <a:t> </a:t>
            </a:r>
            <a:r>
              <a:rPr lang="en-GB" sz="1800" i="1" dirty="0" err="1"/>
              <a:t>birincil</a:t>
            </a:r>
            <a:r>
              <a:rPr lang="en-GB" sz="1800" i="1" dirty="0"/>
              <a:t> </a:t>
            </a:r>
            <a:r>
              <a:rPr lang="en-GB" sz="1800" i="1" dirty="0" err="1"/>
              <a:t>ve</a:t>
            </a:r>
            <a:r>
              <a:rPr lang="en-GB" sz="1800" i="1" dirty="0"/>
              <a:t> </a:t>
            </a:r>
            <a:r>
              <a:rPr lang="en-GB" sz="1800" i="1" dirty="0" err="1"/>
              <a:t>ikincil</a:t>
            </a:r>
            <a:r>
              <a:rPr lang="en-GB" sz="1800" i="1" dirty="0"/>
              <a:t> </a:t>
            </a:r>
            <a:r>
              <a:rPr lang="en-GB" sz="1800" i="1" dirty="0" err="1"/>
              <a:t>mevzuat</a:t>
            </a:r>
            <a:r>
              <a:rPr lang="en-GB" sz="1800" i="1" dirty="0"/>
              <a:t> </a:t>
            </a:r>
            <a:r>
              <a:rPr lang="en-GB" sz="1800" i="1" dirty="0" err="1"/>
              <a:t>şartlarına</a:t>
            </a:r>
            <a:r>
              <a:rPr lang="en-GB" sz="1800" i="1" dirty="0"/>
              <a:t> </a:t>
            </a:r>
            <a:r>
              <a:rPr lang="en-GB" sz="1800" i="1" dirty="0" err="1"/>
              <a:t>uygunluk</a:t>
            </a:r>
            <a:r>
              <a:rPr lang="en-GB" sz="1800" i="1" dirty="0"/>
              <a:t> </a:t>
            </a:r>
            <a:r>
              <a:rPr lang="en-GB" sz="1800" i="1" dirty="0" err="1"/>
              <a:t>güvencesi</a:t>
            </a:r>
            <a:r>
              <a:rPr lang="en-GB" sz="1800" i="1" dirty="0"/>
              <a:t> </a:t>
            </a:r>
            <a:r>
              <a:rPr lang="en-GB" sz="1800" i="1" dirty="0" err="1"/>
              <a:t>için</a:t>
            </a:r>
            <a:r>
              <a:rPr lang="en-GB" sz="1800" i="1" dirty="0"/>
              <a:t> </a:t>
            </a:r>
            <a:r>
              <a:rPr lang="en-GB" sz="1800" i="1" dirty="0" err="1"/>
              <a:t>gereken</a:t>
            </a:r>
            <a:r>
              <a:rPr lang="en-GB" sz="1800" i="1" dirty="0"/>
              <a:t> </a:t>
            </a:r>
            <a:r>
              <a:rPr lang="en-GB" sz="1800" i="1" dirty="0" err="1"/>
              <a:t>prosesler</a:t>
            </a:r>
            <a:r>
              <a:rPr lang="en-GB" sz="1800" i="1" dirty="0"/>
              <a:t> </a:t>
            </a:r>
            <a:r>
              <a:rPr lang="en-GB" sz="1800" i="1" dirty="0" err="1"/>
              <a:t>dahil</a:t>
            </a:r>
            <a:r>
              <a:rPr lang="en-GB" sz="1800" i="1" dirty="0"/>
              <a:t> </a:t>
            </a:r>
            <a:r>
              <a:rPr lang="en-GB" sz="1800" i="1" dirty="0" err="1"/>
              <a:t>sistemi</a:t>
            </a:r>
            <a:r>
              <a:rPr lang="en-GB" sz="1800" i="1" dirty="0"/>
              <a:t> </a:t>
            </a:r>
            <a:r>
              <a:rPr lang="en-GB" sz="1800" i="1" dirty="0" err="1"/>
              <a:t>etkin</a:t>
            </a:r>
            <a:r>
              <a:rPr lang="en-GB" sz="1800" i="1" dirty="0"/>
              <a:t> </a:t>
            </a:r>
            <a:r>
              <a:rPr lang="en-GB" sz="1800" i="1" dirty="0" err="1"/>
              <a:t>olarak</a:t>
            </a:r>
            <a:r>
              <a:rPr lang="en-GB" sz="1800" i="1" dirty="0"/>
              <a:t> </a:t>
            </a:r>
            <a:r>
              <a:rPr lang="en-GB" sz="1800" i="1" dirty="0" err="1"/>
              <a:t>uygulayarak</a:t>
            </a:r>
            <a:r>
              <a:rPr lang="en-GB" sz="1800" i="1" dirty="0"/>
              <a:t> </a:t>
            </a:r>
            <a:r>
              <a:rPr lang="en-GB" sz="1800" i="1" dirty="0" err="1"/>
              <a:t>müşteri</a:t>
            </a:r>
            <a:r>
              <a:rPr lang="en-GB" sz="1800" i="1" dirty="0"/>
              <a:t> </a:t>
            </a:r>
            <a:r>
              <a:rPr lang="en-GB" sz="1800" i="1" dirty="0" err="1"/>
              <a:t>memnuniyetini</a:t>
            </a:r>
            <a:r>
              <a:rPr lang="en-GB" sz="1800" i="1" dirty="0"/>
              <a:t> </a:t>
            </a:r>
            <a:r>
              <a:rPr lang="en-GB" sz="1800" i="1" dirty="0" err="1"/>
              <a:t>artırmayı</a:t>
            </a:r>
            <a:r>
              <a:rPr lang="en-GB" sz="1800" i="1" dirty="0"/>
              <a:t> </a:t>
            </a:r>
            <a:r>
              <a:rPr lang="en-GB" sz="1800" i="1" dirty="0" err="1"/>
              <a:t>amaçladığında</a:t>
            </a:r>
            <a:r>
              <a:rPr lang="tr-TR" sz="1800" i="1" dirty="0"/>
              <a:t> kuruluşun kalite yönetim sisteminin karşılaması gereken şartları kapsar.</a:t>
            </a:r>
            <a:endParaRPr lang="en-GB" sz="1800" i="1" dirty="0"/>
          </a:p>
          <a:p>
            <a:endParaRPr lang="en-GB" sz="2000" dirty="0"/>
          </a:p>
        </p:txBody>
      </p:sp>
      <p:pic>
        <p:nvPicPr>
          <p:cNvPr id="9" name="Resim 8" descr="Euronet"/>
          <p:cNvPicPr/>
          <p:nvPr/>
        </p:nvPicPr>
        <p:blipFill>
          <a:blip r:embed="rId4">
            <a:extLst>
              <a:ext uri="{28A0092B-C50C-407E-A947-70E740481C1C}">
                <a14:useLocalDpi xmlns:a14="http://schemas.microsoft.com/office/drawing/2010/main" val="0"/>
              </a:ext>
            </a:extLst>
          </a:blip>
          <a:srcRect/>
          <a:stretch>
            <a:fillRect/>
          </a:stretch>
        </p:blipFill>
        <p:spPr bwMode="auto">
          <a:xfrm>
            <a:off x="5649686" y="2033077"/>
            <a:ext cx="2971800" cy="1485900"/>
          </a:xfrm>
          <a:prstGeom prst="rect">
            <a:avLst/>
          </a:prstGeom>
          <a:noFill/>
          <a:ln>
            <a:noFill/>
          </a:ln>
        </p:spPr>
      </p:pic>
    </p:spTree>
    <p:extLst>
      <p:ext uri="{BB962C8B-B14F-4D97-AF65-F5344CB8AC3E}">
        <p14:creationId xmlns:p14="http://schemas.microsoft.com/office/powerpoint/2010/main" val="3652826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603250" y="831993"/>
            <a:ext cx="8115448"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2. ATIF STANDARTLAR</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0" name="Picture 2" descr="Ä°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872" y="2185515"/>
            <a:ext cx="4734837" cy="3635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470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314054" y="943093"/>
            <a:ext cx="8175896"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2. ATIF STANDARTLAR</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5" name="İçerik Yer Tutucusu 2"/>
          <p:cNvSpPr txBox="1">
            <a:spLocks/>
          </p:cNvSpPr>
          <p:nvPr/>
        </p:nvSpPr>
        <p:spPr>
          <a:xfrm>
            <a:off x="405494" y="1980780"/>
            <a:ext cx="8175896" cy="11956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tr-TR" sz="2000" b="1" dirty="0">
                <a:cs typeface="Arial" pitchFamily="34" charset="0"/>
              </a:rPr>
              <a:t>Atıf yapılan tek standart mevcuttur: </a:t>
            </a:r>
            <a:r>
              <a:rPr lang="tr-TR" sz="2000" i="1" dirty="0"/>
              <a:t>(Bir standarttan </a:t>
            </a:r>
            <a:r>
              <a:rPr lang="en-GB" sz="2000" i="1" dirty="0" err="1"/>
              <a:t>atıf</a:t>
            </a:r>
            <a:r>
              <a:rPr lang="en-GB" sz="2000" i="1" dirty="0"/>
              <a:t> </a:t>
            </a:r>
            <a:r>
              <a:rPr lang="en-GB" sz="2000" i="1" dirty="0" err="1"/>
              <a:t>yapılan</a:t>
            </a:r>
            <a:r>
              <a:rPr lang="en-GB" sz="2000" i="1" dirty="0"/>
              <a:t> </a:t>
            </a:r>
            <a:r>
              <a:rPr lang="en-GB" sz="2000" i="1" dirty="0" err="1"/>
              <a:t>standar</a:t>
            </a:r>
            <a:r>
              <a:rPr lang="tr-TR" sz="2000" i="1" dirty="0"/>
              <a:t>t</a:t>
            </a:r>
            <a:r>
              <a:rPr lang="en-GB" sz="2000" i="1" dirty="0"/>
              <a:t> </a:t>
            </a:r>
            <a:r>
              <a:rPr lang="en-GB" sz="2000" i="1" dirty="0" err="1"/>
              <a:t>ve</a:t>
            </a:r>
            <a:r>
              <a:rPr lang="en-GB" sz="2000" i="1" dirty="0"/>
              <a:t>/</a:t>
            </a:r>
            <a:r>
              <a:rPr lang="en-GB" sz="2000" i="1" dirty="0" err="1"/>
              <a:t>veya</a:t>
            </a:r>
            <a:r>
              <a:rPr lang="en-GB" sz="2000" i="1" dirty="0"/>
              <a:t> </a:t>
            </a:r>
            <a:r>
              <a:rPr lang="en-GB" sz="2000" i="1" dirty="0" err="1"/>
              <a:t>dokümanlar</a:t>
            </a:r>
            <a:r>
              <a:rPr lang="en-GB" sz="2000" i="1" dirty="0"/>
              <a:t>, </a:t>
            </a:r>
            <a:r>
              <a:rPr lang="tr-TR" sz="2000" i="1" dirty="0"/>
              <a:t>o</a:t>
            </a:r>
            <a:r>
              <a:rPr lang="en-GB" sz="2000" i="1" dirty="0"/>
              <a:t> </a:t>
            </a:r>
            <a:r>
              <a:rPr lang="en-GB" sz="2000" i="1" dirty="0" err="1"/>
              <a:t>standardın</a:t>
            </a:r>
            <a:r>
              <a:rPr lang="en-GB" sz="2000" i="1" dirty="0"/>
              <a:t> </a:t>
            </a:r>
            <a:r>
              <a:rPr lang="en-GB" sz="2000" i="1" dirty="0" err="1"/>
              <a:t>uygulanması</a:t>
            </a:r>
            <a:r>
              <a:rPr lang="en-GB" sz="2000" i="1" dirty="0"/>
              <a:t> </a:t>
            </a:r>
            <a:r>
              <a:rPr lang="en-GB" sz="2000" i="1" dirty="0" err="1"/>
              <a:t>açısından</a:t>
            </a:r>
            <a:r>
              <a:rPr lang="en-GB" sz="2000" i="1" dirty="0"/>
              <a:t> </a:t>
            </a:r>
            <a:r>
              <a:rPr lang="en-GB" sz="2000" i="1" dirty="0" err="1"/>
              <a:t>zorunludur</a:t>
            </a:r>
            <a:r>
              <a:rPr lang="en-GB" sz="2000" i="1" dirty="0"/>
              <a:t>. </a:t>
            </a:r>
            <a:r>
              <a:rPr lang="tr-TR" sz="2000" i="1" dirty="0"/>
              <a:t>) </a:t>
            </a:r>
            <a:endParaRPr lang="en-GB" sz="2000" i="1" dirty="0"/>
          </a:p>
          <a:p>
            <a:pPr algn="just"/>
            <a:endParaRPr lang="tr-TR" sz="2000" b="1" dirty="0">
              <a:cs typeface="Arial" pitchFamily="34" charset="0"/>
            </a:endParaRPr>
          </a:p>
          <a:p>
            <a:pPr algn="just"/>
            <a:r>
              <a:rPr lang="en-GB" sz="2000" b="1" dirty="0"/>
              <a:t>ISO 9000: 2015,</a:t>
            </a:r>
            <a:r>
              <a:rPr lang="en-GB" sz="2000" dirty="0"/>
              <a:t> </a:t>
            </a:r>
            <a:r>
              <a:rPr lang="en-GB" sz="2000" dirty="0" err="1"/>
              <a:t>Kalite</a:t>
            </a:r>
            <a:r>
              <a:rPr lang="en-GB" sz="2000" dirty="0"/>
              <a:t> </a:t>
            </a:r>
            <a:r>
              <a:rPr lang="en-GB" sz="2000" dirty="0" err="1"/>
              <a:t>yönetim</a:t>
            </a:r>
            <a:r>
              <a:rPr lang="en-GB" sz="2000" dirty="0"/>
              <a:t> </a:t>
            </a:r>
            <a:r>
              <a:rPr lang="en-GB" sz="2000" dirty="0" err="1"/>
              <a:t>sistemleri</a:t>
            </a:r>
            <a:r>
              <a:rPr lang="en-GB" sz="2000" dirty="0"/>
              <a:t> - </a:t>
            </a:r>
            <a:r>
              <a:rPr lang="en-GB" sz="2000" dirty="0" err="1"/>
              <a:t>Temel</a:t>
            </a:r>
            <a:r>
              <a:rPr lang="en-GB" sz="2000" dirty="0"/>
              <a:t> </a:t>
            </a:r>
            <a:r>
              <a:rPr lang="en-GB" sz="2000" dirty="0" err="1"/>
              <a:t>esaslar</a:t>
            </a:r>
            <a:r>
              <a:rPr lang="en-GB" sz="2000" dirty="0"/>
              <a:t>, </a:t>
            </a:r>
            <a:r>
              <a:rPr lang="en-GB" sz="2000" dirty="0" err="1"/>
              <a:t>terimler</a:t>
            </a:r>
            <a:r>
              <a:rPr lang="en-GB" sz="2000" dirty="0"/>
              <a:t> </a:t>
            </a:r>
            <a:r>
              <a:rPr lang="en-GB" sz="2000" dirty="0" err="1"/>
              <a:t>ve</a:t>
            </a:r>
            <a:r>
              <a:rPr lang="en-GB" sz="2000" dirty="0"/>
              <a:t> </a:t>
            </a:r>
            <a:r>
              <a:rPr lang="en-GB" sz="2000" dirty="0" err="1"/>
              <a:t>tarifler</a:t>
            </a:r>
            <a:endParaRPr lang="tr-TR" sz="2000" dirty="0">
              <a:cs typeface="Arial" pitchFamily="34" charset="0"/>
            </a:endParaRPr>
          </a:p>
        </p:txBody>
      </p:sp>
      <p:sp>
        <p:nvSpPr>
          <p:cNvPr id="7" name="Dikdörtgen 6"/>
          <p:cNvSpPr/>
          <p:nvPr/>
        </p:nvSpPr>
        <p:spPr>
          <a:xfrm>
            <a:off x="2487168" y="3848376"/>
            <a:ext cx="5911342" cy="1631216"/>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Bu standardın düzgün şekilde anlaşılması ve uygulanması için temel bir arka plan sağlamaktadır. Kalite yönetim prensipleri ISO 9000’de detaylı şekilde anlatılmış ve bu standardın geliştirilmesinde dikkate alınmıştır. </a:t>
            </a:r>
          </a:p>
        </p:txBody>
      </p:sp>
      <p:pic>
        <p:nvPicPr>
          <p:cNvPr id="12290" name="Picture 2" descr="Saturn Reads Subscription for Teen Readers | Saturn Booksell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54" y="3807910"/>
            <a:ext cx="2173114" cy="203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55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p:cNvSpPr txBox="1"/>
          <p:nvPr/>
        </p:nvSpPr>
        <p:spPr>
          <a:xfrm>
            <a:off x="1487301" y="1404107"/>
            <a:ext cx="5694188" cy="553998"/>
          </a:xfrm>
          <a:prstGeom prst="rect">
            <a:avLst/>
          </a:prstGeom>
          <a:noFill/>
        </p:spPr>
        <p:txBody>
          <a:bodyPr wrap="none" rtlCol="0">
            <a:spAutoFit/>
          </a:bodyPr>
          <a:lstStyle/>
          <a:p>
            <a:pPr defTabSz="685800">
              <a:defRPr/>
            </a:pPr>
            <a:r>
              <a:rPr lang="tr-TR" sz="3000" b="1" kern="0" dirty="0"/>
              <a:t>TÜRK  STANDARDLARI  ENSTİTÜSÜ</a:t>
            </a:r>
          </a:p>
        </p:txBody>
      </p:sp>
      <p:sp>
        <p:nvSpPr>
          <p:cNvPr id="6" name="Dikdörtgen 5"/>
          <p:cNvSpPr/>
          <p:nvPr/>
        </p:nvSpPr>
        <p:spPr>
          <a:xfrm>
            <a:off x="242554" y="2099396"/>
            <a:ext cx="6176719" cy="4093428"/>
          </a:xfrm>
          <a:prstGeom prst="rect">
            <a:avLst/>
          </a:prstGeom>
        </p:spPr>
        <p:txBody>
          <a:bodyPr wrap="square">
            <a:spAutoFit/>
          </a:bodyPr>
          <a:lstStyle/>
          <a:p>
            <a:pPr algn="just" defTabSz="685800" eaLnBrk="0" fontAlgn="base" hangingPunct="0">
              <a:spcBef>
                <a:spcPct val="0"/>
              </a:spcBef>
              <a:spcAft>
                <a:spcPct val="0"/>
              </a:spcAft>
              <a:defRPr/>
            </a:pPr>
            <a:r>
              <a:rPr kumimoji="1" lang="tr-TR" sz="2000" kern="0" dirty="0">
                <a:solidFill>
                  <a:prstClr val="black"/>
                </a:solidFill>
              </a:rPr>
              <a:t>Kısa adı TSE olan</a:t>
            </a:r>
          </a:p>
          <a:p>
            <a:pPr algn="just" defTabSz="685800" eaLnBrk="0" fontAlgn="base" hangingPunct="0">
              <a:spcBef>
                <a:spcPct val="0"/>
              </a:spcBef>
              <a:spcAft>
                <a:spcPct val="0"/>
              </a:spcAft>
              <a:defRPr/>
            </a:pPr>
            <a:r>
              <a:rPr kumimoji="1" lang="tr-TR" sz="2000" kern="0" dirty="0">
                <a:solidFill>
                  <a:srgbClr val="FF0000"/>
                </a:solidFill>
                <a:effectLst>
                  <a:outerShdw blurRad="38100" dist="38100" dir="2700000" algn="tl">
                    <a:srgbClr val="000000"/>
                  </a:outerShdw>
                </a:effectLst>
              </a:rPr>
              <a:t>TÜRK STANDARDLARI ENSTİTÜSÜ</a:t>
            </a:r>
            <a:r>
              <a:rPr kumimoji="1" lang="tr-TR" sz="2000" kern="0" dirty="0">
                <a:solidFill>
                  <a:prstClr val="black"/>
                </a:solidFill>
              </a:rPr>
              <a:t>,</a:t>
            </a:r>
          </a:p>
          <a:p>
            <a:pPr algn="just" defTabSz="685800" eaLnBrk="0" fontAlgn="base" hangingPunct="0">
              <a:spcBef>
                <a:spcPct val="0"/>
              </a:spcBef>
              <a:spcAft>
                <a:spcPct val="0"/>
              </a:spcAft>
              <a:defRPr/>
            </a:pPr>
            <a:r>
              <a:rPr kumimoji="1" lang="tr-TR" sz="2000" kern="0" dirty="0">
                <a:solidFill>
                  <a:prstClr val="black"/>
                </a:solidFill>
              </a:rPr>
              <a:t>1954 yılında TOBB bünyesinde kurulmuş,1960  yılında 132 sayılı kanun ile </a:t>
            </a:r>
            <a:r>
              <a:rPr kumimoji="1" lang="tr-TR" sz="2000" kern="0" dirty="0" err="1">
                <a:solidFill>
                  <a:prstClr val="black"/>
                </a:solidFill>
              </a:rPr>
              <a:t>bugünkü,</a:t>
            </a:r>
            <a:r>
              <a:rPr kumimoji="1" lang="tr-TR" sz="2000" kern="0" dirty="0" err="1">
                <a:solidFill>
                  <a:srgbClr val="9F2936"/>
                </a:solidFill>
              </a:rPr>
              <a:t>“</a:t>
            </a:r>
            <a:r>
              <a:rPr kumimoji="1" lang="tr-TR" sz="2000" b="1" i="1" kern="0" dirty="0" err="1">
                <a:solidFill>
                  <a:srgbClr val="9F2936"/>
                </a:solidFill>
              </a:rPr>
              <a:t>özel</a:t>
            </a:r>
            <a:r>
              <a:rPr kumimoji="1" lang="tr-TR" sz="2000" b="1" i="1" kern="0" dirty="0">
                <a:solidFill>
                  <a:srgbClr val="9F2936"/>
                </a:solidFill>
              </a:rPr>
              <a:t> hukuk hükümlerine göre yönetilen kamu kurumu</a:t>
            </a:r>
            <a:r>
              <a:rPr kumimoji="1" lang="tr-TR" sz="2000" kern="0" dirty="0">
                <a:solidFill>
                  <a:prstClr val="black"/>
                </a:solidFill>
              </a:rPr>
              <a:t>” niteliğini kazanmıştır.</a:t>
            </a:r>
          </a:p>
          <a:p>
            <a:pPr algn="just" defTabSz="685800" eaLnBrk="0" fontAlgn="base" hangingPunct="0">
              <a:spcBef>
                <a:spcPct val="0"/>
              </a:spcBef>
              <a:spcAft>
                <a:spcPct val="0"/>
              </a:spcAft>
              <a:defRPr/>
            </a:pPr>
            <a:endParaRPr kumimoji="1" lang="tr-TR" sz="2000" kern="0" dirty="0">
              <a:solidFill>
                <a:prstClr val="black"/>
              </a:solidFill>
            </a:endParaRPr>
          </a:p>
          <a:p>
            <a:pPr algn="just" defTabSz="685800" eaLnBrk="0" fontAlgn="base" hangingPunct="0">
              <a:spcBef>
                <a:spcPct val="0"/>
              </a:spcBef>
              <a:spcAft>
                <a:spcPct val="0"/>
              </a:spcAft>
              <a:defRPr/>
            </a:pPr>
            <a:r>
              <a:rPr kumimoji="1" lang="tr-TR" sz="2000" kern="0" dirty="0">
                <a:solidFill>
                  <a:prstClr val="black"/>
                </a:solidFill>
              </a:rPr>
              <a:t>TSE’nin merkezi </a:t>
            </a:r>
            <a:r>
              <a:rPr kumimoji="1" lang="tr-TR" sz="2000" b="1" kern="0" dirty="0">
                <a:solidFill>
                  <a:prstClr val="black"/>
                </a:solidFill>
              </a:rPr>
              <a:t>Ankara</a:t>
            </a:r>
            <a:r>
              <a:rPr kumimoji="1" lang="tr-TR" sz="2000" kern="0" dirty="0">
                <a:solidFill>
                  <a:prstClr val="black"/>
                </a:solidFill>
              </a:rPr>
              <a:t>’da olup,</a:t>
            </a:r>
          </a:p>
          <a:p>
            <a:pPr algn="just" defTabSz="685800" eaLnBrk="0" fontAlgn="base" hangingPunct="0">
              <a:spcBef>
                <a:spcPct val="0"/>
              </a:spcBef>
              <a:spcAft>
                <a:spcPct val="0"/>
              </a:spcAft>
              <a:defRPr/>
            </a:pPr>
            <a:r>
              <a:rPr kumimoji="1" lang="tr-TR" sz="2000" b="1" kern="0" dirty="0">
                <a:solidFill>
                  <a:srgbClr val="C00000"/>
                </a:solidFill>
              </a:rPr>
              <a:t>Yurt içinde ; </a:t>
            </a:r>
            <a:r>
              <a:rPr kumimoji="1" lang="tr-TR" sz="2000" kern="0" dirty="0"/>
              <a:t>B</a:t>
            </a:r>
            <a:r>
              <a:rPr kumimoji="1" lang="tr-TR" sz="2000" kern="0" dirty="0">
                <a:solidFill>
                  <a:prstClr val="black"/>
                </a:solidFill>
              </a:rPr>
              <a:t>ölge koordinatörlükleri,  il müdürlükleri ve bölge laboratuvarları</a:t>
            </a:r>
          </a:p>
          <a:p>
            <a:pPr algn="just" defTabSz="685800" eaLnBrk="0" fontAlgn="base" hangingPunct="0">
              <a:spcBef>
                <a:spcPct val="0"/>
              </a:spcBef>
              <a:spcAft>
                <a:spcPct val="0"/>
              </a:spcAft>
              <a:defRPr/>
            </a:pPr>
            <a:r>
              <a:rPr kumimoji="1" lang="tr-TR" sz="2000" b="1" kern="0" dirty="0">
                <a:solidFill>
                  <a:srgbClr val="C00000"/>
                </a:solidFill>
              </a:rPr>
              <a:t>Yurt dışında</a:t>
            </a:r>
            <a:r>
              <a:rPr kumimoji="1" lang="tr-TR" sz="2000" kern="0" dirty="0">
                <a:solidFill>
                  <a:prstClr val="black"/>
                </a:solidFill>
              </a:rPr>
              <a:t>, temsilcilikleri ve çözüm ortakları  mevcuttur.</a:t>
            </a:r>
          </a:p>
          <a:p>
            <a:pPr algn="just" defTabSz="685800" eaLnBrk="0" fontAlgn="base" hangingPunct="0">
              <a:spcBef>
                <a:spcPct val="0"/>
              </a:spcBef>
              <a:spcAft>
                <a:spcPct val="0"/>
              </a:spcAft>
              <a:defRPr/>
            </a:pPr>
            <a:endParaRPr kumimoji="1" lang="tr-TR" sz="2000" kern="0" dirty="0">
              <a:solidFill>
                <a:prstClr val="black"/>
              </a:solidFill>
            </a:endParaRPr>
          </a:p>
          <a:p>
            <a:pPr algn="just" defTabSz="685800" eaLnBrk="0" fontAlgn="base" hangingPunct="0">
              <a:spcBef>
                <a:spcPct val="0"/>
              </a:spcBef>
              <a:spcAft>
                <a:spcPct val="0"/>
              </a:spcAft>
              <a:defRPr/>
            </a:pPr>
            <a:endParaRPr kumimoji="1" lang="tr-TR" sz="2000" kern="0" dirty="0">
              <a:solidFill>
                <a:prstClr val="black"/>
              </a:solidFill>
            </a:endParaRPr>
          </a:p>
          <a:p>
            <a:pPr algn="just" defTabSz="685800" eaLnBrk="0" fontAlgn="base" hangingPunct="0">
              <a:spcBef>
                <a:spcPct val="0"/>
              </a:spcBef>
              <a:spcAft>
                <a:spcPct val="0"/>
              </a:spcAft>
              <a:defRPr/>
            </a:pPr>
            <a:endParaRPr lang="tr-TR" sz="2000" kern="0" dirty="0">
              <a:solidFill>
                <a:sysClr val="windowText" lastClr="000000"/>
              </a:solidFill>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439" y="2636668"/>
            <a:ext cx="2438148" cy="2183907"/>
          </a:xfrm>
          <a:prstGeom prst="rect">
            <a:avLst/>
          </a:prstGeom>
        </p:spPr>
      </p:pic>
      <p:pic>
        <p:nvPicPr>
          <p:cNvPr id="8"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272" y="6294862"/>
            <a:ext cx="4947899" cy="409594"/>
          </a:xfrm>
          <a:prstGeom prst="rect">
            <a:avLst/>
          </a:prstGeom>
        </p:spPr>
      </p:pic>
    </p:spTree>
    <p:extLst>
      <p:ext uri="{BB962C8B-B14F-4D97-AF65-F5344CB8AC3E}">
        <p14:creationId xmlns:p14="http://schemas.microsoft.com/office/powerpoint/2010/main" val="27563567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380475" y="859741"/>
            <a:ext cx="8175896"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2. ATIF STANDARTLAR</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11" name="Dikdörtgen 10"/>
          <p:cNvSpPr/>
          <p:nvPr/>
        </p:nvSpPr>
        <p:spPr>
          <a:xfrm>
            <a:off x="282049" y="2259714"/>
            <a:ext cx="8297181" cy="3825663"/>
          </a:xfrm>
          <a:prstGeom prst="rect">
            <a:avLst/>
          </a:prstGeom>
        </p:spPr>
        <p:txBody>
          <a:bodyPr wrap="square">
            <a:spAutoFit/>
          </a:bodyPr>
          <a:lstStyle/>
          <a:p>
            <a:pPr marL="342900" indent="-342900" algn="just">
              <a:lnSpc>
                <a:spcPct val="107000"/>
              </a:lnSpc>
              <a:spcAft>
                <a:spcPts val="600"/>
              </a:spcAft>
              <a:buFont typeface="Arial" panose="020B0604020202020204" pitchFamily="34" charset="0"/>
              <a:buChar char="•"/>
            </a:pPr>
            <a:r>
              <a:rPr lang="tr-TR" sz="2000" b="1" dirty="0">
                <a:latin typeface="Calibri" panose="020F0502020204030204" pitchFamily="34" charset="0"/>
                <a:cs typeface="Calibri" panose="020F0502020204030204" pitchFamily="34" charset="0"/>
              </a:rPr>
              <a:t>ISO/TS 9002 </a:t>
            </a:r>
            <a:r>
              <a:rPr lang="tr-TR" sz="2000" dirty="0">
                <a:latin typeface="Calibri" panose="020F0502020204030204" pitchFamily="34" charset="0"/>
                <a:cs typeface="Calibri" panose="020F0502020204030204" pitchFamily="34" charset="0"/>
              </a:rPr>
              <a:t>‘Kalite Yönetim Sistemleri-ISO 9001:2015’in uygulanmasına yönelik kılavuz bilgiler’</a:t>
            </a:r>
            <a:endParaRPr lang="tr-TR" dirty="0">
              <a:solidFill>
                <a:prstClr val="black"/>
              </a:solidFill>
              <a:latin typeface="Calibri" panose="020F0502020204030204" pitchFamily="34" charset="0"/>
              <a:cs typeface="Calibri" panose="020F0502020204030204" pitchFamily="34" charset="0"/>
            </a:endParaRPr>
          </a:p>
          <a:p>
            <a:pPr marL="342900" lvl="0" indent="-342900" algn="just">
              <a:lnSpc>
                <a:spcPct val="107000"/>
              </a:lnSpc>
              <a:spcAft>
                <a:spcPts val="600"/>
              </a:spcAft>
              <a:buFont typeface="Arial" panose="020B0604020202020204" pitchFamily="34" charset="0"/>
              <a:buChar char="•"/>
            </a:pPr>
            <a:r>
              <a:rPr lang="tr-TR" sz="2000" dirty="0">
                <a:latin typeface="Calibri" panose="020F0502020204030204" pitchFamily="34" charset="0"/>
                <a:ea typeface="Helvetica" panose="020B0604020202020204" pitchFamily="34" charset="0"/>
                <a:cs typeface="Calibri" panose="020F0502020204030204" pitchFamily="34" charset="0"/>
              </a:rPr>
              <a:t>ISO El Kitabı: ISO 9001:2015 Küçük İşletmeler için-Ne yapmalı? </a:t>
            </a:r>
          </a:p>
          <a:p>
            <a:pPr marL="342900" lvl="0" indent="-342900" algn="just">
              <a:lnSpc>
                <a:spcPct val="107000"/>
              </a:lnSpc>
              <a:spcAft>
                <a:spcPts val="600"/>
              </a:spcAft>
              <a:buFont typeface="Arial" panose="020B0604020202020204" pitchFamily="34" charset="0"/>
              <a:buChar char="•"/>
            </a:pPr>
            <a:r>
              <a:rPr lang="tr-TR" sz="2000" dirty="0">
                <a:latin typeface="Calibri" panose="020F0502020204030204" pitchFamily="34" charset="0"/>
                <a:ea typeface="Helvetica" panose="020B0604020202020204" pitchFamily="34" charset="0"/>
                <a:cs typeface="Calibri" panose="020F0502020204030204" pitchFamily="34" charset="0"/>
              </a:rPr>
              <a:t>ISO 9001 Denetim Uygulamaları Grubu (APG) yayınları: </a:t>
            </a:r>
            <a:r>
              <a:rPr lang="tr-TR" sz="2000" u="sng" dirty="0">
                <a:solidFill>
                  <a:srgbClr val="0000FF"/>
                </a:solidFill>
                <a:latin typeface="Calibri" panose="020F0502020204030204" pitchFamily="34" charset="0"/>
                <a:ea typeface="Helvetica" panose="020B0604020202020204" pitchFamily="34" charset="0"/>
                <a:cs typeface="Calibri" panose="020F0502020204030204" pitchFamily="34" charset="0"/>
                <a:hlinkClick r:id="rId4"/>
              </a:rPr>
              <a:t>www.iso.org/tc176/ISO9001AuditingPracticesGroup</a:t>
            </a:r>
            <a:endParaRPr lang="tr-TR" sz="2000" dirty="0">
              <a:latin typeface="Calibri" panose="020F0502020204030204" pitchFamily="34" charset="0"/>
              <a:ea typeface="Helvetica" panose="020B0604020202020204" pitchFamily="34" charset="0"/>
              <a:cs typeface="Calibri" panose="020F0502020204030204" pitchFamily="34" charset="0"/>
            </a:endParaRPr>
          </a:p>
          <a:p>
            <a:pPr marL="342900" lvl="0" indent="-342900" algn="just">
              <a:lnSpc>
                <a:spcPct val="107000"/>
              </a:lnSpc>
              <a:spcAft>
                <a:spcPts val="600"/>
              </a:spcAft>
              <a:buFont typeface="Arial" panose="020B0604020202020204" pitchFamily="34" charset="0"/>
              <a:buChar char="•"/>
            </a:pPr>
            <a:r>
              <a:rPr lang="tr-TR" sz="2000" dirty="0">
                <a:latin typeface="Calibri" panose="020F0502020204030204" pitchFamily="34" charset="0"/>
                <a:ea typeface="Helvetica" panose="020B0604020202020204" pitchFamily="34" charset="0"/>
                <a:cs typeface="Calibri" panose="020F0502020204030204" pitchFamily="34" charset="0"/>
              </a:rPr>
              <a:t>ISO/TC 176/SC2 internet sitesinde verilen herkese açık bilgiler: </a:t>
            </a:r>
            <a:r>
              <a:rPr lang="tr-TR" sz="2000" u="sng" dirty="0">
                <a:solidFill>
                  <a:srgbClr val="0000FF"/>
                </a:solidFill>
                <a:latin typeface="Calibri" panose="020F0502020204030204" pitchFamily="34" charset="0"/>
                <a:ea typeface="Helvetica" panose="020B0604020202020204" pitchFamily="34" charset="0"/>
                <a:cs typeface="Calibri" panose="020F0502020204030204" pitchFamily="34" charset="0"/>
                <a:hlinkClick r:id="rId5"/>
              </a:rPr>
              <a:t>https://committee.iso.org/tc176sc2</a:t>
            </a:r>
            <a:endParaRPr lang="tr-TR" sz="2000" dirty="0">
              <a:latin typeface="Calibri" panose="020F0502020204030204" pitchFamily="34" charset="0"/>
              <a:ea typeface="Helvetica" panose="020B0604020202020204" pitchFamily="34" charset="0"/>
              <a:cs typeface="Calibri" panose="020F0502020204030204" pitchFamily="34" charset="0"/>
            </a:endParaRPr>
          </a:p>
          <a:p>
            <a:pPr marL="342900" lvl="0" indent="-342900" algn="just">
              <a:lnSpc>
                <a:spcPct val="107000"/>
              </a:lnSpc>
              <a:spcAft>
                <a:spcPts val="600"/>
              </a:spcAft>
              <a:buFont typeface="Arial" panose="020B0604020202020204" pitchFamily="34" charset="0"/>
              <a:buChar char="•"/>
            </a:pPr>
            <a:r>
              <a:rPr lang="tr-TR" sz="2000" dirty="0">
                <a:latin typeface="Calibri" panose="020F0502020204030204" pitchFamily="34" charset="0"/>
                <a:ea typeface="Helvetica" panose="020B0604020202020204" pitchFamily="34" charset="0"/>
                <a:cs typeface="Calibri" panose="020F0502020204030204" pitchFamily="34" charset="0"/>
              </a:rPr>
              <a:t>ISO El Kitabı: Yönetim Sistem Standartlarının Bütünleşik Kullanımı.</a:t>
            </a:r>
          </a:p>
          <a:p>
            <a:pPr lvl="0" algn="just">
              <a:lnSpc>
                <a:spcPct val="107000"/>
              </a:lnSpc>
              <a:spcAft>
                <a:spcPts val="600"/>
              </a:spcAft>
            </a:pPr>
            <a:endParaRPr lang="tr-TR" sz="2000" dirty="0">
              <a:latin typeface="Calibri" panose="020F0502020204030204" pitchFamily="34" charset="0"/>
              <a:ea typeface="Helvetica" panose="020B0604020202020204" pitchFamily="34" charset="0"/>
              <a:cs typeface="Calibri" panose="020F0502020204030204" pitchFamily="34" charset="0"/>
            </a:endParaRPr>
          </a:p>
          <a:p>
            <a:r>
              <a:rPr lang="tr-TR" sz="2000" dirty="0">
                <a:latin typeface="Calibri" panose="020F0502020204030204" pitchFamily="34" charset="0"/>
                <a:ea typeface="Helvetica" panose="020B0604020202020204" pitchFamily="34" charset="0"/>
                <a:cs typeface="Calibri" panose="020F0502020204030204" pitchFamily="34" charset="0"/>
              </a:rPr>
              <a:t>(Ek standart ve dokümanlar standardın ‘Kaynaklar’ kısmında listelenmiştir)</a:t>
            </a:r>
            <a:endParaRPr lang="tr-TR" sz="2000" dirty="0">
              <a:latin typeface="Calibri" panose="020F0502020204030204" pitchFamily="34" charset="0"/>
              <a:cs typeface="Calibri" panose="020F0502020204030204" pitchFamily="34" charset="0"/>
            </a:endParaRPr>
          </a:p>
        </p:txBody>
      </p:sp>
      <p:sp>
        <p:nvSpPr>
          <p:cNvPr id="12" name="Metin Yer Tutucusu 4"/>
          <p:cNvSpPr txBox="1">
            <a:spLocks/>
          </p:cNvSpPr>
          <p:nvPr/>
        </p:nvSpPr>
        <p:spPr>
          <a:xfrm>
            <a:off x="380473" y="1665454"/>
            <a:ext cx="8100331" cy="5942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defRPr/>
            </a:pPr>
            <a:endParaRPr kumimoji="0" lang="tr-TR" sz="18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Dikdörtgen 12"/>
          <p:cNvSpPr/>
          <p:nvPr/>
        </p:nvSpPr>
        <p:spPr>
          <a:xfrm>
            <a:off x="380473" y="1572291"/>
            <a:ext cx="7616952" cy="400110"/>
          </a:xfrm>
          <a:prstGeom prst="rect">
            <a:avLst/>
          </a:prstGeom>
        </p:spPr>
        <p:txBody>
          <a:bodyPr wrap="square">
            <a:spAutoFit/>
          </a:bodyPr>
          <a:lstStyle/>
          <a:p>
            <a:pPr lvl="0">
              <a:defRPr/>
            </a:pPr>
            <a:r>
              <a:rPr lang="tr-TR" sz="2000" b="1" dirty="0">
                <a:latin typeface="Calibri" panose="020F0502020204030204" pitchFamily="34" charset="0"/>
                <a:cs typeface="Calibri" panose="020F0502020204030204" pitchFamily="34" charset="0"/>
              </a:rPr>
              <a:t>Diğer Yardımcı Dokümanlar </a:t>
            </a:r>
            <a:endParaRPr lang="tr-TR"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0262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314054" y="943093"/>
            <a:ext cx="8175896"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2. ATIF STANDARTLAR</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8" name="Dikdörtgen 7"/>
          <p:cNvSpPr/>
          <p:nvPr/>
        </p:nvSpPr>
        <p:spPr>
          <a:xfrm>
            <a:off x="314053" y="1892942"/>
            <a:ext cx="8436541" cy="4247317"/>
          </a:xfrm>
          <a:prstGeom prst="rect">
            <a:avLst/>
          </a:prstGeom>
        </p:spPr>
        <p:txBody>
          <a:bodyPr wrap="square">
            <a:spAutoFit/>
          </a:bodyPr>
          <a:lstStyle/>
          <a:p>
            <a:r>
              <a:rPr lang="tr-TR" dirty="0"/>
              <a:t>-   </a:t>
            </a:r>
            <a:r>
              <a:rPr lang="en-US" dirty="0"/>
              <a:t>ISO 9000:2015 – </a:t>
            </a:r>
            <a:r>
              <a:rPr lang="tr-TR" dirty="0"/>
              <a:t>Temel Esaslar-Terimler ve Tarifler</a:t>
            </a:r>
          </a:p>
          <a:p>
            <a:r>
              <a:rPr lang="tr-TR" dirty="0"/>
              <a:t>-   </a:t>
            </a:r>
            <a:r>
              <a:rPr lang="en-US" dirty="0"/>
              <a:t>ISO 9004:20</a:t>
            </a:r>
            <a:r>
              <a:rPr lang="tr-TR" dirty="0"/>
              <a:t>18</a:t>
            </a:r>
            <a:r>
              <a:rPr lang="en-US" dirty="0"/>
              <a:t> - </a:t>
            </a:r>
            <a:r>
              <a:rPr lang="en-US" dirty="0" err="1"/>
              <a:t>Kalite</a:t>
            </a:r>
            <a:r>
              <a:rPr lang="en-US" dirty="0"/>
              <a:t> </a:t>
            </a:r>
            <a:r>
              <a:rPr lang="en-US" dirty="0" err="1"/>
              <a:t>yönetimi</a:t>
            </a:r>
            <a:r>
              <a:rPr lang="en-US" dirty="0"/>
              <a:t> - </a:t>
            </a:r>
            <a:r>
              <a:rPr lang="en-US" dirty="0" err="1"/>
              <a:t>Bir</a:t>
            </a:r>
            <a:r>
              <a:rPr lang="en-US" dirty="0"/>
              <a:t> </a:t>
            </a:r>
            <a:r>
              <a:rPr lang="en-US" dirty="0" err="1"/>
              <a:t>organizasyonun</a:t>
            </a:r>
            <a:r>
              <a:rPr lang="en-US" dirty="0"/>
              <a:t> </a:t>
            </a:r>
            <a:r>
              <a:rPr lang="en-US" dirty="0" err="1"/>
              <a:t>kalitesi</a:t>
            </a:r>
            <a:r>
              <a:rPr lang="en-US" dirty="0"/>
              <a:t> - </a:t>
            </a:r>
            <a:r>
              <a:rPr lang="en-US" dirty="0" err="1"/>
              <a:t>Sürdürülebilir</a:t>
            </a:r>
            <a:r>
              <a:rPr lang="en-US" dirty="0"/>
              <a:t> </a:t>
            </a:r>
            <a:r>
              <a:rPr lang="en-US" dirty="0" err="1"/>
              <a:t>başarıya</a:t>
            </a:r>
            <a:r>
              <a:rPr lang="en-US" dirty="0"/>
              <a:t> </a:t>
            </a:r>
            <a:r>
              <a:rPr lang="en-US" dirty="0" err="1"/>
              <a:t>ulaşmak</a:t>
            </a:r>
            <a:r>
              <a:rPr lang="en-US" dirty="0"/>
              <a:t> </a:t>
            </a:r>
            <a:r>
              <a:rPr lang="en-US" dirty="0" err="1"/>
              <a:t>için</a:t>
            </a:r>
            <a:r>
              <a:rPr lang="en-US" dirty="0"/>
              <a:t> </a:t>
            </a:r>
            <a:r>
              <a:rPr lang="en-US" dirty="0" err="1"/>
              <a:t>rehber</a:t>
            </a:r>
            <a:endParaRPr lang="tr-TR" dirty="0"/>
          </a:p>
          <a:p>
            <a:r>
              <a:rPr lang="tr-TR" dirty="0"/>
              <a:t>-   </a:t>
            </a:r>
            <a:r>
              <a:rPr lang="en-US" dirty="0"/>
              <a:t>ISO 19011:201</a:t>
            </a:r>
            <a:r>
              <a:rPr lang="tr-TR" dirty="0"/>
              <a:t>8</a:t>
            </a:r>
            <a:r>
              <a:rPr lang="en-US" dirty="0"/>
              <a:t> - </a:t>
            </a:r>
            <a:r>
              <a:rPr lang="en-US" dirty="0" err="1"/>
              <a:t>Yönetim</a:t>
            </a:r>
            <a:r>
              <a:rPr lang="en-US" dirty="0"/>
              <a:t> </a:t>
            </a:r>
            <a:r>
              <a:rPr lang="en-US" dirty="0" err="1"/>
              <a:t>sistemleri</a:t>
            </a:r>
            <a:r>
              <a:rPr lang="en-US" dirty="0"/>
              <a:t> </a:t>
            </a:r>
            <a:r>
              <a:rPr lang="en-US" dirty="0" err="1"/>
              <a:t>tetkik</a:t>
            </a:r>
            <a:r>
              <a:rPr lang="en-US" dirty="0"/>
              <a:t> </a:t>
            </a:r>
            <a:r>
              <a:rPr lang="en-US" dirty="0" err="1"/>
              <a:t>kılavuzu</a:t>
            </a:r>
            <a:endParaRPr lang="tr-TR" dirty="0"/>
          </a:p>
          <a:p>
            <a:r>
              <a:rPr lang="tr-TR" dirty="0"/>
              <a:t>-    </a:t>
            </a:r>
            <a:r>
              <a:rPr lang="en-US" dirty="0"/>
              <a:t>ISO/TS 9002:2016 - ISO 9001: 2015'in </a:t>
            </a:r>
            <a:r>
              <a:rPr lang="en-US" dirty="0" err="1"/>
              <a:t>uygulanmasına</a:t>
            </a:r>
            <a:r>
              <a:rPr lang="en-US" dirty="0"/>
              <a:t> </a:t>
            </a:r>
            <a:r>
              <a:rPr lang="en-US" dirty="0" err="1"/>
              <a:t>ilişkin</a:t>
            </a:r>
            <a:r>
              <a:rPr lang="en-US" dirty="0"/>
              <a:t> </a:t>
            </a:r>
            <a:r>
              <a:rPr lang="en-US" dirty="0" err="1"/>
              <a:t>esaslar</a:t>
            </a:r>
            <a:r>
              <a:rPr lang="en-US" dirty="0"/>
              <a:t> - </a:t>
            </a:r>
            <a:r>
              <a:rPr lang="en-US" dirty="0" err="1"/>
              <a:t>Kalite</a:t>
            </a:r>
            <a:r>
              <a:rPr lang="en-US" dirty="0"/>
              <a:t> </a:t>
            </a:r>
            <a:r>
              <a:rPr lang="en-US" dirty="0" err="1"/>
              <a:t>yönetim</a:t>
            </a:r>
            <a:r>
              <a:rPr lang="en-US" dirty="0"/>
              <a:t> </a:t>
            </a:r>
            <a:r>
              <a:rPr lang="en-US" dirty="0" err="1"/>
              <a:t>sistemleri</a:t>
            </a:r>
            <a:endParaRPr lang="tr-TR" dirty="0"/>
          </a:p>
          <a:p>
            <a:pPr marL="285750" indent="-285750">
              <a:buFontTx/>
              <a:buChar char="-"/>
            </a:pPr>
            <a:r>
              <a:rPr lang="en-US" dirty="0"/>
              <a:t>ISO 10001:20</a:t>
            </a:r>
            <a:r>
              <a:rPr lang="tr-TR" dirty="0"/>
              <a:t>19</a:t>
            </a:r>
            <a:r>
              <a:rPr lang="en-US" dirty="0"/>
              <a:t> - </a:t>
            </a:r>
            <a:r>
              <a:rPr lang="en-US" dirty="0" err="1"/>
              <a:t>Kalite</a:t>
            </a:r>
            <a:r>
              <a:rPr lang="en-US" dirty="0"/>
              <a:t> </a:t>
            </a:r>
            <a:r>
              <a:rPr lang="en-US" dirty="0" err="1"/>
              <a:t>yönetimi</a:t>
            </a:r>
            <a:r>
              <a:rPr lang="en-US" dirty="0"/>
              <a:t> - </a:t>
            </a:r>
            <a:r>
              <a:rPr lang="en-US" dirty="0" err="1"/>
              <a:t>Müşteri</a:t>
            </a:r>
            <a:r>
              <a:rPr lang="en-US" dirty="0"/>
              <a:t> </a:t>
            </a:r>
            <a:r>
              <a:rPr lang="en-US" dirty="0" err="1"/>
              <a:t>memnuniyeti</a:t>
            </a:r>
            <a:r>
              <a:rPr lang="en-US" dirty="0"/>
              <a:t> - </a:t>
            </a:r>
            <a:r>
              <a:rPr lang="en-US" dirty="0" err="1"/>
              <a:t>Organizasyonlar</a:t>
            </a:r>
            <a:r>
              <a:rPr lang="en-US" dirty="0"/>
              <a:t> </a:t>
            </a:r>
            <a:r>
              <a:rPr lang="en-US" dirty="0" err="1"/>
              <a:t>için</a:t>
            </a:r>
            <a:r>
              <a:rPr lang="en-US" dirty="0"/>
              <a:t> </a:t>
            </a:r>
            <a:r>
              <a:rPr lang="en-US" dirty="0" err="1"/>
              <a:t>davranış</a:t>
            </a:r>
            <a:r>
              <a:rPr lang="en-US" dirty="0"/>
              <a:t> </a:t>
            </a:r>
            <a:r>
              <a:rPr lang="en-US" dirty="0" err="1"/>
              <a:t>kuralları</a:t>
            </a:r>
            <a:r>
              <a:rPr lang="en-US" dirty="0"/>
              <a:t> </a:t>
            </a:r>
            <a:r>
              <a:rPr lang="en-US" dirty="0" err="1"/>
              <a:t>için</a:t>
            </a:r>
            <a:r>
              <a:rPr lang="en-US" dirty="0"/>
              <a:t> </a:t>
            </a:r>
            <a:r>
              <a:rPr lang="en-US" dirty="0" err="1"/>
              <a:t>rehber</a:t>
            </a:r>
            <a:endParaRPr lang="tr-TR" dirty="0"/>
          </a:p>
          <a:p>
            <a:pPr marL="285750" indent="-285750">
              <a:buFontTx/>
              <a:buChar char="-"/>
            </a:pPr>
            <a:r>
              <a:rPr lang="en-US" dirty="0"/>
              <a:t>ISO 10002:201</a:t>
            </a:r>
            <a:r>
              <a:rPr lang="tr-TR" dirty="0"/>
              <a:t>8</a:t>
            </a:r>
            <a:r>
              <a:rPr lang="en-US" dirty="0"/>
              <a:t> - </a:t>
            </a:r>
            <a:r>
              <a:rPr lang="en-US" dirty="0" err="1"/>
              <a:t>Kalite</a:t>
            </a:r>
            <a:r>
              <a:rPr lang="en-US" dirty="0"/>
              <a:t> </a:t>
            </a:r>
            <a:r>
              <a:rPr lang="en-US" dirty="0" err="1"/>
              <a:t>yönetimi</a:t>
            </a:r>
            <a:r>
              <a:rPr lang="en-US" dirty="0"/>
              <a:t> — </a:t>
            </a:r>
            <a:r>
              <a:rPr lang="en-US" dirty="0" err="1"/>
              <a:t>Müşteri</a:t>
            </a:r>
            <a:r>
              <a:rPr lang="en-US" dirty="0"/>
              <a:t> </a:t>
            </a:r>
            <a:r>
              <a:rPr lang="en-US" dirty="0" err="1"/>
              <a:t>Memnuniyeti</a:t>
            </a:r>
            <a:r>
              <a:rPr lang="en-US" dirty="0"/>
              <a:t> — </a:t>
            </a:r>
            <a:r>
              <a:rPr lang="en-US" dirty="0" err="1"/>
              <a:t>Kuruluşlarda</a:t>
            </a:r>
            <a:r>
              <a:rPr lang="en-US" dirty="0"/>
              <a:t> </a:t>
            </a:r>
            <a:r>
              <a:rPr lang="en-US" dirty="0" err="1"/>
              <a:t>şikâyetlerin</a:t>
            </a:r>
            <a:r>
              <a:rPr lang="en-US" dirty="0"/>
              <a:t> </a:t>
            </a:r>
            <a:r>
              <a:rPr lang="en-US" dirty="0" err="1"/>
              <a:t>ele</a:t>
            </a:r>
            <a:r>
              <a:rPr lang="en-US" dirty="0"/>
              <a:t> </a:t>
            </a:r>
            <a:r>
              <a:rPr lang="en-US" dirty="0" err="1"/>
              <a:t>alınması</a:t>
            </a:r>
            <a:r>
              <a:rPr lang="en-US" dirty="0"/>
              <a:t> </a:t>
            </a:r>
            <a:r>
              <a:rPr lang="en-US" dirty="0" err="1"/>
              <a:t>için</a:t>
            </a:r>
            <a:r>
              <a:rPr lang="en-US" dirty="0"/>
              <a:t> </a:t>
            </a:r>
            <a:r>
              <a:rPr lang="en-US" dirty="0" err="1"/>
              <a:t>kılavuz</a:t>
            </a:r>
            <a:r>
              <a:rPr lang="en-US" dirty="0"/>
              <a:t> </a:t>
            </a:r>
            <a:r>
              <a:rPr lang="en-US" dirty="0" err="1"/>
              <a:t>bilgiler</a:t>
            </a:r>
            <a:endParaRPr lang="tr-TR" dirty="0"/>
          </a:p>
          <a:p>
            <a:pPr marL="285750" indent="-285750">
              <a:buFontTx/>
              <a:buChar char="-"/>
            </a:pPr>
            <a:r>
              <a:rPr lang="en-US" dirty="0"/>
              <a:t> ISO 10003:20</a:t>
            </a:r>
            <a:r>
              <a:rPr lang="tr-TR" dirty="0"/>
              <a:t>19</a:t>
            </a:r>
            <a:r>
              <a:rPr lang="en-US" dirty="0"/>
              <a:t> - </a:t>
            </a:r>
            <a:r>
              <a:rPr lang="en-US" dirty="0" err="1"/>
              <a:t>Kalite</a:t>
            </a:r>
            <a:r>
              <a:rPr lang="en-US" dirty="0"/>
              <a:t> </a:t>
            </a:r>
            <a:r>
              <a:rPr lang="en-US" dirty="0" err="1"/>
              <a:t>yönetimi</a:t>
            </a:r>
            <a:r>
              <a:rPr lang="en-US" dirty="0"/>
              <a:t> - </a:t>
            </a:r>
            <a:r>
              <a:rPr lang="en-US" dirty="0" err="1"/>
              <a:t>Müşteri</a:t>
            </a:r>
            <a:r>
              <a:rPr lang="en-US" dirty="0"/>
              <a:t> </a:t>
            </a:r>
            <a:r>
              <a:rPr lang="en-US" dirty="0" err="1"/>
              <a:t>memnuniyeti</a:t>
            </a:r>
            <a:r>
              <a:rPr lang="en-US" dirty="0"/>
              <a:t> - </a:t>
            </a:r>
            <a:r>
              <a:rPr lang="en-US" dirty="0" err="1"/>
              <a:t>Örgütlere</a:t>
            </a:r>
            <a:r>
              <a:rPr lang="en-US" dirty="0"/>
              <a:t> </a:t>
            </a:r>
            <a:r>
              <a:rPr lang="en-US" dirty="0" err="1"/>
              <a:t>harici</a:t>
            </a:r>
            <a:r>
              <a:rPr lang="en-US" dirty="0"/>
              <a:t> </a:t>
            </a:r>
            <a:r>
              <a:rPr lang="en-US" dirty="0" err="1"/>
              <a:t>anlaşmazlıkların</a:t>
            </a:r>
            <a:r>
              <a:rPr lang="en-US" dirty="0"/>
              <a:t> </a:t>
            </a:r>
            <a:r>
              <a:rPr lang="en-US" dirty="0" err="1"/>
              <a:t>çözümü</a:t>
            </a:r>
            <a:r>
              <a:rPr lang="en-US" dirty="0"/>
              <a:t> </a:t>
            </a:r>
            <a:r>
              <a:rPr lang="en-US" dirty="0" err="1"/>
              <a:t>için</a:t>
            </a:r>
            <a:r>
              <a:rPr lang="en-US" dirty="0"/>
              <a:t> </a:t>
            </a:r>
            <a:r>
              <a:rPr lang="en-US" dirty="0" err="1"/>
              <a:t>rehber</a:t>
            </a:r>
            <a:endParaRPr lang="tr-TR" dirty="0"/>
          </a:p>
          <a:p>
            <a:pPr marL="285750" indent="-285750">
              <a:buFontTx/>
              <a:buChar char="-"/>
            </a:pPr>
            <a:r>
              <a:rPr lang="en-US" dirty="0"/>
              <a:t>ISO 10004:201</a:t>
            </a:r>
            <a:r>
              <a:rPr lang="tr-TR" dirty="0"/>
              <a:t>9</a:t>
            </a:r>
            <a:r>
              <a:rPr lang="en-US" dirty="0"/>
              <a:t> - </a:t>
            </a:r>
            <a:r>
              <a:rPr lang="en-US" dirty="0" err="1"/>
              <a:t>Kalite</a:t>
            </a:r>
            <a:r>
              <a:rPr lang="en-US" dirty="0"/>
              <a:t> </a:t>
            </a:r>
            <a:r>
              <a:rPr lang="en-US" dirty="0" err="1"/>
              <a:t>yönetimi</a:t>
            </a:r>
            <a:r>
              <a:rPr lang="en-US" dirty="0"/>
              <a:t> - </a:t>
            </a:r>
            <a:r>
              <a:rPr lang="en-US" dirty="0" err="1"/>
              <a:t>Müşteri</a:t>
            </a:r>
            <a:r>
              <a:rPr lang="en-US" dirty="0"/>
              <a:t> </a:t>
            </a:r>
            <a:r>
              <a:rPr lang="en-US" dirty="0" err="1"/>
              <a:t>memnuniyeti</a:t>
            </a:r>
            <a:r>
              <a:rPr lang="en-US" dirty="0"/>
              <a:t> - </a:t>
            </a:r>
            <a:r>
              <a:rPr lang="en-US" dirty="0" err="1"/>
              <a:t>İzleme</a:t>
            </a:r>
            <a:r>
              <a:rPr lang="en-US" dirty="0"/>
              <a:t> </a:t>
            </a:r>
            <a:r>
              <a:rPr lang="en-US" dirty="0" err="1"/>
              <a:t>ve</a:t>
            </a:r>
            <a:r>
              <a:rPr lang="en-US" dirty="0"/>
              <a:t> </a:t>
            </a:r>
            <a:r>
              <a:rPr lang="en-US" dirty="0" err="1"/>
              <a:t>ölçüm</a:t>
            </a:r>
            <a:r>
              <a:rPr lang="en-US" dirty="0"/>
              <a:t> </a:t>
            </a:r>
            <a:r>
              <a:rPr lang="en-US" dirty="0" err="1"/>
              <a:t>için</a:t>
            </a:r>
            <a:r>
              <a:rPr lang="en-US" dirty="0"/>
              <a:t> </a:t>
            </a:r>
            <a:r>
              <a:rPr lang="en-US" dirty="0" err="1"/>
              <a:t>rehber</a:t>
            </a:r>
            <a:endParaRPr lang="tr-TR" dirty="0"/>
          </a:p>
          <a:p>
            <a:pPr marL="285750" indent="-285750">
              <a:buFontTx/>
              <a:buChar char="-"/>
            </a:pPr>
            <a:r>
              <a:rPr lang="en-US" dirty="0"/>
              <a:t>ISO 10005:2005 - </a:t>
            </a:r>
            <a:r>
              <a:rPr lang="en-US" dirty="0" err="1"/>
              <a:t>Kalite</a:t>
            </a:r>
            <a:r>
              <a:rPr lang="en-US" dirty="0"/>
              <a:t> </a:t>
            </a:r>
            <a:r>
              <a:rPr lang="en-US" dirty="0" err="1"/>
              <a:t>yönetim</a:t>
            </a:r>
            <a:r>
              <a:rPr lang="en-US" dirty="0"/>
              <a:t> </a:t>
            </a:r>
            <a:r>
              <a:rPr lang="en-US" dirty="0" err="1"/>
              <a:t>sistemleri</a:t>
            </a:r>
            <a:r>
              <a:rPr lang="en-US" dirty="0"/>
              <a:t> - </a:t>
            </a:r>
            <a:r>
              <a:rPr lang="en-US" dirty="0" err="1"/>
              <a:t>Kalite</a:t>
            </a:r>
            <a:r>
              <a:rPr lang="en-US" dirty="0"/>
              <a:t> </a:t>
            </a:r>
            <a:r>
              <a:rPr lang="en-US" dirty="0" err="1"/>
              <a:t>planları</a:t>
            </a:r>
            <a:r>
              <a:rPr lang="en-US" dirty="0"/>
              <a:t> </a:t>
            </a:r>
            <a:r>
              <a:rPr lang="en-US" dirty="0" err="1"/>
              <a:t>için</a:t>
            </a:r>
            <a:r>
              <a:rPr lang="en-US" dirty="0"/>
              <a:t> </a:t>
            </a:r>
            <a:r>
              <a:rPr lang="en-US" dirty="0" err="1"/>
              <a:t>kılavuz</a:t>
            </a:r>
            <a:endParaRPr lang="tr-TR" dirty="0"/>
          </a:p>
          <a:p>
            <a:pPr marL="285750" indent="-285750">
              <a:buFontTx/>
              <a:buChar char="-"/>
            </a:pPr>
            <a:r>
              <a:rPr lang="tr-TR" dirty="0"/>
              <a:t>ISO </a:t>
            </a:r>
            <a:r>
              <a:rPr lang="en-US" dirty="0"/>
              <a:t>10006:20</a:t>
            </a:r>
            <a:r>
              <a:rPr lang="tr-TR" dirty="0"/>
              <a:t>18</a:t>
            </a:r>
            <a:r>
              <a:rPr lang="en-US" dirty="0"/>
              <a:t> - </a:t>
            </a:r>
            <a:r>
              <a:rPr lang="en-US" dirty="0" err="1"/>
              <a:t>Kalite</a:t>
            </a:r>
            <a:r>
              <a:rPr lang="en-US" dirty="0"/>
              <a:t> </a:t>
            </a:r>
            <a:r>
              <a:rPr lang="en-US" dirty="0" err="1"/>
              <a:t>yönetimi</a:t>
            </a:r>
            <a:r>
              <a:rPr lang="en-US" dirty="0"/>
              <a:t> - </a:t>
            </a:r>
            <a:r>
              <a:rPr lang="en-US" dirty="0" err="1"/>
              <a:t>Projelerde</a:t>
            </a:r>
            <a:r>
              <a:rPr lang="en-US" dirty="0"/>
              <a:t> </a:t>
            </a:r>
            <a:r>
              <a:rPr lang="en-US" dirty="0" err="1"/>
              <a:t>kalite</a:t>
            </a:r>
            <a:r>
              <a:rPr lang="en-US" dirty="0"/>
              <a:t> </a:t>
            </a:r>
            <a:r>
              <a:rPr lang="en-US" dirty="0" err="1"/>
              <a:t>yönetimi</a:t>
            </a:r>
            <a:r>
              <a:rPr lang="en-US" dirty="0"/>
              <a:t> </a:t>
            </a:r>
            <a:r>
              <a:rPr lang="en-US" dirty="0" err="1"/>
              <a:t>için</a:t>
            </a:r>
            <a:r>
              <a:rPr lang="en-US" dirty="0"/>
              <a:t> </a:t>
            </a:r>
            <a:r>
              <a:rPr lang="en-US" dirty="0" err="1"/>
              <a:t>kılavuzlar</a:t>
            </a:r>
            <a:endParaRPr lang="tr-TR" dirty="0"/>
          </a:p>
        </p:txBody>
      </p:sp>
    </p:spTree>
    <p:extLst>
      <p:ext uri="{BB962C8B-B14F-4D97-AF65-F5344CB8AC3E}">
        <p14:creationId xmlns:p14="http://schemas.microsoft.com/office/powerpoint/2010/main" val="2902501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314054" y="943093"/>
            <a:ext cx="8175896"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b="1" dirty="0">
                <a:solidFill>
                  <a:prstClr val="black"/>
                </a:solidFill>
                <a:latin typeface="Calibri" panose="020F0502020204030204"/>
              </a:rPr>
              <a:t>3</a:t>
            </a: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 TERİMLER VE TARİFLER</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5128" y="1785870"/>
            <a:ext cx="4637315" cy="3349343"/>
          </a:xfrm>
          <a:prstGeom prst="rect">
            <a:avLst/>
          </a:prstGeom>
        </p:spPr>
      </p:pic>
      <p:sp>
        <p:nvSpPr>
          <p:cNvPr id="2" name="Dikdörtgen 1"/>
          <p:cNvSpPr/>
          <p:nvPr/>
        </p:nvSpPr>
        <p:spPr>
          <a:xfrm>
            <a:off x="687832" y="5809277"/>
            <a:ext cx="7717536" cy="421654"/>
          </a:xfrm>
          <a:prstGeom prst="rect">
            <a:avLst/>
          </a:prstGeom>
        </p:spPr>
        <p:txBody>
          <a:bodyPr wrap="square">
            <a:spAutoFit/>
          </a:bodyPr>
          <a:lstStyle/>
          <a:p>
            <a:pPr>
              <a:lnSpc>
                <a:spcPct val="107000"/>
              </a:lnSpc>
              <a:spcAft>
                <a:spcPts val="800"/>
              </a:spcAft>
            </a:pPr>
            <a:r>
              <a:rPr lang="tr-TR" sz="2000" i="1" dirty="0">
                <a:latin typeface="Calibri" panose="020F0502020204030204" pitchFamily="34" charset="0"/>
                <a:ea typeface="Calibri" panose="020F0502020204030204" pitchFamily="34" charset="0"/>
                <a:cs typeface="Times New Roman" panose="02020603050405020304" pitchFamily="18" charset="0"/>
              </a:rPr>
              <a:t>(ISO 9000:2015 standardından alınan terim ve tarifler) </a:t>
            </a:r>
          </a:p>
        </p:txBody>
      </p:sp>
    </p:spTree>
    <p:extLst>
      <p:ext uri="{BB962C8B-B14F-4D97-AF65-F5344CB8AC3E}">
        <p14:creationId xmlns:p14="http://schemas.microsoft.com/office/powerpoint/2010/main" val="652753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4" name="Metin Yer Tutucusu 4"/>
          <p:cNvSpPr txBox="1">
            <a:spLocks/>
          </p:cNvSpPr>
          <p:nvPr/>
        </p:nvSpPr>
        <p:spPr>
          <a:xfrm>
            <a:off x="582930" y="219525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İçerik Yer Tutucusu 2"/>
          <p:cNvSpPr txBox="1">
            <a:spLocks/>
          </p:cNvSpPr>
          <p:nvPr/>
        </p:nvSpPr>
        <p:spPr>
          <a:xfrm>
            <a:off x="603250" y="1130682"/>
            <a:ext cx="7886700" cy="35053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tr-TR" sz="2000" b="1" dirty="0">
                <a:cs typeface="Arial" pitchFamily="34" charset="0"/>
              </a:rPr>
              <a:t>Politika :</a:t>
            </a:r>
            <a:r>
              <a:rPr lang="tr-TR" sz="2000" dirty="0">
                <a:cs typeface="Arial" pitchFamily="34" charset="0"/>
              </a:rPr>
              <a:t> Üst yönetim tarafından kabul edilen,  kuruluşun amaç ve </a:t>
            </a:r>
            <a:r>
              <a:rPr lang="tr-TR" sz="2000" u="sng" dirty="0">
                <a:cs typeface="Arial" pitchFamily="34" charset="0"/>
              </a:rPr>
              <a:t>yönlendirmesi</a:t>
            </a:r>
            <a:r>
              <a:rPr lang="en-GB" sz="2000" u="sng" dirty="0">
                <a:cs typeface="Arial" pitchFamily="34" charset="0"/>
              </a:rPr>
              <a:t>.</a:t>
            </a:r>
            <a:r>
              <a:rPr lang="tr-TR" sz="2000" u="sng" dirty="0">
                <a:cs typeface="Arial" pitchFamily="34" charset="0"/>
              </a:rPr>
              <a:t> </a:t>
            </a:r>
            <a:endParaRPr lang="en-GB" sz="2000" u="sng" dirty="0">
              <a:cs typeface="Arial" pitchFamily="34" charset="0"/>
            </a:endParaRPr>
          </a:p>
          <a:p>
            <a:pPr algn="just"/>
            <a:endParaRPr lang="tr-TR" sz="2000" dirty="0">
              <a:cs typeface="Arial" pitchFamily="34" charset="0"/>
            </a:endParaRPr>
          </a:p>
          <a:p>
            <a:pPr algn="just"/>
            <a:endParaRPr lang="en-GB" dirty="0"/>
          </a:p>
        </p:txBody>
      </p:sp>
      <p:sp>
        <p:nvSpPr>
          <p:cNvPr id="8" name="Bulut 7"/>
          <p:cNvSpPr/>
          <p:nvPr/>
        </p:nvSpPr>
        <p:spPr>
          <a:xfrm>
            <a:off x="704088" y="2395728"/>
            <a:ext cx="1993392" cy="15087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Kalite Politikası</a:t>
            </a:r>
          </a:p>
        </p:txBody>
      </p:sp>
      <p:sp>
        <p:nvSpPr>
          <p:cNvPr id="9" name="Bulut 8"/>
          <p:cNvSpPr/>
          <p:nvPr/>
        </p:nvSpPr>
        <p:spPr>
          <a:xfrm>
            <a:off x="3157760" y="3144839"/>
            <a:ext cx="2121408" cy="1508760"/>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Çevre Politikası</a:t>
            </a:r>
          </a:p>
        </p:txBody>
      </p:sp>
      <p:sp>
        <p:nvSpPr>
          <p:cNvPr id="10" name="Bulut 9"/>
          <p:cNvSpPr/>
          <p:nvPr/>
        </p:nvSpPr>
        <p:spPr>
          <a:xfrm>
            <a:off x="5821744" y="2112613"/>
            <a:ext cx="2010410" cy="1508760"/>
          </a:xfrm>
          <a:prstGeom prst="cloud">
            <a:avLst/>
          </a:prstGeom>
          <a:solidFill>
            <a:srgbClr val="FF0000">
              <a:alpha val="9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İnsan Kaynakları  Politikası</a:t>
            </a:r>
          </a:p>
        </p:txBody>
      </p:sp>
      <p:sp>
        <p:nvSpPr>
          <p:cNvPr id="11" name="Bulut 10"/>
          <p:cNvSpPr/>
          <p:nvPr/>
        </p:nvSpPr>
        <p:spPr>
          <a:xfrm>
            <a:off x="5605272" y="4636008"/>
            <a:ext cx="2688336" cy="1508760"/>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Sürdürülebilirlik Politikası</a:t>
            </a:r>
          </a:p>
        </p:txBody>
      </p:sp>
      <p:sp>
        <p:nvSpPr>
          <p:cNvPr id="12" name="Bulut 11"/>
          <p:cNvSpPr/>
          <p:nvPr/>
        </p:nvSpPr>
        <p:spPr>
          <a:xfrm>
            <a:off x="1409716" y="5054542"/>
            <a:ext cx="2688336" cy="1508760"/>
          </a:xfrm>
          <a:prstGeom prst="cloud">
            <a:avLst/>
          </a:prstGeom>
          <a:solidFill>
            <a:srgbClr val="D97D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Müşteri Memnuniyeti Politikası</a:t>
            </a:r>
          </a:p>
        </p:txBody>
      </p:sp>
    </p:spTree>
    <p:extLst>
      <p:ext uri="{BB962C8B-B14F-4D97-AF65-F5344CB8AC3E}">
        <p14:creationId xmlns:p14="http://schemas.microsoft.com/office/powerpoint/2010/main" val="413408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6" presetClass="entr" presetSubtype="21" fill="hold" grpId="0" nodeType="after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1000"/>
                                        <p:tgtEl>
                                          <p:spTgt spid="9"/>
                                        </p:tgtEl>
                                      </p:cBhvr>
                                    </p:animEffect>
                                  </p:childTnLst>
                                </p:cTn>
                              </p:par>
                            </p:childTnLst>
                          </p:cTn>
                        </p:par>
                        <p:par>
                          <p:cTn id="14" fill="hold">
                            <p:stCondLst>
                              <p:cond delay="3000"/>
                            </p:stCondLst>
                            <p:childTnLst>
                              <p:par>
                                <p:cTn id="15" presetID="6" presetClass="entr" presetSubtype="16"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1000"/>
                                        <p:tgtEl>
                                          <p:spTgt spid="10"/>
                                        </p:tgtEl>
                                      </p:cBhvr>
                                    </p:animEffect>
                                  </p:childTnLst>
                                </p:cTn>
                              </p:par>
                            </p:childTnLst>
                          </p:cTn>
                        </p:par>
                        <p:par>
                          <p:cTn id="18" fill="hold">
                            <p:stCondLst>
                              <p:cond delay="4500"/>
                            </p:stCondLst>
                            <p:childTnLst>
                              <p:par>
                                <p:cTn id="19" presetID="53" presetClass="entr" presetSubtype="16"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par>
                          <p:cTn id="24" fill="hold">
                            <p:stCondLst>
                              <p:cond delay="6000"/>
                            </p:stCondLst>
                            <p:childTnLst>
                              <p:par>
                                <p:cTn id="25" presetID="42" presetClass="entr" presetSubtype="0" fill="hold" grpId="0" nodeType="after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İçerik Yer Tutucusu 2"/>
          <p:cNvSpPr txBox="1">
            <a:spLocks/>
          </p:cNvSpPr>
          <p:nvPr/>
        </p:nvSpPr>
        <p:spPr>
          <a:xfrm>
            <a:off x="603250" y="1075818"/>
            <a:ext cx="7886700" cy="24171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tr-TR" sz="2000" b="1" dirty="0">
                <a:cs typeface="Arial" pitchFamily="34" charset="0"/>
              </a:rPr>
              <a:t>Vizyon : </a:t>
            </a:r>
            <a:r>
              <a:rPr lang="tr-TR" sz="2000" dirty="0">
                <a:cs typeface="Arial" pitchFamily="34" charset="0"/>
              </a:rPr>
              <a:t>Üst Yönetim tarafından ifade edilen kuruluşun </a:t>
            </a:r>
            <a:r>
              <a:rPr lang="tr-TR" sz="2000" u="sng" dirty="0">
                <a:cs typeface="Arial" pitchFamily="34" charset="0"/>
              </a:rPr>
              <a:t>olmak istediği </a:t>
            </a:r>
            <a:r>
              <a:rPr lang="tr-TR" sz="2000" dirty="0">
                <a:cs typeface="Arial" pitchFamily="34" charset="0"/>
              </a:rPr>
              <a:t>durum</a:t>
            </a:r>
            <a:r>
              <a:rPr lang="en-GB" sz="2000" dirty="0">
                <a:cs typeface="Arial" pitchFamily="34" charset="0"/>
              </a:rPr>
              <a:t>.</a:t>
            </a:r>
            <a:endParaRPr lang="tr-TR" sz="2000" dirty="0">
              <a:cs typeface="Arial" pitchFamily="34" charset="0"/>
            </a:endParaRPr>
          </a:p>
          <a:p>
            <a:pPr algn="just"/>
            <a:endParaRPr lang="tr-TR" sz="2000" dirty="0">
              <a:cs typeface="Arial" pitchFamily="34" charset="0"/>
            </a:endParaRPr>
          </a:p>
          <a:p>
            <a:pPr algn="just"/>
            <a:r>
              <a:rPr lang="tr-TR" sz="2000" b="1" dirty="0">
                <a:cs typeface="Arial" pitchFamily="34" charset="0"/>
              </a:rPr>
              <a:t>Misyon : </a:t>
            </a:r>
            <a:r>
              <a:rPr lang="tr-TR" sz="2000" dirty="0">
                <a:cs typeface="Arial" pitchFamily="34" charset="0"/>
              </a:rPr>
              <a:t>Üst Yönetim tarafından ifade edilen kuruluşun</a:t>
            </a:r>
            <a:r>
              <a:rPr lang="tr-TR" sz="2000" u="sng" dirty="0">
                <a:cs typeface="Arial" pitchFamily="34" charset="0"/>
              </a:rPr>
              <a:t> varoluş </a:t>
            </a:r>
            <a:r>
              <a:rPr lang="tr-TR" sz="2000" dirty="0">
                <a:cs typeface="Arial" pitchFamily="34" charset="0"/>
              </a:rPr>
              <a:t>amacı</a:t>
            </a:r>
            <a:r>
              <a:rPr lang="en-GB" sz="2000" dirty="0">
                <a:cs typeface="Arial" pitchFamily="34" charset="0"/>
              </a:rPr>
              <a:t>.</a:t>
            </a:r>
            <a:r>
              <a:rPr lang="tr-TR" sz="2000" dirty="0">
                <a:cs typeface="Arial" pitchFamily="34" charset="0"/>
              </a:rPr>
              <a:t> </a:t>
            </a:r>
          </a:p>
          <a:p>
            <a:pPr algn="just"/>
            <a:endParaRPr lang="tr-TR" sz="2000" dirty="0">
              <a:cs typeface="Arial" pitchFamily="34" charset="0"/>
            </a:endParaRPr>
          </a:p>
          <a:p>
            <a:pPr algn="just"/>
            <a:r>
              <a:rPr lang="tr-TR" sz="2000" b="1" dirty="0">
                <a:cs typeface="Arial" pitchFamily="34" charset="0"/>
              </a:rPr>
              <a:t>Strateji :</a:t>
            </a:r>
            <a:r>
              <a:rPr lang="tr-TR" sz="2000" dirty="0">
                <a:cs typeface="Arial" pitchFamily="34" charset="0"/>
              </a:rPr>
              <a:t> Uzun vadeli ya da genel amaca ulaşmak için yapılan plan</a:t>
            </a:r>
            <a:r>
              <a:rPr lang="en-GB" sz="2000" dirty="0">
                <a:cs typeface="Arial" pitchFamily="34" charset="0"/>
              </a:rPr>
              <a:t>.</a:t>
            </a:r>
            <a:endParaRPr lang="tr-TR" sz="2000" dirty="0">
              <a:cs typeface="Arial" pitchFamily="34" charset="0"/>
            </a:endParaRPr>
          </a:p>
          <a:p>
            <a:pPr algn="just"/>
            <a:endParaRPr lang="tr-TR" sz="2000" dirty="0">
              <a:cs typeface="Arial" pitchFamily="34" charset="0"/>
            </a:endParaRPr>
          </a:p>
          <a:p>
            <a:pPr algn="just"/>
            <a:endParaRPr lang="tr-TR" sz="1600" b="1" dirty="0">
              <a:latin typeface="Calibri" panose="020F0502020204030204" pitchFamily="34" charset="0"/>
              <a:cs typeface="Calibri" panose="020F0502020204030204" pitchFamily="34" charset="0"/>
            </a:endParaRPr>
          </a:p>
        </p:txBody>
      </p:sp>
      <p:pic>
        <p:nvPicPr>
          <p:cNvPr id="16386" name="Picture 2" descr="Vizyon png 2 » PNG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4276" y="4700016"/>
            <a:ext cx="5184647" cy="215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077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48056" y="1536192"/>
            <a:ext cx="8138160" cy="47914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İçerik Yer Tutucusu 2"/>
          <p:cNvSpPr txBox="1">
            <a:spLocks/>
          </p:cNvSpPr>
          <p:nvPr/>
        </p:nvSpPr>
        <p:spPr>
          <a:xfrm>
            <a:off x="448056" y="911226"/>
            <a:ext cx="7886700" cy="3140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tr-TR" sz="2000" b="1" dirty="0">
                <a:cs typeface="Arial" pitchFamily="34" charset="0"/>
              </a:rPr>
              <a:t>Stratejik Yön </a:t>
            </a:r>
            <a:r>
              <a:rPr lang="tr-TR" sz="2000" dirty="0">
                <a:cs typeface="Arial" pitchFamily="34" charset="0"/>
              </a:rPr>
              <a:t>: </a:t>
            </a:r>
            <a:r>
              <a:rPr lang="tr-TR" sz="2000" dirty="0" err="1">
                <a:cs typeface="Arial" pitchFamily="34" charset="0"/>
              </a:rPr>
              <a:t>Vizyon,Misyon</a:t>
            </a:r>
            <a:r>
              <a:rPr lang="tr-TR" sz="2000" dirty="0">
                <a:cs typeface="Arial" pitchFamily="34" charset="0"/>
              </a:rPr>
              <a:t> ,Amaç ve Değerler </a:t>
            </a:r>
          </a:p>
          <a:p>
            <a:pPr algn="just"/>
            <a:endParaRPr lang="tr-TR" sz="1100" dirty="0">
              <a:cs typeface="Arial" pitchFamily="34" charset="0"/>
            </a:endParaRPr>
          </a:p>
          <a:p>
            <a:pPr algn="just"/>
            <a:r>
              <a:rPr lang="tr-TR" sz="1600" b="1" i="1" dirty="0">
                <a:latin typeface="Calibri" panose="020F0502020204030204" pitchFamily="34" charset="0"/>
                <a:cs typeface="Calibri" panose="020F0502020204030204" pitchFamily="34" charset="0"/>
              </a:rPr>
              <a:t>4.1 Kuruluş ve bağlamının anlaşılması</a:t>
            </a:r>
          </a:p>
          <a:p>
            <a:pPr algn="just"/>
            <a:r>
              <a:rPr lang="tr-TR" sz="1600" i="1" dirty="0">
                <a:latin typeface="Calibri" panose="020F0502020204030204" pitchFamily="34" charset="0"/>
                <a:cs typeface="Calibri" panose="020F0502020204030204" pitchFamily="34" charset="0"/>
              </a:rPr>
              <a:t>Kuruluş, amacı ve </a:t>
            </a:r>
            <a:r>
              <a:rPr lang="tr-TR" sz="1600" b="1" i="1" u="sng" dirty="0">
                <a:latin typeface="Calibri" panose="020F0502020204030204" pitchFamily="34" charset="0"/>
                <a:cs typeface="Calibri" panose="020F0502020204030204" pitchFamily="34" charset="0"/>
              </a:rPr>
              <a:t>stratejik yönü </a:t>
            </a:r>
            <a:r>
              <a:rPr lang="tr-TR" sz="1600" i="1" dirty="0">
                <a:latin typeface="Calibri" panose="020F0502020204030204" pitchFamily="34" charset="0"/>
                <a:cs typeface="Calibri" panose="020F0502020204030204" pitchFamily="34" charset="0"/>
              </a:rPr>
              <a:t>ile ilgili olan ve kalite yönetim sistemlerinin amaçlanan sonucuna/sonuçlarına ulaşabilme yeteneğini etkileyen, iç ve dış hususları tayin etmelidir.</a:t>
            </a:r>
          </a:p>
          <a:p>
            <a:pPr algn="l"/>
            <a:r>
              <a:rPr lang="tr-TR" sz="1600" b="1" i="1" dirty="0">
                <a:latin typeface="Calibri" panose="020F0502020204030204" pitchFamily="34" charset="0"/>
                <a:cs typeface="Calibri" panose="020F0502020204030204" pitchFamily="34" charset="0"/>
              </a:rPr>
              <a:t>5.1 Liderlik ve taahhüt</a:t>
            </a:r>
          </a:p>
          <a:p>
            <a:pPr algn="l"/>
            <a:r>
              <a:rPr lang="tr-TR" sz="1600" i="1" dirty="0">
                <a:latin typeface="Calibri" panose="020F0502020204030204" pitchFamily="34" charset="0"/>
                <a:cs typeface="Calibri" panose="020F0502020204030204" pitchFamily="34" charset="0"/>
              </a:rPr>
              <a:t>Üst yönetim, aşağıdakiler vasıtasıyla kalite yönetim sistemi için liderlik ve taahhüt göstermelidir:</a:t>
            </a:r>
          </a:p>
          <a:p>
            <a:pPr algn="l"/>
            <a:r>
              <a:rPr lang="tr-TR" sz="1600" i="1" dirty="0">
                <a:latin typeface="Calibri" panose="020F0502020204030204" pitchFamily="34" charset="0"/>
                <a:cs typeface="Calibri" panose="020F0502020204030204" pitchFamily="34" charset="0"/>
              </a:rPr>
              <a:t>b) Kalite yönetim sistemi için kalite politikası ve kalite hedeflerinin oluşturulduğu ve bunların kuruluşun </a:t>
            </a:r>
            <a:r>
              <a:rPr lang="tr-TR" sz="1600" b="1" i="1" u="sng" dirty="0">
                <a:latin typeface="Calibri" panose="020F0502020204030204" pitchFamily="34" charset="0"/>
                <a:cs typeface="Calibri" panose="020F0502020204030204" pitchFamily="34" charset="0"/>
              </a:rPr>
              <a:t>stratejik yönü </a:t>
            </a:r>
            <a:r>
              <a:rPr lang="tr-TR" sz="1600" i="1" dirty="0">
                <a:latin typeface="Calibri" panose="020F0502020204030204" pitchFamily="34" charset="0"/>
                <a:cs typeface="Calibri" panose="020F0502020204030204" pitchFamily="34" charset="0"/>
              </a:rPr>
              <a:t>ve bağlamı ile uyumlu olduğunun güvence altına alınması,</a:t>
            </a:r>
          </a:p>
          <a:p>
            <a:pPr algn="l"/>
            <a:r>
              <a:rPr lang="tr-TR" sz="1600" b="1" i="1" dirty="0">
                <a:latin typeface="Calibri" panose="020F0502020204030204" pitchFamily="34" charset="0"/>
                <a:cs typeface="Calibri" panose="020F0502020204030204" pitchFamily="34" charset="0"/>
              </a:rPr>
              <a:t>5.2.1 Kalite politikasının oluşturulması</a:t>
            </a:r>
          </a:p>
          <a:p>
            <a:pPr algn="l"/>
            <a:r>
              <a:rPr lang="tr-TR" sz="1600" i="1" dirty="0">
                <a:latin typeface="Calibri" panose="020F0502020204030204" pitchFamily="34" charset="0"/>
                <a:cs typeface="Calibri" panose="020F0502020204030204" pitchFamily="34" charset="0"/>
              </a:rPr>
              <a:t>Üst yönetim, aşağıdakileri karşılayan bir kalite politikasını oluşturmalı, uygulamalı ve sürekliliğini sağlamalıdır:</a:t>
            </a:r>
          </a:p>
          <a:p>
            <a:pPr marL="342900" indent="-342900" algn="l">
              <a:buAutoNum type="alphaLcParenR"/>
            </a:pPr>
            <a:r>
              <a:rPr lang="tr-TR" sz="1600" i="1" dirty="0">
                <a:latin typeface="Calibri" panose="020F0502020204030204" pitchFamily="34" charset="0"/>
                <a:cs typeface="Calibri" panose="020F0502020204030204" pitchFamily="34" charset="0"/>
              </a:rPr>
              <a:t>Kuruluşun amaç ve bağlamına uygun ve </a:t>
            </a:r>
            <a:r>
              <a:rPr lang="tr-TR" sz="1600" b="1" i="1" u="sng" dirty="0">
                <a:latin typeface="Calibri" panose="020F0502020204030204" pitchFamily="34" charset="0"/>
                <a:cs typeface="Calibri" panose="020F0502020204030204" pitchFamily="34" charset="0"/>
              </a:rPr>
              <a:t>stratejik yönünü </a:t>
            </a:r>
            <a:r>
              <a:rPr lang="tr-TR" sz="1600" i="1" dirty="0">
                <a:latin typeface="Calibri" panose="020F0502020204030204" pitchFamily="34" charset="0"/>
                <a:cs typeface="Calibri" panose="020F0502020204030204" pitchFamily="34" charset="0"/>
              </a:rPr>
              <a:t>destekleyen,</a:t>
            </a:r>
          </a:p>
          <a:p>
            <a:pPr algn="just"/>
            <a:r>
              <a:rPr lang="tr-TR" sz="1600" b="1" i="1" dirty="0">
                <a:latin typeface="Calibri" panose="020F0502020204030204" pitchFamily="34" charset="0"/>
                <a:cs typeface="Calibri" panose="020F0502020204030204" pitchFamily="34" charset="0"/>
              </a:rPr>
              <a:t>9.3 Yönetimin gözden geçirmesi</a:t>
            </a:r>
          </a:p>
          <a:p>
            <a:pPr algn="just"/>
            <a:r>
              <a:rPr lang="tr-TR" sz="1600" i="1" dirty="0">
                <a:latin typeface="Calibri" panose="020F0502020204030204" pitchFamily="34" charset="0"/>
                <a:cs typeface="Calibri" panose="020F0502020204030204" pitchFamily="34" charset="0"/>
              </a:rPr>
              <a:t>Üst yönetim, kuruluşun kalite yönetim sisteminin amacına uygunluğunun, yeterliğinin, etkinliğinin ve kuruluşun </a:t>
            </a:r>
            <a:r>
              <a:rPr lang="tr-TR" sz="1600" b="1" i="1" u="sng" dirty="0">
                <a:latin typeface="Calibri" panose="020F0502020204030204" pitchFamily="34" charset="0"/>
                <a:cs typeface="Calibri" panose="020F0502020204030204" pitchFamily="34" charset="0"/>
              </a:rPr>
              <a:t>stratejik yönü </a:t>
            </a:r>
            <a:r>
              <a:rPr lang="tr-TR" sz="1600" i="1" dirty="0">
                <a:latin typeface="Calibri" panose="020F0502020204030204" pitchFamily="34" charset="0"/>
                <a:cs typeface="Calibri" panose="020F0502020204030204" pitchFamily="34" charset="0"/>
              </a:rPr>
              <a:t>ile uyumluluğunun devamlılığını güvence altına almak için kalite yönetim sistemini planlı aralıklarla gözden geçirmelidir.</a:t>
            </a:r>
            <a:endParaRPr lang="en-GB"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9462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İçerik Yer Tutucusu 2"/>
          <p:cNvSpPr txBox="1">
            <a:spLocks/>
          </p:cNvSpPr>
          <p:nvPr/>
        </p:nvSpPr>
        <p:spPr>
          <a:xfrm>
            <a:off x="402335" y="1091303"/>
            <a:ext cx="8087615" cy="47101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spcBef>
                <a:spcPts val="0"/>
              </a:spcBef>
            </a:pPr>
            <a:r>
              <a:rPr lang="tr-TR" sz="2000" b="1" dirty="0">
                <a:latin typeface="Calibri" panose="020F0502020204030204" pitchFamily="34" charset="0"/>
                <a:cs typeface="Calibri" panose="020F0502020204030204" pitchFamily="34" charset="0"/>
              </a:rPr>
              <a:t>Kuruluşun Bağlamı:</a:t>
            </a:r>
            <a:r>
              <a:rPr lang="tr-TR" sz="2000" dirty="0">
                <a:latin typeface="Calibri" panose="020F0502020204030204" pitchFamily="34" charset="0"/>
                <a:cs typeface="Calibri" panose="020F0502020204030204" pitchFamily="34" charset="0"/>
              </a:rPr>
              <a:t> Kuruluşun hedeflerini geliştirmesine ve ulaşmasına etki</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eden iç ve dış konuların bütünü</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algn="just">
              <a:lnSpc>
                <a:spcPct val="120000"/>
              </a:lnSpc>
              <a:spcBef>
                <a:spcPts val="0"/>
              </a:spcBef>
            </a:pPr>
            <a:endParaRPr lang="tr-TR" sz="2000" dirty="0">
              <a:latin typeface="Calibri" panose="020F0502020204030204" pitchFamily="34" charset="0"/>
              <a:cs typeface="Calibri" panose="020F0502020204030204" pitchFamily="34" charset="0"/>
            </a:endParaRPr>
          </a:p>
          <a:p>
            <a:pPr algn="just"/>
            <a:r>
              <a:rPr lang="tr-TR" sz="2000" b="1" dirty="0">
                <a:latin typeface="Calibri" panose="020F0502020204030204" pitchFamily="34" charset="0"/>
                <a:cs typeface="Calibri" panose="020F0502020204030204" pitchFamily="34" charset="0"/>
              </a:rPr>
              <a:t>İlgili Taraf (Paydaş): </a:t>
            </a:r>
            <a:r>
              <a:rPr lang="tr-TR" sz="2000" dirty="0">
                <a:latin typeface="Calibri" panose="020F0502020204030204" pitchFamily="34" charset="0"/>
                <a:cs typeface="Calibri" panose="020F0502020204030204" pitchFamily="34" charset="0"/>
              </a:rPr>
              <a:t>Bir karar veya faaliyetle kendilerini etkileyebilen, etkilenebilen ya da bir karar ya da faaliyetle kendilerinin etkileneceğini düşünen kişi veya kuruluş.</a:t>
            </a:r>
          </a:p>
          <a:p>
            <a:pPr algn="just"/>
            <a:endParaRPr lang="tr-TR" sz="2000" dirty="0">
              <a:latin typeface="Calibri" panose="020F0502020204030204" pitchFamily="34" charset="0"/>
              <a:cs typeface="Calibri" panose="020F0502020204030204" pitchFamily="34" charset="0"/>
            </a:endParaRPr>
          </a:p>
          <a:p>
            <a:pPr algn="just"/>
            <a:endParaRPr lang="tr-TR" sz="2000" dirty="0">
              <a:latin typeface="Calibri" panose="020F0502020204030204" pitchFamily="34" charset="0"/>
              <a:cs typeface="Calibri" panose="020F0502020204030204" pitchFamily="34" charset="0"/>
            </a:endParaRPr>
          </a:p>
          <a:p>
            <a:pPr algn="just"/>
            <a:endParaRPr lang="tr-TR" sz="2000" b="1" dirty="0">
              <a:latin typeface="Calibri" panose="020F0502020204030204" pitchFamily="34" charset="0"/>
              <a:cs typeface="Calibri" panose="020F0502020204030204" pitchFamily="34" charset="0"/>
            </a:endParaRPr>
          </a:p>
          <a:p>
            <a:pPr algn="just"/>
            <a:r>
              <a:rPr lang="tr-TR" sz="2000" b="1" dirty="0">
                <a:latin typeface="Calibri" panose="020F0502020204030204" pitchFamily="34" charset="0"/>
                <a:cs typeface="Calibri" panose="020F0502020204030204" pitchFamily="34" charset="0"/>
              </a:rPr>
              <a:t>Müşteri:</a:t>
            </a:r>
            <a:r>
              <a:rPr lang="tr-TR" sz="2000" dirty="0">
                <a:latin typeface="Calibri" panose="020F0502020204030204" pitchFamily="34" charset="0"/>
                <a:cs typeface="Calibri" panose="020F0502020204030204" pitchFamily="34" charset="0"/>
              </a:rPr>
              <a:t> Müşteri kavramı, iç ve dış müşteri olarak ele alınmıştır.</a:t>
            </a:r>
          </a:p>
          <a:p>
            <a:pPr algn="just">
              <a:lnSpc>
                <a:spcPct val="120000"/>
              </a:lnSpc>
              <a:spcBef>
                <a:spcPts val="0"/>
              </a:spcBef>
            </a:pPr>
            <a:endParaRPr lang="tr-TR" sz="2000" dirty="0">
              <a:latin typeface="Calibri" panose="020F0502020204030204" pitchFamily="34" charset="0"/>
              <a:cs typeface="Calibri" panose="020F0502020204030204" pitchFamily="34" charset="0"/>
            </a:endParaRPr>
          </a:p>
          <a:p>
            <a:pPr algn="just">
              <a:lnSpc>
                <a:spcPct val="120000"/>
              </a:lnSpc>
              <a:spcBef>
                <a:spcPts val="0"/>
              </a:spcBef>
            </a:pPr>
            <a:r>
              <a:rPr lang="tr-TR" sz="2000" b="1" dirty="0">
                <a:latin typeface="Calibri" panose="020F0502020204030204" pitchFamily="34" charset="0"/>
                <a:cs typeface="Calibri" panose="020F0502020204030204" pitchFamily="34" charset="0"/>
              </a:rPr>
              <a:t>Sağlayıcı (Tedarikçi): </a:t>
            </a:r>
            <a:r>
              <a:rPr lang="tr-TR" sz="2000" dirty="0">
                <a:latin typeface="Calibri" panose="020F0502020204030204" pitchFamily="34" charset="0"/>
                <a:cs typeface="Calibri" panose="020F0502020204030204" pitchFamily="34" charset="0"/>
              </a:rPr>
              <a:t>Kuruluşa ürün veya hizmet sağlayanlar</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algn="just">
              <a:lnSpc>
                <a:spcPct val="120000"/>
              </a:lnSpc>
              <a:spcBef>
                <a:spcPts val="0"/>
              </a:spcBef>
            </a:pPr>
            <a:endParaRPr lang="tr-TR" sz="2000" dirty="0">
              <a:latin typeface="Calibri" panose="020F0502020204030204" pitchFamily="34" charset="0"/>
              <a:cs typeface="Calibri" panose="020F0502020204030204" pitchFamily="34" charset="0"/>
            </a:endParaRPr>
          </a:p>
          <a:p>
            <a:pPr algn="just">
              <a:lnSpc>
                <a:spcPct val="120000"/>
              </a:lnSpc>
              <a:spcBef>
                <a:spcPts val="0"/>
              </a:spcBef>
            </a:pPr>
            <a:r>
              <a:rPr lang="tr-TR" sz="2000" b="1" dirty="0">
                <a:latin typeface="Calibri" panose="020F0502020204030204" pitchFamily="34" charset="0"/>
                <a:cs typeface="Calibri" panose="020F0502020204030204" pitchFamily="34" charset="0"/>
              </a:rPr>
              <a:t>Dış Sağlayıcı (Dış Tedarikçi): </a:t>
            </a:r>
            <a:r>
              <a:rPr lang="tr-TR" sz="2000" dirty="0">
                <a:latin typeface="Calibri" panose="020F0502020204030204" pitchFamily="34" charset="0"/>
                <a:cs typeface="Calibri" panose="020F0502020204030204" pitchFamily="34" charset="0"/>
              </a:rPr>
              <a:t>Kuruluşun parçası olmayan sağlayıcı</a:t>
            </a:r>
            <a:r>
              <a:rPr lang="en-GB" sz="2000" dirty="0">
                <a:latin typeface="Calibri" panose="020F0502020204030204" pitchFamily="34" charset="0"/>
                <a:cs typeface="Calibri" panose="020F0502020204030204" pitchFamily="34" charset="0"/>
              </a:rPr>
              <a:t>.</a:t>
            </a:r>
            <a:endParaRPr lang="tr-TR" sz="2000" b="1" dirty="0">
              <a:latin typeface="Calibri" panose="020F0502020204030204" pitchFamily="34" charset="0"/>
              <a:cs typeface="Calibri" panose="020F0502020204030204" pitchFamily="34" charset="0"/>
            </a:endParaRPr>
          </a:p>
        </p:txBody>
      </p:sp>
      <p:sp>
        <p:nvSpPr>
          <p:cNvPr id="7" name="11 Köşeleri Yuvarlanmış Dikdörtgen Belirtme Çizgisi"/>
          <p:cNvSpPr/>
          <p:nvPr/>
        </p:nvSpPr>
        <p:spPr>
          <a:xfrm>
            <a:off x="1851392" y="3541918"/>
            <a:ext cx="1428760" cy="612648"/>
          </a:xfrm>
          <a:prstGeom prst="wedgeRoundRectCallout">
            <a:avLst>
              <a:gd name="adj1" fmla="val 46212"/>
              <a:gd name="adj2" fmla="val 75866"/>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İç Müşteri </a:t>
            </a:r>
          </a:p>
        </p:txBody>
      </p:sp>
      <p:sp>
        <p:nvSpPr>
          <p:cNvPr id="8" name="12 Köşeleri Yuvarlanmış Dikdörtgen Belirtme Çizgisi"/>
          <p:cNvSpPr/>
          <p:nvPr/>
        </p:nvSpPr>
        <p:spPr>
          <a:xfrm>
            <a:off x="3743404" y="3446359"/>
            <a:ext cx="1357322" cy="612648"/>
          </a:xfrm>
          <a:prstGeom prst="wedgeRoundRectCallout">
            <a:avLst>
              <a:gd name="adj1" fmla="val -40802"/>
              <a:gd name="adj2" fmla="val 78094"/>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Dış Müşteri </a:t>
            </a:r>
          </a:p>
        </p:txBody>
      </p:sp>
    </p:spTree>
    <p:extLst>
      <p:ext uri="{BB962C8B-B14F-4D97-AF65-F5344CB8AC3E}">
        <p14:creationId xmlns:p14="http://schemas.microsoft.com/office/powerpoint/2010/main" val="3572022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İçerik Yer Tutucusu 2"/>
          <p:cNvSpPr txBox="1">
            <a:spLocks/>
          </p:cNvSpPr>
          <p:nvPr/>
        </p:nvSpPr>
        <p:spPr>
          <a:xfrm>
            <a:off x="393192" y="1100540"/>
            <a:ext cx="7575804"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tr-TR" sz="2000" b="1" dirty="0">
                <a:latin typeface="Calibri" panose="020F0502020204030204" pitchFamily="34" charset="0"/>
                <a:cs typeface="Calibri" panose="020F0502020204030204" pitchFamily="34" charset="0"/>
              </a:rPr>
              <a:t>Hedef : </a:t>
            </a:r>
            <a:r>
              <a:rPr lang="tr-TR" sz="2000" dirty="0">
                <a:latin typeface="Calibri" panose="020F0502020204030204" pitchFamily="34" charset="0"/>
                <a:cs typeface="Calibri" panose="020F0502020204030204" pitchFamily="34" charset="0"/>
              </a:rPr>
              <a:t>Elde edilecek sonuç</a:t>
            </a:r>
            <a:r>
              <a:rPr lang="en-GB" sz="2000" dirty="0">
                <a:latin typeface="Calibri" panose="020F0502020204030204" pitchFamily="34" charset="0"/>
                <a:cs typeface="Calibri" panose="020F0502020204030204" pitchFamily="34" charset="0"/>
              </a:rPr>
              <a:t>.</a:t>
            </a:r>
            <a:r>
              <a:rPr lang="tr-TR" sz="2000" dirty="0">
                <a:latin typeface="Calibri" panose="020F0502020204030204" pitchFamily="34" charset="0"/>
                <a:cs typeface="Calibri" panose="020F0502020204030204" pitchFamily="34" charset="0"/>
              </a:rPr>
              <a:t> </a:t>
            </a:r>
          </a:p>
          <a:p>
            <a:pPr marL="342900" indent="-342900" algn="just">
              <a:buFont typeface="Arial" panose="020B0604020202020204" pitchFamily="34" charset="0"/>
              <a:buChar char="•"/>
            </a:pPr>
            <a:r>
              <a:rPr lang="tr-TR" sz="1800" i="1" dirty="0">
                <a:latin typeface="Calibri" panose="020F0502020204030204" pitchFamily="34" charset="0"/>
                <a:cs typeface="Calibri" panose="020F0502020204030204" pitchFamily="34" charset="0"/>
              </a:rPr>
              <a:t>Hedef; stratejik, taktiksel veya </a:t>
            </a:r>
            <a:r>
              <a:rPr lang="tr-TR" sz="1800" i="1" dirty="0" err="1">
                <a:latin typeface="Calibri" panose="020F0502020204030204" pitchFamily="34" charset="0"/>
                <a:cs typeface="Calibri" panose="020F0502020204030204" pitchFamily="34" charset="0"/>
              </a:rPr>
              <a:t>operasyonel</a:t>
            </a:r>
            <a:r>
              <a:rPr lang="tr-TR" sz="1800" i="1" dirty="0">
                <a:latin typeface="Calibri" panose="020F0502020204030204" pitchFamily="34" charset="0"/>
                <a:cs typeface="Calibri" panose="020F0502020204030204" pitchFamily="34" charset="0"/>
              </a:rPr>
              <a:t> olabilir.</a:t>
            </a:r>
          </a:p>
          <a:p>
            <a:pPr marL="342900" indent="-342900" algn="just">
              <a:buFont typeface="Arial" panose="020B0604020202020204" pitchFamily="34" charset="0"/>
              <a:buChar char="•"/>
            </a:pPr>
            <a:r>
              <a:rPr lang="tr-TR" sz="1800" i="1" dirty="0">
                <a:latin typeface="Calibri" panose="020F0502020204030204" pitchFamily="34" charset="0"/>
                <a:cs typeface="Calibri" panose="020F0502020204030204" pitchFamily="34" charset="0"/>
              </a:rPr>
              <a:t>Hedefler, farklı disiplinler (finansal, sağlık ve güvenlik, çevresel gibi) ile ilgili olabilir ve farklı seviyelerde (stratejik, kuruluş çapında, proje ,ürün ve proses gibi) uygulanabilir</a:t>
            </a:r>
            <a:r>
              <a:rPr lang="tr-TR" sz="1800" dirty="0">
                <a:latin typeface="Calibri" panose="020F0502020204030204" pitchFamily="34" charset="0"/>
                <a:cs typeface="Calibri" panose="020F0502020204030204" pitchFamily="34" charset="0"/>
              </a:rPr>
              <a:t>.</a:t>
            </a:r>
          </a:p>
          <a:p>
            <a:pPr algn="just"/>
            <a:endParaRPr lang="tr-TR" sz="2000" dirty="0">
              <a:latin typeface="Calibri" panose="020F0502020204030204" pitchFamily="34" charset="0"/>
              <a:cs typeface="Calibri" panose="020F0502020204030204" pitchFamily="34" charset="0"/>
            </a:endParaRPr>
          </a:p>
          <a:p>
            <a:pPr algn="just">
              <a:lnSpc>
                <a:spcPct val="120000"/>
              </a:lnSpc>
              <a:spcBef>
                <a:spcPts val="0"/>
              </a:spcBef>
            </a:pPr>
            <a:r>
              <a:rPr lang="tr-TR" sz="2000" b="1" dirty="0">
                <a:latin typeface="Calibri" panose="020F0502020204030204" pitchFamily="34" charset="0"/>
                <a:cs typeface="Calibri" panose="020F0502020204030204" pitchFamily="34" charset="0"/>
              </a:rPr>
              <a:t>Çıktı: </a:t>
            </a:r>
            <a:r>
              <a:rPr lang="tr-TR" sz="2000" dirty="0">
                <a:latin typeface="Calibri" panose="020F0502020204030204" pitchFamily="34" charset="0"/>
                <a:cs typeface="Calibri" panose="020F0502020204030204" pitchFamily="34" charset="0"/>
              </a:rPr>
              <a:t>Bir prosesin sonucu</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algn="just">
              <a:lnSpc>
                <a:spcPct val="120000"/>
              </a:lnSpc>
              <a:spcBef>
                <a:spcPts val="0"/>
              </a:spcBef>
            </a:pPr>
            <a:endParaRPr lang="tr-TR" sz="1400" dirty="0">
              <a:latin typeface="Calibri" panose="020F0502020204030204" pitchFamily="34" charset="0"/>
              <a:cs typeface="Calibri" panose="020F0502020204030204" pitchFamily="34" charset="0"/>
            </a:endParaRPr>
          </a:p>
          <a:p>
            <a:pPr algn="just"/>
            <a:r>
              <a:rPr lang="tr-TR" sz="2000" b="1" dirty="0">
                <a:latin typeface="Calibri" panose="020F0502020204030204" pitchFamily="34" charset="0"/>
                <a:cs typeface="Calibri" panose="020F0502020204030204" pitchFamily="34" charset="0"/>
              </a:rPr>
              <a:t>Performans:</a:t>
            </a:r>
            <a:r>
              <a:rPr lang="tr-TR" sz="2000" dirty="0">
                <a:latin typeface="Calibri" panose="020F0502020204030204" pitchFamily="34" charset="0"/>
                <a:cs typeface="Calibri" panose="020F0502020204030204" pitchFamily="34" charset="0"/>
              </a:rPr>
              <a:t> Ölçülebilen sonuç</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algn="just"/>
            <a:endParaRPr lang="tr-TR" sz="1400" dirty="0">
              <a:latin typeface="Calibri" panose="020F0502020204030204" pitchFamily="34" charset="0"/>
              <a:cs typeface="Calibri" panose="020F0502020204030204" pitchFamily="34" charset="0"/>
            </a:endParaRPr>
          </a:p>
          <a:p>
            <a:pPr algn="just"/>
            <a:r>
              <a:rPr lang="tr-TR" sz="2000" b="1" dirty="0">
                <a:latin typeface="Calibri" panose="020F0502020204030204" pitchFamily="34" charset="0"/>
                <a:cs typeface="Calibri" panose="020F0502020204030204" pitchFamily="34" charset="0"/>
              </a:rPr>
              <a:t>Risk:</a:t>
            </a:r>
            <a:r>
              <a:rPr lang="tr-TR" sz="2000" dirty="0">
                <a:latin typeface="Calibri" panose="020F0502020204030204" pitchFamily="34" charset="0"/>
                <a:cs typeface="Calibri" panose="020F0502020204030204" pitchFamily="34" charset="0"/>
              </a:rPr>
              <a:t> Belirsizliğin etkisi</a:t>
            </a:r>
            <a:r>
              <a:rPr lang="en-GB" sz="2000" dirty="0">
                <a:latin typeface="Calibri" panose="020F0502020204030204" pitchFamily="34" charset="0"/>
                <a:cs typeface="Calibri" panose="020F0502020204030204" pitchFamily="34" charset="0"/>
              </a:rPr>
              <a:t>.</a:t>
            </a:r>
            <a:r>
              <a:rPr lang="tr-TR" sz="2000" dirty="0">
                <a:latin typeface="Calibri" panose="020F0502020204030204" pitchFamily="34" charset="0"/>
                <a:cs typeface="Calibri" panose="020F0502020204030204" pitchFamily="34" charset="0"/>
              </a:rPr>
              <a:t> </a:t>
            </a:r>
          </a:p>
          <a:p>
            <a:pPr algn="just"/>
            <a:r>
              <a:rPr lang="tr-TR" sz="2000" dirty="0">
                <a:latin typeface="Calibri" panose="020F0502020204030204" pitchFamily="34" charset="0"/>
                <a:cs typeface="Calibri" panose="020F0502020204030204" pitchFamily="34" charset="0"/>
              </a:rPr>
              <a:t>(</a:t>
            </a:r>
            <a:r>
              <a:rPr lang="tr-TR" sz="2000" i="1" dirty="0">
                <a:latin typeface="Calibri" panose="020F0502020204030204" pitchFamily="34" charset="0"/>
                <a:cs typeface="Calibri" panose="020F0502020204030204" pitchFamily="34" charset="0"/>
              </a:rPr>
              <a:t>Etki, beklenenden pozitif veya negatif bir sapmadır</a:t>
            </a:r>
            <a:r>
              <a:rPr lang="tr-TR" sz="2000" dirty="0">
                <a:latin typeface="Calibri" panose="020F0502020204030204" pitchFamily="34" charset="0"/>
                <a:cs typeface="Calibri" panose="020F0502020204030204" pitchFamily="34" charset="0"/>
              </a:rPr>
              <a:t>)</a:t>
            </a:r>
          </a:p>
        </p:txBody>
      </p:sp>
      <p:sp>
        <p:nvSpPr>
          <p:cNvPr id="2" name="Dikdörtgen 1"/>
          <p:cNvSpPr/>
          <p:nvPr/>
        </p:nvSpPr>
        <p:spPr>
          <a:xfrm>
            <a:off x="393192" y="5508416"/>
            <a:ext cx="8183880" cy="707886"/>
          </a:xfrm>
          <a:prstGeom prst="rect">
            <a:avLst/>
          </a:prstGeom>
        </p:spPr>
        <p:txBody>
          <a:bodyPr wrap="square">
            <a:spAutoFit/>
          </a:bodyPr>
          <a:lstStyle/>
          <a:p>
            <a:r>
              <a:rPr lang="tr-TR" sz="2000" b="1" dirty="0"/>
              <a:t>Etkinlik : </a:t>
            </a:r>
            <a:r>
              <a:rPr lang="tr-TR" sz="2000" dirty="0"/>
              <a:t>Planlanmış faaliyetleri gerçekleştirme ve planlanmış sonuçlara ulaşılma derecesi</a:t>
            </a:r>
          </a:p>
        </p:txBody>
      </p:sp>
      <p:pic>
        <p:nvPicPr>
          <p:cNvPr id="7" name="Picture 2" descr="http://static1.squarespace.com/static/53c6abe9e4b050924635b68f/t/5525af73e4b0964bcc72c023/14285331084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105" y="2966248"/>
            <a:ext cx="1929845" cy="192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234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İçerik Yer Tutucusu 2"/>
          <p:cNvSpPr txBox="1">
            <a:spLocks/>
          </p:cNvSpPr>
          <p:nvPr/>
        </p:nvSpPr>
        <p:spPr>
          <a:xfrm>
            <a:off x="520954" y="943419"/>
            <a:ext cx="8193278" cy="53659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tr-TR" sz="2000" b="1" dirty="0">
                <a:latin typeface="Calibri" panose="020F0502020204030204" pitchFamily="34" charset="0"/>
                <a:cs typeface="Calibri" panose="020F0502020204030204" pitchFamily="34" charset="0"/>
              </a:rPr>
              <a:t>Doküman:</a:t>
            </a:r>
            <a:r>
              <a:rPr lang="tr-TR" sz="2000" dirty="0">
                <a:latin typeface="Calibri" panose="020F0502020204030204" pitchFamily="34" charset="0"/>
                <a:cs typeface="Calibri" panose="020F0502020204030204" pitchFamily="34" charset="0"/>
              </a:rPr>
              <a:t> </a:t>
            </a:r>
            <a:r>
              <a:rPr lang="tr-TR" sz="2000" u="sng" dirty="0">
                <a:latin typeface="Calibri" panose="020F0502020204030204" pitchFamily="34" charset="0"/>
                <a:cs typeface="Calibri" panose="020F0502020204030204" pitchFamily="34" charset="0"/>
              </a:rPr>
              <a:t>Bilgi</a:t>
            </a:r>
            <a:r>
              <a:rPr lang="tr-TR" sz="2000" dirty="0">
                <a:latin typeface="Calibri" panose="020F0502020204030204" pitchFamily="34" charset="0"/>
                <a:cs typeface="Calibri" panose="020F0502020204030204" pitchFamily="34" charset="0"/>
              </a:rPr>
              <a:t> ve içinde bulunduğu ortam</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algn="just"/>
            <a:r>
              <a:rPr lang="tr-TR" sz="1800" i="1" dirty="0" err="1">
                <a:latin typeface="Calibri" panose="020F0502020204030204" pitchFamily="34" charset="0"/>
                <a:cs typeface="Calibri" panose="020F0502020204030204" pitchFamily="34" charset="0"/>
              </a:rPr>
              <a:t>Örn</a:t>
            </a:r>
            <a:r>
              <a:rPr lang="tr-TR" sz="1800" i="1" dirty="0">
                <a:latin typeface="Calibri" panose="020F0502020204030204" pitchFamily="34" charset="0"/>
                <a:cs typeface="Calibri" panose="020F0502020204030204" pitchFamily="34" charset="0"/>
              </a:rPr>
              <a:t>: Kayıt, </a:t>
            </a:r>
            <a:r>
              <a:rPr lang="tr-TR" sz="1800" i="1" dirty="0" err="1">
                <a:latin typeface="Calibri" panose="020F0502020204030204" pitchFamily="34" charset="0"/>
                <a:cs typeface="Calibri" panose="020F0502020204030204" pitchFamily="34" charset="0"/>
              </a:rPr>
              <a:t>spesifikasyon</a:t>
            </a:r>
            <a:r>
              <a:rPr lang="tr-TR" sz="1800" i="1" dirty="0">
                <a:latin typeface="Calibri" panose="020F0502020204030204" pitchFamily="34" charset="0"/>
                <a:cs typeface="Calibri" panose="020F0502020204030204" pitchFamily="34" charset="0"/>
              </a:rPr>
              <a:t>, prosedür, rapor, </a:t>
            </a:r>
            <a:r>
              <a:rPr lang="tr-TR" sz="1800" i="1" dirty="0" err="1">
                <a:latin typeface="Calibri" panose="020F0502020204030204" pitchFamily="34" charset="0"/>
                <a:cs typeface="Calibri" panose="020F0502020204030204" pitchFamily="34" charset="0"/>
              </a:rPr>
              <a:t>standard</a:t>
            </a:r>
            <a:r>
              <a:rPr lang="tr-TR" sz="1800" i="1" dirty="0">
                <a:latin typeface="Calibri" panose="020F0502020204030204" pitchFamily="34" charset="0"/>
                <a:cs typeface="Calibri" panose="020F0502020204030204" pitchFamily="34" charset="0"/>
              </a:rPr>
              <a:t>, çizim</a:t>
            </a:r>
            <a:r>
              <a:rPr lang="en-GB" sz="2000" i="1" dirty="0">
                <a:latin typeface="Calibri" panose="020F0502020204030204" pitchFamily="34" charset="0"/>
                <a:cs typeface="Calibri" panose="020F0502020204030204" pitchFamily="34" charset="0"/>
              </a:rPr>
              <a:t>.</a:t>
            </a:r>
            <a:endParaRPr lang="tr-TR" sz="2000" i="1" dirty="0">
              <a:latin typeface="Calibri" panose="020F0502020204030204" pitchFamily="34" charset="0"/>
              <a:cs typeface="Calibri" panose="020F0502020204030204" pitchFamily="34" charset="0"/>
            </a:endParaRPr>
          </a:p>
          <a:p>
            <a:pPr algn="just"/>
            <a:endParaRPr lang="tr-TR" sz="1800" i="1" dirty="0">
              <a:latin typeface="Calibri" panose="020F0502020204030204" pitchFamily="34" charset="0"/>
              <a:cs typeface="Calibri" panose="020F0502020204030204" pitchFamily="34" charset="0"/>
            </a:endParaRPr>
          </a:p>
          <a:p>
            <a:pPr algn="just"/>
            <a:r>
              <a:rPr lang="tr-TR" sz="2000" b="1" dirty="0" err="1">
                <a:latin typeface="Calibri" panose="020F0502020204030204" pitchFamily="34" charset="0"/>
                <a:cs typeface="Calibri" panose="020F0502020204030204" pitchFamily="34" charset="0"/>
              </a:rPr>
              <a:t>Dokümante</a:t>
            </a:r>
            <a:r>
              <a:rPr lang="tr-TR" sz="2000" b="1" dirty="0">
                <a:latin typeface="Calibri" panose="020F0502020204030204" pitchFamily="34" charset="0"/>
                <a:cs typeface="Calibri" panose="020F0502020204030204" pitchFamily="34" charset="0"/>
              </a:rPr>
              <a:t> Edilmiş Bilgi:</a:t>
            </a:r>
            <a:r>
              <a:rPr lang="tr-TR" sz="2000" dirty="0">
                <a:latin typeface="Calibri" panose="020F0502020204030204" pitchFamily="34" charset="0"/>
                <a:cs typeface="Calibri" panose="020F0502020204030204" pitchFamily="34" charset="0"/>
              </a:rPr>
              <a:t> Kuruluş ve içinde yer </a:t>
            </a:r>
          </a:p>
          <a:p>
            <a:pPr algn="just">
              <a:spcBef>
                <a:spcPts val="600"/>
              </a:spcBef>
            </a:pPr>
            <a:r>
              <a:rPr lang="tr-TR" sz="2000" dirty="0">
                <a:latin typeface="Calibri" panose="020F0502020204030204" pitchFamily="34" charset="0"/>
                <a:cs typeface="Calibri" panose="020F0502020204030204" pitchFamily="34" charset="0"/>
              </a:rPr>
              <a:t>aldığı ortam tarafından kontrol edilmesi ve sürdürülmesi</a:t>
            </a:r>
          </a:p>
          <a:p>
            <a:pPr algn="just">
              <a:spcBef>
                <a:spcPts val="600"/>
              </a:spcBef>
            </a:pPr>
            <a:r>
              <a:rPr lang="tr-TR" sz="2000" dirty="0">
                <a:latin typeface="Calibri" panose="020F0502020204030204" pitchFamily="34" charset="0"/>
                <a:cs typeface="Calibri" panose="020F0502020204030204" pitchFamily="34" charset="0"/>
              </a:rPr>
              <a:t>gereken bilgi</a:t>
            </a:r>
            <a:r>
              <a:rPr lang="tr-TR" sz="2000" i="1" dirty="0">
                <a:latin typeface="Calibri" panose="020F0502020204030204" pitchFamily="34" charset="0"/>
                <a:cs typeface="Calibri" panose="020F0502020204030204" pitchFamily="34" charset="0"/>
              </a:rPr>
              <a:t>.</a:t>
            </a:r>
          </a:p>
          <a:p>
            <a:pPr algn="just"/>
            <a:endParaRPr lang="tr-TR" sz="1400" i="1" dirty="0">
              <a:latin typeface="Calibri" panose="020F0502020204030204" pitchFamily="34" charset="0"/>
              <a:cs typeface="Calibri" panose="020F0502020204030204" pitchFamily="34" charset="0"/>
            </a:endParaRPr>
          </a:p>
          <a:p>
            <a:pPr algn="just"/>
            <a:r>
              <a:rPr lang="tr-TR" sz="2000" b="1" dirty="0">
                <a:latin typeface="Calibri" panose="020F0502020204030204" pitchFamily="34" charset="0"/>
                <a:cs typeface="Calibri" panose="020F0502020204030204" pitchFamily="34" charset="0"/>
              </a:rPr>
              <a:t>Kalite El Kitabı: </a:t>
            </a:r>
            <a:r>
              <a:rPr lang="tr-TR" sz="2000" dirty="0">
                <a:latin typeface="Calibri" panose="020F0502020204030204" pitchFamily="34" charset="0"/>
                <a:cs typeface="Calibri" panose="020F0502020204030204" pitchFamily="34" charset="0"/>
              </a:rPr>
              <a:t>Kuruluşun  kalite yönetim sistemi gerekliliklerini belirleyen doküman </a:t>
            </a:r>
            <a:r>
              <a:rPr lang="tr-TR" sz="1800" i="1" dirty="0">
                <a:latin typeface="Calibri" panose="020F0502020204030204" pitchFamily="34" charset="0"/>
                <a:cs typeface="Calibri" panose="020F0502020204030204" pitchFamily="34" charset="0"/>
              </a:rPr>
              <a:t>( ISO 9001’in önceki versiyonlarında zorunlu iken; 2015 versiyonunda isteğe bağlıdır)</a:t>
            </a:r>
          </a:p>
          <a:p>
            <a:pPr algn="just"/>
            <a:endParaRPr lang="tr-TR" sz="1400" dirty="0">
              <a:latin typeface="Calibri" panose="020F0502020204030204" pitchFamily="34" charset="0"/>
              <a:cs typeface="Calibri" panose="020F0502020204030204" pitchFamily="34" charset="0"/>
            </a:endParaRPr>
          </a:p>
          <a:p>
            <a:pPr algn="just"/>
            <a:r>
              <a:rPr lang="tr-TR" sz="2000" b="1" dirty="0">
                <a:latin typeface="Calibri" panose="020F0502020204030204" pitchFamily="34" charset="0"/>
                <a:cs typeface="Calibri" panose="020F0502020204030204" pitchFamily="34" charset="0"/>
              </a:rPr>
              <a:t>Kalite Planı: </a:t>
            </a:r>
            <a:r>
              <a:rPr lang="tr-TR" sz="2000" dirty="0">
                <a:latin typeface="Calibri" panose="020F0502020204030204" pitchFamily="34" charset="0"/>
                <a:cs typeface="Calibri" panose="020F0502020204030204" pitchFamily="34" charset="0"/>
              </a:rPr>
              <a:t>Belirli bir nesneye prosedürlerin ve ilgili kaynakların kim tarafından ve ne zaman uygulanacağını belirten doküman</a:t>
            </a:r>
          </a:p>
          <a:p>
            <a:pPr algn="just"/>
            <a:endParaRPr lang="tr-TR" sz="1400" dirty="0">
              <a:latin typeface="Calibri" panose="020F0502020204030204" pitchFamily="34" charset="0"/>
              <a:cs typeface="Calibri" panose="020F0502020204030204" pitchFamily="34" charset="0"/>
            </a:endParaRPr>
          </a:p>
          <a:p>
            <a:pPr algn="just"/>
            <a:r>
              <a:rPr lang="tr-TR" sz="2000" b="1" dirty="0">
                <a:latin typeface="Calibri" panose="020F0502020204030204" pitchFamily="34" charset="0"/>
                <a:cs typeface="Calibri" panose="020F0502020204030204" pitchFamily="34" charset="0"/>
              </a:rPr>
              <a:t>Kayıt: </a:t>
            </a:r>
            <a:r>
              <a:rPr lang="tr-TR" sz="2000" dirty="0">
                <a:latin typeface="Calibri" panose="020F0502020204030204" pitchFamily="34" charset="0"/>
                <a:cs typeface="Calibri" panose="020F0502020204030204" pitchFamily="34" charset="0"/>
              </a:rPr>
              <a:t>Elde edilen sonuçları belirten veya yapılan faaliyetlerin kanıtlarını sağlayan doküman</a:t>
            </a:r>
          </a:p>
        </p:txBody>
      </p:sp>
      <p:graphicFrame>
        <p:nvGraphicFramePr>
          <p:cNvPr id="7" name="7 Diyagram"/>
          <p:cNvGraphicFramePr/>
          <p:nvPr>
            <p:extLst>
              <p:ext uri="{D42A27DB-BD31-4B8C-83A1-F6EECF244321}">
                <p14:modId xmlns:p14="http://schemas.microsoft.com/office/powerpoint/2010/main" val="300354729"/>
              </p:ext>
            </p:extLst>
          </p:nvPr>
        </p:nvGraphicFramePr>
        <p:xfrm>
          <a:off x="6296504" y="735160"/>
          <a:ext cx="2417728" cy="2251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8177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www.tse.org.tr/assets/img/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0"/>
            <a:ext cx="2322576" cy="662008"/>
          </a:xfrm>
          <a:prstGeom prst="rect">
            <a:avLst/>
          </a:prstGeom>
          <a:noFill/>
          <a:effectLst>
            <a:outerShdw blurRad="508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
        <p:nvSpPr>
          <p:cNvPr id="4" name="Metin Yer Tutucusu 4"/>
          <p:cNvSpPr txBox="1">
            <a:spLocks/>
          </p:cNvSpPr>
          <p:nvPr/>
        </p:nvSpPr>
        <p:spPr>
          <a:xfrm>
            <a:off x="603250" y="2185516"/>
            <a:ext cx="7886700" cy="3418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10 Diyagram"/>
          <p:cNvGraphicFramePr/>
          <p:nvPr>
            <p:extLst>
              <p:ext uri="{D42A27DB-BD31-4B8C-83A1-F6EECF244321}">
                <p14:modId xmlns:p14="http://schemas.microsoft.com/office/powerpoint/2010/main" val="3424908818"/>
              </p:ext>
            </p:extLst>
          </p:nvPr>
        </p:nvGraphicFramePr>
        <p:xfrm>
          <a:off x="0" y="1813550"/>
          <a:ext cx="9144000" cy="4656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Dikdörtgen 8"/>
          <p:cNvSpPr/>
          <p:nvPr/>
        </p:nvSpPr>
        <p:spPr>
          <a:xfrm>
            <a:off x="82296" y="662008"/>
            <a:ext cx="8906510" cy="923330"/>
          </a:xfrm>
          <a:prstGeom prst="rect">
            <a:avLst/>
          </a:prstGeom>
          <a:noFill/>
        </p:spPr>
        <p:txBody>
          <a:bodyPr wrap="square" lIns="91440" tIns="45720" rIns="91440" bIns="45720">
            <a:spAutoFit/>
          </a:bodyPr>
          <a:lstStyle/>
          <a:p>
            <a:pPr algn="ctr"/>
            <a:r>
              <a:rPr lang="tr-T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P                U     K      Ö  </a:t>
            </a:r>
          </a:p>
        </p:txBody>
      </p:sp>
      <p:sp>
        <p:nvSpPr>
          <p:cNvPr id="10" name="Sağ Ayraç 9"/>
          <p:cNvSpPr/>
          <p:nvPr/>
        </p:nvSpPr>
        <p:spPr>
          <a:xfrm rot="16200000">
            <a:off x="2558300" y="27365"/>
            <a:ext cx="333225" cy="3200404"/>
          </a:xfrm>
          <a:prstGeom prst="rightBrace">
            <a:avLst>
              <a:gd name="adj1" fmla="val 8333"/>
              <a:gd name="adj2" fmla="val 4958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484935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p:cNvSpPr txBox="1"/>
          <p:nvPr/>
        </p:nvSpPr>
        <p:spPr>
          <a:xfrm>
            <a:off x="191314" y="1357798"/>
            <a:ext cx="3730508" cy="523220"/>
          </a:xfrm>
          <a:prstGeom prst="rect">
            <a:avLst/>
          </a:prstGeom>
          <a:noFill/>
        </p:spPr>
        <p:txBody>
          <a:bodyPr wrap="none" rtlCol="0">
            <a:spAutoFit/>
          </a:bodyPr>
          <a:lstStyle/>
          <a:p>
            <a:pPr defTabSz="685800">
              <a:defRPr/>
            </a:pPr>
            <a:r>
              <a:rPr lang="tr-TR" sz="2800" b="1" kern="0" dirty="0"/>
              <a:t>FAALİYET ALANLARIMIZ</a:t>
            </a:r>
            <a:endParaRPr lang="tr-TR" sz="3200" b="1" kern="0" dirty="0">
              <a:solidFill>
                <a:srgbClr val="FF0000"/>
              </a:solidFill>
            </a:endParaRPr>
          </a:p>
        </p:txBody>
      </p:sp>
      <p:sp>
        <p:nvSpPr>
          <p:cNvPr id="3" name="Metin kutusu 2"/>
          <p:cNvSpPr txBox="1"/>
          <p:nvPr/>
        </p:nvSpPr>
        <p:spPr>
          <a:xfrm>
            <a:off x="332148" y="1948751"/>
            <a:ext cx="8697489" cy="5016758"/>
          </a:xfrm>
          <a:prstGeom prst="rect">
            <a:avLst/>
          </a:prstGeom>
          <a:noFill/>
        </p:spPr>
        <p:txBody>
          <a:bodyPr wrap="square" numCol="2" rtlCol="0">
            <a:spAutoFit/>
          </a:bodyPr>
          <a:lstStyle/>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Ürün Belgelendirme</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Sistem Belgelendirme</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Hizmet Belgelendirme</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Personel Belgelendirmesi</a:t>
            </a:r>
          </a:p>
          <a:p>
            <a:pPr marL="342900" lvl="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Helal Belgelendirme</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Laboratuvar Hizmetleri</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Kalibrasyon Hizmetleri</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Muayene Gözetim Hizmetleri</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Araç Tip Onayları</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Tehlikeli Madde  Taşıma  ADR Onayı</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İSG Ekipmanları Periyodik Muayenesi</a:t>
            </a:r>
          </a:p>
          <a:p>
            <a:pPr marL="342900" indent="-342900">
              <a:buFont typeface="Wingdings" panose="05000000000000000000" pitchFamily="2" charset="2"/>
              <a:buChar char="ü"/>
            </a:pPr>
            <a:r>
              <a:rPr lang="tr-TR" sz="2000" dirty="0">
                <a:latin typeface="Calibri" panose="020F0502020204030204" pitchFamily="34" charset="0"/>
                <a:cs typeface="Calibri" panose="020F0502020204030204" pitchFamily="34" charset="0"/>
              </a:rPr>
              <a:t>Elektriksel Ölçümler (</a:t>
            </a:r>
            <a:r>
              <a:rPr lang="tr-TR" sz="2000" dirty="0" err="1">
                <a:latin typeface="Calibri" panose="020F0502020204030204" pitchFamily="34" charset="0"/>
                <a:cs typeface="Calibri" panose="020F0502020204030204" pitchFamily="34" charset="0"/>
              </a:rPr>
              <a:t>Katodik</a:t>
            </a:r>
            <a:r>
              <a:rPr lang="tr-TR" sz="2000" dirty="0">
                <a:latin typeface="Calibri" panose="020F0502020204030204" pitchFamily="34" charset="0"/>
                <a:cs typeface="Calibri" panose="020F0502020204030204" pitchFamily="34" charset="0"/>
              </a:rPr>
              <a:t> Koruma - Topraklama - Paratoner)</a:t>
            </a:r>
          </a:p>
          <a:p>
            <a:pPr marL="342900" indent="-342900">
              <a:buFont typeface="Wingdings" panose="05000000000000000000" pitchFamily="2" charset="2"/>
              <a:buChar char="ü"/>
            </a:pPr>
            <a:endParaRPr lang="tr-TR" sz="20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endParaRPr lang="tr-TR" sz="2000" dirty="0">
              <a:latin typeface="Calibri" panose="020F0502020204030204" pitchFamily="34" charset="0"/>
              <a:cs typeface="Calibri" panose="020F0502020204030204" pitchFamily="34" charset="0"/>
            </a:endParaRPr>
          </a:p>
          <a:p>
            <a:endParaRPr lang="tr-TR" sz="2000" dirty="0">
              <a:latin typeface="Calibri" panose="020F0502020204030204" pitchFamily="34" charset="0"/>
              <a:cs typeface="Calibri" panose="020F0502020204030204" pitchFamily="34" charset="0"/>
            </a:endParaRP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Sera Gazı Doğrulama Hizmeti</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Asansör Periyodik Muayeneleri</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Standart Hazırlama</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CE İşareti Onayı</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Eğitim Hizmetleri</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Özel Gözetim</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Kaynak Prosedür Onayı</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Proje Bazlı Hizmetler</a:t>
            </a:r>
          </a:p>
          <a:p>
            <a:pPr marL="342900" indent="-342900" defTabSz="685800">
              <a:buFont typeface="Wingdings" panose="05000000000000000000" pitchFamily="2" charset="2"/>
              <a:buChar char="ü"/>
              <a:defRPr/>
            </a:pPr>
            <a:r>
              <a:rPr lang="tr-TR" sz="2000" kern="0" dirty="0">
                <a:solidFill>
                  <a:prstClr val="black"/>
                </a:solidFill>
                <a:latin typeface="Calibri" panose="020F0502020204030204" pitchFamily="34" charset="0"/>
                <a:cs typeface="Calibri" panose="020F0502020204030204" pitchFamily="34" charset="0"/>
              </a:rPr>
              <a:t>İthalat Uygunluk Değerlendirme</a:t>
            </a:r>
          </a:p>
          <a:p>
            <a:pPr marL="342900" indent="-342900" defTabSz="685800">
              <a:buFont typeface="Wingdings" panose="05000000000000000000" pitchFamily="2" charset="2"/>
              <a:buChar char="ü"/>
              <a:defRPr/>
            </a:pPr>
            <a:r>
              <a:rPr lang="tr-TR" sz="2000" dirty="0">
                <a:latin typeface="Calibri" panose="020F0502020204030204" pitchFamily="34" charset="0"/>
                <a:cs typeface="Calibri" panose="020F0502020204030204" pitchFamily="34" charset="0"/>
              </a:rPr>
              <a:t>Müşteri Dostu Marka Belgelendirme</a:t>
            </a:r>
          </a:p>
          <a:p>
            <a:pPr marL="342900" indent="-342900" defTabSz="685800">
              <a:buFont typeface="Wingdings" panose="05000000000000000000" pitchFamily="2" charset="2"/>
              <a:buChar char="ü"/>
              <a:defRPr/>
            </a:pPr>
            <a:r>
              <a:rPr lang="tr-TR" sz="2000" dirty="0">
                <a:latin typeface="Calibri" panose="020F0502020204030204" pitchFamily="34" charset="0"/>
                <a:cs typeface="Calibri" panose="020F0502020204030204" pitchFamily="34" charset="0"/>
              </a:rPr>
              <a:t>Müşteri Dostu Kuruluş Belgelendirme</a:t>
            </a:r>
          </a:p>
          <a:p>
            <a:pPr marL="342900" indent="-342900" defTabSz="685800">
              <a:buFont typeface="Wingdings" panose="05000000000000000000" pitchFamily="2" charset="2"/>
              <a:buChar char="ü"/>
              <a:defRPr/>
            </a:pPr>
            <a:endParaRPr lang="tr-TR" sz="2000" kern="0" dirty="0">
              <a:solidFill>
                <a:prstClr val="black"/>
              </a:solidFill>
              <a:latin typeface="Calibri" panose="020F0502020204030204" pitchFamily="34" charset="0"/>
              <a:cs typeface="Calibri" panose="020F0502020204030204" pitchFamily="34" charset="0"/>
            </a:endParaRPr>
          </a:p>
          <a:p>
            <a:pPr marL="342900" indent="-342900" defTabSz="685800">
              <a:buFont typeface="Wingdings" panose="05000000000000000000" pitchFamily="2" charset="2"/>
              <a:buChar char="ü"/>
              <a:defRPr/>
            </a:pPr>
            <a:endParaRPr lang="tr-TR" sz="2000" kern="0" dirty="0">
              <a:solidFill>
                <a:prstClr val="black"/>
              </a:solidFill>
            </a:endParaRPr>
          </a:p>
          <a:p>
            <a:pPr marL="342900" indent="-342900" defTabSz="685800">
              <a:buFont typeface="Wingdings" panose="05000000000000000000" pitchFamily="2" charset="2"/>
              <a:buChar char="ü"/>
              <a:defRPr/>
            </a:pPr>
            <a:endParaRPr lang="tr-TR" sz="2000" kern="0" dirty="0">
              <a:solidFill>
                <a:prstClr val="black"/>
              </a:solidFill>
            </a:endParaRPr>
          </a:p>
          <a:p>
            <a:pPr marL="342900" indent="-342900" defTabSz="685800">
              <a:buFont typeface="Wingdings" panose="05000000000000000000" pitchFamily="2" charset="2"/>
              <a:buChar char="Ø"/>
              <a:defRPr/>
            </a:pPr>
            <a:endParaRPr lang="tr-TR" sz="2400" kern="0" dirty="0">
              <a:solidFill>
                <a:prstClr val="black"/>
              </a:solidFill>
            </a:endParaRPr>
          </a:p>
        </p:txBody>
      </p:sp>
      <p:pic>
        <p:nvPicPr>
          <p:cNvPr id="4"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568" y="6334116"/>
            <a:ext cx="4947899" cy="409594"/>
          </a:xfrm>
          <a:prstGeom prst="rect">
            <a:avLst/>
          </a:prstGeom>
        </p:spPr>
      </p:pic>
    </p:spTree>
    <p:extLst>
      <p:ext uri="{BB962C8B-B14F-4D97-AF65-F5344CB8AC3E}">
        <p14:creationId xmlns:p14="http://schemas.microsoft.com/office/powerpoint/2010/main" val="2708742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5" name="Unvan 1"/>
          <p:cNvSpPr>
            <a:spLocks noGrp="1"/>
          </p:cNvSpPr>
          <p:nvPr>
            <p:ph type="title"/>
          </p:nvPr>
        </p:nvSpPr>
        <p:spPr>
          <a:xfrm>
            <a:off x="628650" y="768351"/>
            <a:ext cx="7886700" cy="905002"/>
          </a:xfrm>
          <a:ln w="41275">
            <a:solidFill>
              <a:schemeClr val="accent1"/>
            </a:solidFill>
          </a:ln>
        </p:spPr>
        <p:txBody>
          <a:bodyPr>
            <a:normAutofit/>
          </a:bodyPr>
          <a:lstStyle/>
          <a:p>
            <a:pPr algn="ctr"/>
            <a:r>
              <a:rPr lang="tr-TR" sz="3200" b="1" dirty="0">
                <a:latin typeface="+mn-lt"/>
              </a:rPr>
              <a:t>4. KURULUŞUN BAĞLAMI</a:t>
            </a:r>
          </a:p>
        </p:txBody>
      </p:sp>
      <p:pic>
        <p:nvPicPr>
          <p:cNvPr id="6" name="Picture 2" descr="http://www.baseitsolutions.com/images/company_prof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906" y="2063825"/>
            <a:ext cx="6441052" cy="385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76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628650" y="768163"/>
            <a:ext cx="7886700" cy="485871"/>
          </a:xfrm>
        </p:spPr>
        <p:txBody>
          <a:bodyPr/>
          <a:lstStyle/>
          <a:p>
            <a:r>
              <a:rPr lang="tr-TR" sz="2800" b="1" dirty="0">
                <a:solidFill>
                  <a:prstClr val="black"/>
                </a:solidFill>
                <a:latin typeface="Calibri" panose="020F0502020204030204"/>
              </a:rPr>
              <a:t>4.1 KURULUŞUN VE BAĞLAMININ ANLAŞILMASI</a:t>
            </a:r>
            <a:endParaRPr lang="tr-TR" dirty="0"/>
          </a:p>
        </p:txBody>
      </p:sp>
      <p:sp>
        <p:nvSpPr>
          <p:cNvPr id="5" name="İçerik Yer Tutucusu 2"/>
          <p:cNvSpPr>
            <a:spLocks noGrp="1"/>
          </p:cNvSpPr>
          <p:nvPr>
            <p:ph idx="1"/>
          </p:nvPr>
        </p:nvSpPr>
        <p:spPr>
          <a:xfrm>
            <a:off x="264741" y="1436479"/>
            <a:ext cx="8458635" cy="5211209"/>
          </a:xfrm>
        </p:spPr>
        <p:txBody>
          <a:bodyPr>
            <a:noAutofit/>
          </a:bodyPr>
          <a:lstStyle/>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amacı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stratejik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yönü</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sistemlerinin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amaçlanan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sonucuna</a:t>
            </a:r>
            <a:r>
              <a:rPr lang="en-GB" sz="2000" dirty="0">
                <a:latin typeface="Calibri" panose="020F0502020204030204" pitchFamily="34" charset="0"/>
                <a:cs typeface="Calibri" panose="020F0502020204030204" pitchFamily="34" charset="0"/>
              </a:rPr>
              <a:t>/</a:t>
            </a:r>
            <a:r>
              <a:rPr lang="en-GB" sz="2000" dirty="0" err="1">
                <a:latin typeface="Calibri" panose="020F0502020204030204" pitchFamily="34" charset="0"/>
                <a:cs typeface="Calibri" panose="020F0502020204030204" pitchFamily="34" charset="0"/>
              </a:rPr>
              <a:t>sonuçlarına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ulaşabilme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yeteneğini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etkileyen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dış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hususları</a:t>
            </a:r>
            <a:r>
              <a:rPr lang="en-GB" sz="2000"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tayin</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etmelidir</a:t>
            </a:r>
            <a:r>
              <a:rPr lang="en-GB" sz="2000" dirty="0">
                <a:latin typeface="Calibri" panose="020F0502020204030204" pitchFamily="34" charset="0"/>
                <a:cs typeface="Calibri" panose="020F0502020204030204" pitchFamily="34" charset="0"/>
              </a:rPr>
              <a:t>.</a:t>
            </a:r>
          </a:p>
          <a:p>
            <a:pPr algn="just"/>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dış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hususlarla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bilgiyi</a:t>
            </a:r>
            <a:r>
              <a:rPr lang="en-GB" sz="2000"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izlemeli</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ve</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gözden</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geçirmelidir</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algn="just">
              <a:spcBef>
                <a:spcPts val="0"/>
              </a:spcBef>
            </a:pPr>
            <a:endParaRPr lang="en-GB" sz="2000" dirty="0">
              <a:latin typeface="Calibri" panose="020F0502020204030204" pitchFamily="34" charset="0"/>
              <a:cs typeface="Calibri" panose="020F0502020204030204" pitchFamily="34" charset="0"/>
            </a:endParaRPr>
          </a:p>
          <a:p>
            <a:pPr marL="0" indent="0" algn="just">
              <a:spcBef>
                <a:spcPts val="0"/>
              </a:spcBef>
              <a:buNone/>
            </a:pPr>
            <a:r>
              <a:rPr lang="en-GB" sz="1800" b="1" i="1" dirty="0" err="1">
                <a:cs typeface="Calibri" panose="020F0502020204030204" pitchFamily="34" charset="0"/>
              </a:rPr>
              <a:t>Hususlar</a:t>
            </a:r>
            <a:r>
              <a:rPr lang="en-GB" sz="1800" b="1" i="1" dirty="0">
                <a:cs typeface="Calibri" panose="020F0502020204030204" pitchFamily="34" charset="0"/>
              </a:rPr>
              <a:t> </a:t>
            </a:r>
            <a:r>
              <a:rPr lang="en-GB" sz="1800" b="1" i="1" dirty="0" err="1">
                <a:cs typeface="Calibri" panose="020F0502020204030204" pitchFamily="34" charset="0"/>
              </a:rPr>
              <a:t>değerlendirme</a:t>
            </a:r>
            <a:r>
              <a:rPr lang="en-GB" sz="1800" b="1" i="1" dirty="0">
                <a:cs typeface="Calibri" panose="020F0502020204030204" pitchFamily="34" charset="0"/>
              </a:rPr>
              <a:t> </a:t>
            </a:r>
            <a:r>
              <a:rPr lang="en-GB" sz="1800" b="1" i="1" dirty="0" err="1">
                <a:cs typeface="Calibri" panose="020F0502020204030204" pitchFamily="34" charset="0"/>
              </a:rPr>
              <a:t>için</a:t>
            </a:r>
            <a:r>
              <a:rPr lang="en-GB" sz="1800" b="1" i="1" dirty="0">
                <a:cs typeface="Calibri" panose="020F0502020204030204" pitchFamily="34" charset="0"/>
              </a:rPr>
              <a:t> </a:t>
            </a:r>
            <a:r>
              <a:rPr lang="en-GB" sz="1800" b="1" i="1" dirty="0" err="1">
                <a:cs typeface="Calibri" panose="020F0502020204030204" pitchFamily="34" charset="0"/>
              </a:rPr>
              <a:t>olumlu</a:t>
            </a:r>
            <a:r>
              <a:rPr lang="en-GB" sz="1800" b="1" i="1" dirty="0">
                <a:cs typeface="Calibri" panose="020F0502020204030204" pitchFamily="34" charset="0"/>
              </a:rPr>
              <a:t> </a:t>
            </a:r>
            <a:r>
              <a:rPr lang="tr-TR" sz="1800" b="1" i="1" dirty="0">
                <a:cs typeface="Calibri" panose="020F0502020204030204" pitchFamily="34" charset="0"/>
              </a:rPr>
              <a:t>/</a:t>
            </a:r>
            <a:r>
              <a:rPr lang="en-GB" sz="1800" b="1" i="1" dirty="0" err="1">
                <a:cs typeface="Calibri" panose="020F0502020204030204" pitchFamily="34" charset="0"/>
              </a:rPr>
              <a:t>olumsuz</a:t>
            </a:r>
            <a:r>
              <a:rPr lang="en-GB" sz="1800" b="1" i="1" dirty="0">
                <a:cs typeface="Calibri" panose="020F0502020204030204" pitchFamily="34" charset="0"/>
              </a:rPr>
              <a:t> </a:t>
            </a:r>
            <a:r>
              <a:rPr lang="en-GB" sz="1800" b="1" i="1" dirty="0" err="1">
                <a:cs typeface="Calibri" panose="020F0502020204030204" pitchFamily="34" charset="0"/>
              </a:rPr>
              <a:t>etkenleri</a:t>
            </a:r>
            <a:r>
              <a:rPr lang="en-GB" sz="1800" b="1" i="1" dirty="0">
                <a:cs typeface="Calibri" panose="020F0502020204030204" pitchFamily="34" charset="0"/>
              </a:rPr>
              <a:t> </a:t>
            </a:r>
            <a:r>
              <a:rPr lang="tr-TR" sz="1800" b="1" i="1" dirty="0">
                <a:cs typeface="Calibri" panose="020F0502020204030204" pitchFamily="34" charset="0"/>
              </a:rPr>
              <a:t>veya koşulları </a:t>
            </a:r>
            <a:r>
              <a:rPr lang="en-GB" sz="1800" b="1" i="1" dirty="0" err="1">
                <a:cs typeface="Calibri" panose="020F0502020204030204" pitchFamily="34" charset="0"/>
              </a:rPr>
              <a:t>içerebilir</a:t>
            </a:r>
            <a:r>
              <a:rPr lang="en-GB" sz="1800" b="1" i="1" dirty="0">
                <a:cs typeface="Calibri" panose="020F0502020204030204" pitchFamily="34" charset="0"/>
              </a:rPr>
              <a:t>.</a:t>
            </a:r>
            <a:endParaRPr lang="tr-TR" sz="1800" b="1" i="1" dirty="0">
              <a:cs typeface="Calibri" panose="020F0502020204030204" pitchFamily="34" charset="0"/>
            </a:endParaRPr>
          </a:p>
          <a:p>
            <a:pPr marL="0" indent="0" algn="just">
              <a:buNone/>
            </a:pPr>
            <a:r>
              <a:rPr lang="tr-TR" sz="1800" b="1" i="1" dirty="0"/>
              <a:t>Yasal, teknolojik, rekabetçi, piyasa ile ilgili, kültürel, sosyal ve ekonomik çevrelerden (uluslararası, ulusal, bölgesel veya yerel) kaynaklanan hususların dikkate alınması, </a:t>
            </a:r>
            <a:r>
              <a:rPr lang="tr-TR" sz="1800" b="1" i="1" dirty="0">
                <a:solidFill>
                  <a:srgbClr val="FF0000"/>
                </a:solidFill>
              </a:rPr>
              <a:t>dış bağlamın </a:t>
            </a:r>
            <a:r>
              <a:rPr lang="tr-TR" sz="1800" b="1" i="1" dirty="0"/>
              <a:t>anlaşılmasını kolaylaştırabilir.</a:t>
            </a:r>
          </a:p>
          <a:p>
            <a:pPr marL="0" indent="0" algn="just">
              <a:buNone/>
            </a:pPr>
            <a:r>
              <a:rPr lang="tr-TR" sz="1800" b="1" i="1" dirty="0"/>
              <a:t>Kuruluşun değerleri, kültürü, bilgi birikimi ve performansı ile ilgili hususların dikkate alınması</a:t>
            </a:r>
            <a:r>
              <a:rPr lang="tr-TR" sz="1800" b="1" i="1" dirty="0">
                <a:solidFill>
                  <a:srgbClr val="FF0000"/>
                </a:solidFill>
              </a:rPr>
              <a:t>, iç   bağlamın </a:t>
            </a:r>
            <a:r>
              <a:rPr lang="tr-TR" sz="1800" b="1" i="1" dirty="0"/>
              <a:t>anlaşılmasını kolaylaştırabilir.</a:t>
            </a:r>
            <a:endParaRPr lang="tr-TR" sz="1800" b="1" i="1" dirty="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ctr">
              <a:spcBef>
                <a:spcPts val="0"/>
              </a:spcBef>
              <a:buNone/>
            </a:pPr>
            <a:r>
              <a:rPr lang="tr-TR" sz="2400" b="1" i="1" dirty="0">
                <a:solidFill>
                  <a:srgbClr val="FF0000"/>
                </a:solidFill>
                <a:latin typeface="Calibri" panose="020F0502020204030204" pitchFamily="34" charset="0"/>
                <a:cs typeface="Calibri" panose="020F0502020204030204" pitchFamily="34" charset="0"/>
              </a:rPr>
              <a:t>BELİRLE, İZLE, GÖZDEN GEÇİR </a:t>
            </a:r>
            <a:endParaRPr lang="en-GB" sz="2400" b="1" i="1" dirty="0">
              <a:solidFill>
                <a:srgbClr val="FF0000"/>
              </a:solidFill>
              <a:latin typeface="Calibri" panose="020F0502020204030204" pitchFamily="34" charset="0"/>
              <a:cs typeface="Calibri" panose="020F0502020204030204" pitchFamily="34" charset="0"/>
            </a:endParaRPr>
          </a:p>
        </p:txBody>
      </p:sp>
      <p:sp>
        <p:nvSpPr>
          <p:cNvPr id="6" name="11 Köşeleri Yuvarlanmış Dikdörtgen Belirtme Çizgisi"/>
          <p:cNvSpPr/>
          <p:nvPr/>
        </p:nvSpPr>
        <p:spPr>
          <a:xfrm>
            <a:off x="2181934" y="4996899"/>
            <a:ext cx="1503097" cy="612648"/>
          </a:xfrm>
          <a:prstGeom prst="wedgeRoundRectCallout">
            <a:avLst>
              <a:gd name="adj1" fmla="val 46212"/>
              <a:gd name="adj2" fmla="val 75866"/>
              <a:gd name="adj3" fmla="val 16667"/>
            </a:avLst>
          </a:prstGeom>
          <a:solidFill>
            <a:srgbClr val="D15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İç Hususlar </a:t>
            </a:r>
          </a:p>
        </p:txBody>
      </p:sp>
      <p:sp>
        <p:nvSpPr>
          <p:cNvPr id="7" name="12 Köşeleri Yuvarlanmış Dikdörtgen Belirtme Çizgisi"/>
          <p:cNvSpPr/>
          <p:nvPr/>
        </p:nvSpPr>
        <p:spPr>
          <a:xfrm>
            <a:off x="4863314" y="4996899"/>
            <a:ext cx="1477820" cy="612648"/>
          </a:xfrm>
          <a:prstGeom prst="wedgeRoundRectCallout">
            <a:avLst>
              <a:gd name="adj1" fmla="val -40802"/>
              <a:gd name="adj2" fmla="val 78094"/>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Dış Hususlar </a:t>
            </a:r>
          </a:p>
        </p:txBody>
      </p:sp>
    </p:spTree>
    <p:extLst>
      <p:ext uri="{BB962C8B-B14F-4D97-AF65-F5344CB8AC3E}">
        <p14:creationId xmlns:p14="http://schemas.microsoft.com/office/powerpoint/2010/main" val="154122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135629" y="1436477"/>
            <a:ext cx="4593772" cy="4970041"/>
          </a:xfrm>
        </p:spPr>
        <p:txBody>
          <a:bodyPr>
            <a:normAutofit fontScale="92500" lnSpcReduction="20000"/>
          </a:bodyPr>
          <a:lstStyle/>
          <a:p>
            <a:r>
              <a:rPr lang="tr-TR" sz="2400" b="1" i="1" dirty="0">
                <a:latin typeface="Calibri" panose="020F0502020204030204" pitchFamily="34" charset="0"/>
                <a:cs typeface="Calibri" panose="020F0502020204030204" pitchFamily="34" charset="0"/>
              </a:rPr>
              <a:t>İÇ HUSUSLAR</a:t>
            </a:r>
          </a:p>
          <a:p>
            <a:pPr marL="182563" lvl="0" indent="-182563">
              <a:buFontTx/>
              <a:buChar char="-"/>
            </a:pPr>
            <a:r>
              <a:rPr lang="en-GB" sz="2000" i="1" dirty="0" err="1">
                <a:latin typeface="Calibri" panose="020F0502020204030204" pitchFamily="34" charset="0"/>
                <a:cs typeface="Calibri" panose="020F0502020204030204" pitchFamily="34" charset="0"/>
              </a:rPr>
              <a:t>Finansal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sonuçları</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dahil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kuruluşun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performansı</a:t>
            </a:r>
            <a:r>
              <a:rPr lang="en-GB" sz="2000" i="1" dirty="0">
                <a:latin typeface="Calibri" panose="020F0502020204030204" pitchFamily="34" charset="0"/>
                <a:cs typeface="Calibri" panose="020F0502020204030204" pitchFamily="34" charset="0"/>
              </a:rPr>
              <a:t>,</a:t>
            </a:r>
          </a:p>
          <a:p>
            <a:pPr marL="182563" lvl="0" indent="-182563">
              <a:buFontTx/>
              <a:buChar char="-"/>
            </a:pPr>
            <a:r>
              <a:rPr lang="en-GB" sz="2000" i="1" dirty="0" err="1">
                <a:latin typeface="Calibri" panose="020F0502020204030204" pitchFamily="34" charset="0"/>
                <a:cs typeface="Calibri" panose="020F0502020204030204" pitchFamily="34" charset="0"/>
              </a:rPr>
              <a:t>Altyapı</a:t>
            </a:r>
            <a:r>
              <a:rPr lang="en-GB" sz="2000" i="1" dirty="0">
                <a:latin typeface="Calibri" panose="020F0502020204030204" pitchFamily="34" charset="0"/>
                <a:cs typeface="Calibri" panose="020F0502020204030204" pitchFamily="34" charset="0"/>
              </a:rPr>
              <a:t>, </a:t>
            </a:r>
            <a:r>
              <a:rPr lang="tr-TR" sz="2000" i="1" dirty="0">
                <a:latin typeface="Calibri" panose="020F0502020204030204" pitchFamily="34" charset="0"/>
                <a:cs typeface="Calibri" panose="020F0502020204030204" pitchFamily="34" charset="0"/>
              </a:rPr>
              <a:t>kurumsal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bilgi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gibi</a:t>
            </a:r>
            <a:r>
              <a:rPr lang="en-GB" sz="2000" i="1" dirty="0">
                <a:latin typeface="Calibri" panose="020F0502020204030204" pitchFamily="34" charset="0"/>
                <a:cs typeface="Calibri" panose="020F0502020204030204" pitchFamily="34" charset="0"/>
              </a:rPr>
              <a:t> </a:t>
            </a:r>
            <a:r>
              <a:rPr lang="en-GB" sz="2000" b="1" i="1" dirty="0" err="1">
                <a:latin typeface="Calibri" panose="020F0502020204030204" pitchFamily="34" charset="0"/>
                <a:cs typeface="Calibri" panose="020F0502020204030204" pitchFamily="34" charset="0"/>
              </a:rPr>
              <a:t>kuruluş</a:t>
            </a:r>
            <a:r>
              <a:rPr lang="en-GB" sz="2000" b="1" i="1" dirty="0">
                <a:latin typeface="Calibri" panose="020F0502020204030204" pitchFamily="34" charset="0"/>
                <a:cs typeface="Calibri" panose="020F0502020204030204" pitchFamily="34" charset="0"/>
              </a:rPr>
              <a:t> </a:t>
            </a:r>
            <a:r>
              <a:rPr lang="en-GB" sz="2000" b="1" i="1" dirty="0" err="1">
                <a:latin typeface="Calibri" panose="020F0502020204030204" pitchFamily="34" charset="0"/>
                <a:cs typeface="Calibri" panose="020F0502020204030204" pitchFamily="34" charset="0"/>
              </a:rPr>
              <a:t>kaynakları</a:t>
            </a:r>
            <a:r>
              <a:rPr lang="en-GB" sz="2000" b="1" i="1" dirty="0">
                <a:latin typeface="Calibri" panose="020F0502020204030204" pitchFamily="34" charset="0"/>
                <a:cs typeface="Calibri" panose="020F0502020204030204" pitchFamily="34" charset="0"/>
              </a:rPr>
              <a:t>,</a:t>
            </a:r>
            <a:endParaRPr lang="tr-TR" sz="2000" b="1" i="1" dirty="0">
              <a:latin typeface="Calibri" panose="020F0502020204030204" pitchFamily="34" charset="0"/>
              <a:cs typeface="Calibri" panose="020F0502020204030204" pitchFamily="34" charset="0"/>
            </a:endParaRPr>
          </a:p>
          <a:p>
            <a:pPr marL="182563" lvl="1" indent="-182563">
              <a:buNone/>
            </a:pPr>
            <a:r>
              <a:rPr lang="tr-TR" sz="2000" b="1" dirty="0">
                <a:solidFill>
                  <a:srgbClr val="C00000"/>
                </a:solidFill>
                <a:latin typeface="Calibri" panose="020F0502020204030204" pitchFamily="34" charset="0"/>
                <a:cs typeface="Calibri" panose="020F0502020204030204" pitchFamily="34" charset="0"/>
              </a:rPr>
              <a:t>   </a:t>
            </a:r>
            <a:r>
              <a:rPr lang="tr-TR" sz="2000" b="1" dirty="0">
                <a:solidFill>
                  <a:srgbClr val="FF0000"/>
                </a:solidFill>
                <a:latin typeface="Calibri" panose="020F0502020204030204" pitchFamily="34" charset="0"/>
                <a:cs typeface="Calibri" panose="020F0502020204030204" pitchFamily="34" charset="0"/>
              </a:rPr>
              <a:t>Kaynakların Yeterliliği YGG Girdisi; Kaynak İhtiyaçları YGG Çıktısı olarak </a:t>
            </a:r>
            <a:r>
              <a:rPr lang="tr-TR" sz="2000" b="1" dirty="0" err="1">
                <a:solidFill>
                  <a:srgbClr val="FF0000"/>
                </a:solidFill>
                <a:latin typeface="Calibri" panose="020F0502020204030204" pitchFamily="34" charset="0"/>
                <a:cs typeface="Calibri" panose="020F0502020204030204" pitchFamily="34" charset="0"/>
              </a:rPr>
              <a:t>dokümante</a:t>
            </a:r>
            <a:r>
              <a:rPr lang="tr-TR" sz="2000" b="1" dirty="0">
                <a:solidFill>
                  <a:srgbClr val="FF0000"/>
                </a:solidFill>
                <a:latin typeface="Calibri" panose="020F0502020204030204" pitchFamily="34" charset="0"/>
                <a:cs typeface="Calibri" panose="020F0502020204030204" pitchFamily="34" charset="0"/>
              </a:rPr>
              <a:t> edilmelidir</a:t>
            </a:r>
            <a:endParaRPr lang="en-GB" sz="2000" b="1" dirty="0">
              <a:solidFill>
                <a:srgbClr val="FF0000"/>
              </a:solidFill>
              <a:latin typeface="Calibri" panose="020F0502020204030204" pitchFamily="34" charset="0"/>
              <a:cs typeface="Calibri" panose="020F0502020204030204" pitchFamily="34" charset="0"/>
            </a:endParaRPr>
          </a:p>
          <a:p>
            <a:pPr marL="182563" lvl="0" indent="-182563">
              <a:buFontTx/>
              <a:buChar char="-"/>
            </a:pPr>
            <a:r>
              <a:rPr lang="en-GB" sz="2000" i="1" dirty="0" err="1">
                <a:latin typeface="Calibri" panose="020F0502020204030204" pitchFamily="34" charset="0"/>
                <a:cs typeface="Calibri" panose="020F0502020204030204" pitchFamily="34" charset="0"/>
              </a:rPr>
              <a:t>Personel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yetkinliği</a:t>
            </a:r>
            <a:r>
              <a:rPr lang="en-GB" sz="2000" i="1" dirty="0">
                <a:latin typeface="Calibri" panose="020F0502020204030204" pitchFamily="34" charset="0"/>
                <a:cs typeface="Calibri" panose="020F0502020204030204" pitchFamily="34" charset="0"/>
              </a:rPr>
              <a:t>, </a:t>
            </a:r>
            <a:r>
              <a:rPr lang="tr-TR" sz="2000" i="1" dirty="0">
                <a:latin typeface="Calibri" panose="020F0502020204030204" pitchFamily="34" charset="0"/>
                <a:cs typeface="Calibri" panose="020F0502020204030204" pitchFamily="34" charset="0"/>
              </a:rPr>
              <a:t>devir hızı </a:t>
            </a:r>
            <a:endParaRPr lang="en-GB" sz="2000" i="1" dirty="0">
              <a:latin typeface="Calibri" panose="020F0502020204030204" pitchFamily="34" charset="0"/>
              <a:cs typeface="Calibri" panose="020F0502020204030204" pitchFamily="34" charset="0"/>
            </a:endParaRPr>
          </a:p>
          <a:p>
            <a:pPr marL="182563" lvl="0" indent="-182563">
              <a:buFontTx/>
              <a:buChar char="-"/>
            </a:pPr>
            <a:r>
              <a:rPr lang="en-GB" sz="2000" i="1" dirty="0" err="1">
                <a:latin typeface="Calibri" panose="020F0502020204030204" pitchFamily="34" charset="0"/>
                <a:cs typeface="Calibri" panose="020F0502020204030204" pitchFamily="34" charset="0"/>
              </a:rPr>
              <a:t>Kurum</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kültürü</a:t>
            </a:r>
            <a:r>
              <a:rPr lang="en-GB" sz="2000" i="1" dirty="0">
                <a:latin typeface="Calibri" panose="020F0502020204030204" pitchFamily="34" charset="0"/>
                <a:cs typeface="Calibri" panose="020F0502020204030204" pitchFamily="34" charset="0"/>
              </a:rPr>
              <a:t>,</a:t>
            </a:r>
            <a:r>
              <a:rPr lang="tr-TR" sz="2000" i="1" dirty="0" err="1">
                <a:latin typeface="Calibri" panose="020F0502020204030204" pitchFamily="34" charset="0"/>
                <a:cs typeface="Calibri" panose="020F0502020204030204" pitchFamily="34" charset="0"/>
              </a:rPr>
              <a:t>gelenekler,inançlar</a:t>
            </a:r>
            <a:endParaRPr lang="en-GB" sz="2000" i="1" dirty="0">
              <a:latin typeface="Calibri" panose="020F0502020204030204" pitchFamily="34" charset="0"/>
              <a:cs typeface="Calibri" panose="020F0502020204030204" pitchFamily="34" charset="0"/>
            </a:endParaRPr>
          </a:p>
          <a:p>
            <a:pPr marL="182563" lvl="0" indent="-182563">
              <a:buFontTx/>
              <a:buChar char="-"/>
            </a:pPr>
            <a:r>
              <a:rPr lang="en-GB" sz="2000" i="1" dirty="0" err="1">
                <a:latin typeface="Calibri" panose="020F0502020204030204" pitchFamily="34" charset="0"/>
                <a:cs typeface="Calibri" panose="020F0502020204030204" pitchFamily="34" charset="0"/>
              </a:rPr>
              <a:t>Üretim</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kapasitesi</a:t>
            </a:r>
            <a:r>
              <a:rPr lang="en-GB" sz="2000" i="1" dirty="0">
                <a:latin typeface="Calibri" panose="020F0502020204030204" pitchFamily="34" charset="0"/>
                <a:cs typeface="Calibri" panose="020F0502020204030204" pitchFamily="34" charset="0"/>
              </a:rPr>
              <a:t>, KYS </a:t>
            </a:r>
            <a:r>
              <a:rPr lang="en-GB" sz="2000" i="1" dirty="0" err="1">
                <a:latin typeface="Calibri" panose="020F0502020204030204" pitchFamily="34" charset="0"/>
                <a:cs typeface="Calibri" panose="020F0502020204030204" pitchFamily="34" charset="0"/>
              </a:rPr>
              <a:t>performansı</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gibi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operasyonel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faktörler</a:t>
            </a:r>
            <a:r>
              <a:rPr lang="en-GB" sz="2000" i="1" dirty="0">
                <a:latin typeface="Calibri" panose="020F0502020204030204" pitchFamily="34" charset="0"/>
                <a:cs typeface="Calibri" panose="020F0502020204030204" pitchFamily="34" charset="0"/>
              </a:rPr>
              <a:t>,</a:t>
            </a:r>
          </a:p>
          <a:p>
            <a:pPr marL="182563" lvl="0" indent="-182563">
              <a:buFontTx/>
              <a:buChar char="-"/>
            </a:pPr>
            <a:r>
              <a:rPr lang="en-GB" sz="2000" i="1" dirty="0" err="1">
                <a:latin typeface="Calibri" panose="020F0502020204030204" pitchFamily="34" charset="0"/>
                <a:cs typeface="Calibri" panose="020F0502020204030204" pitchFamily="34" charset="0"/>
              </a:rPr>
              <a:t>Kuruluş</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kuralları</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karar</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verme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prosedürleri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organizasyonel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yapı</a:t>
            </a:r>
            <a:r>
              <a:rPr lang="en-GB" sz="2000" i="1" dirty="0">
                <a:latin typeface="Calibri" panose="020F0502020204030204" pitchFamily="34" charset="0"/>
                <a:cs typeface="Calibri" panose="020F0502020204030204" pitchFamily="34" charset="0"/>
              </a:rPr>
              <a:t> </a:t>
            </a:r>
            <a:r>
              <a:rPr lang="tr-TR" sz="2000" i="1" dirty="0">
                <a:latin typeface="Calibri" panose="020F0502020204030204" pitchFamily="34" charset="0"/>
                <a:cs typeface="Calibri" panose="020F0502020204030204" pitchFamily="34" charset="0"/>
              </a:rPr>
              <a:t>(Bürokrasi ve hiyerarşinin işleyişi ) </a:t>
            </a:r>
            <a:r>
              <a:rPr lang="en-GB" sz="2000" i="1" dirty="0" err="1">
                <a:latin typeface="Calibri" panose="020F0502020204030204" pitchFamily="34" charset="0"/>
                <a:cs typeface="Calibri" panose="020F0502020204030204" pitchFamily="34" charset="0"/>
              </a:rPr>
              <a:t>gibi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kuruluş</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yönetimi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ile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ilgili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faktörler</a:t>
            </a:r>
            <a:r>
              <a:rPr lang="en-GB" sz="2000" i="1" dirty="0">
                <a:latin typeface="Calibri" panose="020F0502020204030204" pitchFamily="34" charset="0"/>
                <a:cs typeface="Calibri" panose="020F0502020204030204" pitchFamily="34" charset="0"/>
              </a:rPr>
              <a:t>.</a:t>
            </a:r>
            <a:endParaRPr lang="tr-TR" sz="2000" i="1" dirty="0">
              <a:latin typeface="Calibri" panose="020F0502020204030204" pitchFamily="34" charset="0"/>
              <a:cs typeface="Calibri" panose="020F0502020204030204" pitchFamily="34" charset="0"/>
            </a:endParaRPr>
          </a:p>
          <a:p>
            <a:pPr marL="182563" indent="-182563" algn="just">
              <a:buFontTx/>
              <a:buChar char="-"/>
            </a:pPr>
            <a:r>
              <a:rPr lang="tr-TR" sz="2000" i="1" dirty="0">
                <a:latin typeface="Calibri" panose="020F0502020204030204" pitchFamily="34" charset="0"/>
                <a:cs typeface="Calibri" panose="020F0502020204030204" pitchFamily="34" charset="0"/>
              </a:rPr>
              <a:t>Kurumsal değerler </a:t>
            </a:r>
          </a:p>
        </p:txBody>
      </p:sp>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11" name="İçerik Yer Tutucusu 2"/>
          <p:cNvSpPr txBox="1">
            <a:spLocks/>
          </p:cNvSpPr>
          <p:nvPr/>
        </p:nvSpPr>
        <p:spPr>
          <a:xfrm>
            <a:off x="4494058" y="1436477"/>
            <a:ext cx="4593772" cy="497004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b="1" i="1" dirty="0">
                <a:latin typeface="Calibri" panose="020F0502020204030204" pitchFamily="34" charset="0"/>
                <a:cs typeface="Calibri" panose="020F0502020204030204" pitchFamily="34" charset="0"/>
              </a:rPr>
              <a:t>DIŞ HUSUSLAR</a:t>
            </a:r>
          </a:p>
          <a:p>
            <a:pPr marL="265113" indent="-265113">
              <a:buFontTx/>
              <a:buChar char="-"/>
            </a:pPr>
            <a:r>
              <a:rPr lang="en-GB" sz="2000" i="1" dirty="0" err="1"/>
              <a:t>Döviz</a:t>
            </a:r>
            <a:r>
              <a:rPr lang="en-GB" sz="2000" i="1" dirty="0"/>
              <a:t> </a:t>
            </a:r>
            <a:r>
              <a:rPr lang="en-GB" sz="2000" i="1" dirty="0" err="1"/>
              <a:t>kurları</a:t>
            </a:r>
            <a:r>
              <a:rPr lang="en-GB" sz="2000" i="1" dirty="0"/>
              <a:t> </a:t>
            </a:r>
            <a:r>
              <a:rPr lang="en-GB" sz="2000" i="1" dirty="0" err="1"/>
              <a:t>tahminleri</a:t>
            </a:r>
            <a:r>
              <a:rPr lang="en-GB" sz="2000" i="1" dirty="0"/>
              <a:t>, </a:t>
            </a:r>
            <a:r>
              <a:rPr lang="en-GB" sz="2000" i="1" dirty="0" err="1"/>
              <a:t>ekonomik</a:t>
            </a:r>
            <a:r>
              <a:rPr lang="en-GB" sz="2000" i="1" dirty="0"/>
              <a:t> durum, </a:t>
            </a:r>
            <a:r>
              <a:rPr lang="en-GB" sz="2000" i="1" dirty="0" err="1"/>
              <a:t>enflasyon</a:t>
            </a:r>
            <a:r>
              <a:rPr lang="en-GB" sz="2000" i="1" dirty="0"/>
              <a:t> </a:t>
            </a:r>
            <a:r>
              <a:rPr lang="en-GB" sz="2000" i="1" dirty="0" err="1"/>
              <a:t>öngörüleri</a:t>
            </a:r>
            <a:r>
              <a:rPr lang="en-GB" sz="2000" i="1" dirty="0"/>
              <a:t>, </a:t>
            </a:r>
            <a:r>
              <a:rPr lang="en-GB" sz="2000" i="1" dirty="0" err="1"/>
              <a:t>kredilendirme</a:t>
            </a:r>
            <a:r>
              <a:rPr lang="en-GB" sz="2000" i="1" dirty="0"/>
              <a:t> </a:t>
            </a:r>
            <a:r>
              <a:rPr lang="en-GB" sz="2000" i="1" dirty="0" err="1"/>
              <a:t>gibi</a:t>
            </a:r>
            <a:r>
              <a:rPr lang="en-GB" sz="2000" i="1" dirty="0"/>
              <a:t> </a:t>
            </a:r>
            <a:r>
              <a:rPr lang="en-GB" sz="2000" i="1" u="sng" dirty="0" err="1">
                <a:solidFill>
                  <a:srgbClr val="FF0000"/>
                </a:solidFill>
              </a:rPr>
              <a:t>makro-ekonomik</a:t>
            </a:r>
            <a:r>
              <a:rPr lang="en-GB" sz="2000" i="1" u="sng" dirty="0">
                <a:solidFill>
                  <a:srgbClr val="FF0000"/>
                </a:solidFill>
              </a:rPr>
              <a:t> </a:t>
            </a:r>
            <a:r>
              <a:rPr lang="en-GB" sz="2000" i="1" u="sng" dirty="0" err="1">
                <a:solidFill>
                  <a:srgbClr val="FF0000"/>
                </a:solidFill>
              </a:rPr>
              <a:t>faktörler</a:t>
            </a:r>
            <a:r>
              <a:rPr lang="en-GB" sz="2000" i="1" u="sng" dirty="0">
                <a:solidFill>
                  <a:srgbClr val="FF0000"/>
                </a:solidFill>
              </a:rPr>
              <a:t>,</a:t>
            </a:r>
          </a:p>
          <a:p>
            <a:pPr marL="265113" indent="-265113">
              <a:buFontTx/>
              <a:buChar char="-"/>
            </a:pPr>
            <a:r>
              <a:rPr lang="en-GB" sz="2000" i="1" dirty="0" err="1"/>
              <a:t>Yerel</a:t>
            </a:r>
            <a:r>
              <a:rPr lang="en-GB" sz="2000" i="1" dirty="0"/>
              <a:t> </a:t>
            </a:r>
            <a:r>
              <a:rPr lang="en-GB" sz="2000" i="1" dirty="0" err="1"/>
              <a:t>işsizlik</a:t>
            </a:r>
            <a:r>
              <a:rPr lang="en-GB" sz="2000" i="1" dirty="0"/>
              <a:t> </a:t>
            </a:r>
            <a:r>
              <a:rPr lang="en-GB" sz="2000" i="1" dirty="0" err="1"/>
              <a:t>oranları</a:t>
            </a:r>
            <a:r>
              <a:rPr lang="en-GB" sz="2000" i="1" dirty="0"/>
              <a:t>, </a:t>
            </a:r>
            <a:r>
              <a:rPr lang="en-GB" sz="2000" i="1" dirty="0" err="1"/>
              <a:t>güvenlik</a:t>
            </a:r>
            <a:r>
              <a:rPr lang="en-GB" sz="2000" i="1" dirty="0"/>
              <a:t> </a:t>
            </a:r>
            <a:r>
              <a:rPr lang="en-GB" sz="2000" i="1" dirty="0" err="1"/>
              <a:t>anlayışı</a:t>
            </a:r>
            <a:r>
              <a:rPr lang="en-GB" sz="2000" i="1" dirty="0"/>
              <a:t>, </a:t>
            </a:r>
            <a:r>
              <a:rPr lang="en-GB" sz="2000" i="1" dirty="0" err="1"/>
              <a:t>eğitim</a:t>
            </a:r>
            <a:r>
              <a:rPr lang="en-GB" sz="2000" i="1" dirty="0"/>
              <a:t> </a:t>
            </a:r>
            <a:r>
              <a:rPr lang="en-GB" sz="2000" i="1" dirty="0" err="1"/>
              <a:t>düzeyi</a:t>
            </a:r>
            <a:r>
              <a:rPr lang="en-GB" sz="2000" i="1" dirty="0"/>
              <a:t>, </a:t>
            </a:r>
            <a:r>
              <a:rPr lang="en-GB" sz="2000" i="1" dirty="0" err="1"/>
              <a:t>milli</a:t>
            </a:r>
            <a:r>
              <a:rPr lang="en-GB" sz="2000" i="1" dirty="0"/>
              <a:t> </a:t>
            </a:r>
            <a:r>
              <a:rPr lang="en-GB" sz="2000" i="1" dirty="0" err="1"/>
              <a:t>tatiller</a:t>
            </a:r>
            <a:r>
              <a:rPr lang="en-GB" sz="2000" i="1" dirty="0"/>
              <a:t> </a:t>
            </a:r>
            <a:r>
              <a:rPr lang="en-GB" sz="2000" i="1" dirty="0" err="1"/>
              <a:t>ve</a:t>
            </a:r>
            <a:r>
              <a:rPr lang="en-GB" sz="2000" i="1" dirty="0"/>
              <a:t> </a:t>
            </a:r>
            <a:r>
              <a:rPr lang="en-GB" sz="2000" i="1" dirty="0" err="1"/>
              <a:t>çalışma</a:t>
            </a:r>
            <a:r>
              <a:rPr lang="en-GB" sz="2000" i="1" dirty="0"/>
              <a:t> </a:t>
            </a:r>
            <a:r>
              <a:rPr lang="en-GB" sz="2000" i="1" dirty="0" err="1"/>
              <a:t>günleri</a:t>
            </a:r>
            <a:r>
              <a:rPr lang="en-GB" sz="2000" i="1" dirty="0"/>
              <a:t> </a:t>
            </a:r>
            <a:r>
              <a:rPr lang="en-GB" sz="2000" i="1" dirty="0" err="1"/>
              <a:t>gibi</a:t>
            </a:r>
            <a:r>
              <a:rPr lang="en-GB" sz="2000" i="1" dirty="0"/>
              <a:t> </a:t>
            </a:r>
            <a:r>
              <a:rPr lang="en-GB" sz="2000" i="1" u="sng" dirty="0" err="1">
                <a:solidFill>
                  <a:srgbClr val="FF0000"/>
                </a:solidFill>
              </a:rPr>
              <a:t>sosyal</a:t>
            </a:r>
            <a:r>
              <a:rPr lang="en-GB" sz="2000" i="1" u="sng" dirty="0">
                <a:solidFill>
                  <a:srgbClr val="FF0000"/>
                </a:solidFill>
              </a:rPr>
              <a:t> </a:t>
            </a:r>
            <a:r>
              <a:rPr lang="en-GB" sz="2000" i="1" u="sng" dirty="0" err="1">
                <a:solidFill>
                  <a:srgbClr val="FF0000"/>
                </a:solidFill>
              </a:rPr>
              <a:t>faktörler</a:t>
            </a:r>
            <a:r>
              <a:rPr lang="en-GB" sz="2000" i="1" dirty="0"/>
              <a:t>,</a:t>
            </a:r>
          </a:p>
          <a:p>
            <a:pPr marL="265113" indent="-265113">
              <a:buFontTx/>
              <a:buChar char="-"/>
            </a:pPr>
            <a:r>
              <a:rPr lang="en-GB" sz="2000" i="1" dirty="0" err="1"/>
              <a:t>Politik</a:t>
            </a:r>
            <a:r>
              <a:rPr lang="en-GB" sz="2000" i="1" dirty="0"/>
              <a:t> </a:t>
            </a:r>
            <a:r>
              <a:rPr lang="en-GB" sz="2000" i="1" dirty="0" err="1"/>
              <a:t>istikrar</a:t>
            </a:r>
            <a:r>
              <a:rPr lang="en-GB" sz="2000" i="1" dirty="0"/>
              <a:t>, </a:t>
            </a:r>
            <a:r>
              <a:rPr lang="en-GB" sz="2000" i="1" dirty="0" err="1"/>
              <a:t>yatırımlar</a:t>
            </a:r>
            <a:r>
              <a:rPr lang="en-GB" sz="2000" i="1" dirty="0"/>
              <a:t>, </a:t>
            </a:r>
            <a:r>
              <a:rPr lang="en-GB" sz="2000" i="1" dirty="0" err="1"/>
              <a:t>uluslararası</a:t>
            </a:r>
            <a:r>
              <a:rPr lang="en-GB" sz="2000" i="1" dirty="0"/>
              <a:t> </a:t>
            </a:r>
            <a:r>
              <a:rPr lang="en-GB" sz="2000" i="1" dirty="0" err="1"/>
              <a:t>ticari</a:t>
            </a:r>
            <a:r>
              <a:rPr lang="en-GB" sz="2000" i="1" dirty="0"/>
              <a:t> </a:t>
            </a:r>
            <a:r>
              <a:rPr lang="en-GB" sz="2000" i="1" dirty="0" err="1"/>
              <a:t>anlaşmalar</a:t>
            </a:r>
            <a:r>
              <a:rPr lang="en-GB" sz="2000" i="1" dirty="0"/>
              <a:t> </a:t>
            </a:r>
            <a:r>
              <a:rPr lang="en-GB" sz="2000" i="1" dirty="0" err="1"/>
              <a:t>gibi</a:t>
            </a:r>
            <a:r>
              <a:rPr lang="en-GB" sz="2000" i="1" dirty="0"/>
              <a:t> </a:t>
            </a:r>
            <a:r>
              <a:rPr lang="en-GB" sz="2000" i="1" u="sng" dirty="0" err="1">
                <a:solidFill>
                  <a:srgbClr val="FF0000"/>
                </a:solidFill>
              </a:rPr>
              <a:t>politik</a:t>
            </a:r>
            <a:r>
              <a:rPr lang="en-GB" sz="2000" i="1" u="sng" dirty="0">
                <a:solidFill>
                  <a:srgbClr val="FF0000"/>
                </a:solidFill>
              </a:rPr>
              <a:t> </a:t>
            </a:r>
            <a:r>
              <a:rPr lang="en-GB" sz="2000" i="1" u="sng" dirty="0" err="1">
                <a:solidFill>
                  <a:srgbClr val="FF0000"/>
                </a:solidFill>
              </a:rPr>
              <a:t>faktörler</a:t>
            </a:r>
            <a:r>
              <a:rPr lang="en-GB" sz="2000" i="1" dirty="0"/>
              <a:t>,</a:t>
            </a:r>
          </a:p>
          <a:p>
            <a:pPr marL="265113" indent="-265113">
              <a:buFontTx/>
              <a:buChar char="-"/>
            </a:pPr>
            <a:r>
              <a:rPr lang="en-GB" sz="2000" i="1" dirty="0"/>
              <a:t>Son </a:t>
            </a:r>
            <a:r>
              <a:rPr lang="en-GB" sz="2000" i="1" dirty="0" err="1"/>
              <a:t>teknoloji</a:t>
            </a:r>
            <a:r>
              <a:rPr lang="en-GB" sz="2000" i="1" dirty="0"/>
              <a:t>, </a:t>
            </a:r>
            <a:r>
              <a:rPr lang="en-GB" sz="2000" i="1" dirty="0" err="1"/>
              <a:t>malzeme</a:t>
            </a:r>
            <a:r>
              <a:rPr lang="en-GB" sz="2000" i="1" dirty="0"/>
              <a:t> </a:t>
            </a:r>
            <a:r>
              <a:rPr lang="en-GB" sz="2000" i="1" dirty="0" err="1"/>
              <a:t>ve</a:t>
            </a:r>
            <a:r>
              <a:rPr lang="en-GB" sz="2000" i="1" dirty="0"/>
              <a:t> </a:t>
            </a:r>
            <a:r>
              <a:rPr lang="en-GB" sz="2000" i="1" dirty="0" err="1"/>
              <a:t>ekipman</a:t>
            </a:r>
            <a:r>
              <a:rPr lang="en-GB" sz="2000" i="1" dirty="0"/>
              <a:t>, patent </a:t>
            </a:r>
            <a:r>
              <a:rPr lang="en-GB" sz="2000" i="1" dirty="0" err="1"/>
              <a:t>bitiş</a:t>
            </a:r>
            <a:r>
              <a:rPr lang="en-GB" sz="2000" i="1" dirty="0"/>
              <a:t> </a:t>
            </a:r>
            <a:r>
              <a:rPr lang="en-GB" sz="2000" i="1" dirty="0" err="1"/>
              <a:t>tarihleri</a:t>
            </a:r>
            <a:r>
              <a:rPr lang="en-GB" sz="2000" i="1" dirty="0"/>
              <a:t> </a:t>
            </a:r>
            <a:r>
              <a:rPr lang="en-GB" sz="2000" i="1" dirty="0" err="1"/>
              <a:t>gibi</a:t>
            </a:r>
            <a:r>
              <a:rPr lang="en-GB" sz="2000" i="1" dirty="0"/>
              <a:t> </a:t>
            </a:r>
            <a:r>
              <a:rPr lang="en-GB" sz="2000" i="1" u="sng" dirty="0" err="1">
                <a:solidFill>
                  <a:srgbClr val="FF0000"/>
                </a:solidFill>
              </a:rPr>
              <a:t>teknolojik</a:t>
            </a:r>
            <a:r>
              <a:rPr lang="en-GB" sz="2000" i="1" u="sng" dirty="0">
                <a:solidFill>
                  <a:srgbClr val="FF0000"/>
                </a:solidFill>
              </a:rPr>
              <a:t> </a:t>
            </a:r>
            <a:r>
              <a:rPr lang="en-GB" sz="2000" i="1" u="sng" dirty="0" err="1">
                <a:solidFill>
                  <a:srgbClr val="FF0000"/>
                </a:solidFill>
              </a:rPr>
              <a:t>faktörler</a:t>
            </a:r>
            <a:r>
              <a:rPr lang="en-GB" sz="2000" i="1" dirty="0"/>
              <a:t>,</a:t>
            </a:r>
          </a:p>
          <a:p>
            <a:pPr marL="265113" indent="-265113">
              <a:buFontTx/>
              <a:buChar char="-"/>
            </a:pPr>
            <a:r>
              <a:rPr lang="en-GB" sz="2000" i="1" dirty="0" err="1"/>
              <a:t>Kuruluşun</a:t>
            </a:r>
            <a:r>
              <a:rPr lang="en-GB" sz="2000" i="1" dirty="0"/>
              <a:t> </a:t>
            </a:r>
            <a:r>
              <a:rPr lang="en-GB" sz="2000" i="1" dirty="0" err="1"/>
              <a:t>pazar</a:t>
            </a:r>
            <a:r>
              <a:rPr lang="en-GB" sz="2000" i="1" dirty="0"/>
              <a:t> </a:t>
            </a:r>
            <a:r>
              <a:rPr lang="en-GB" sz="2000" i="1" dirty="0" err="1"/>
              <a:t>payı</a:t>
            </a:r>
            <a:r>
              <a:rPr lang="en-GB" sz="2000" i="1" dirty="0"/>
              <a:t>, </a:t>
            </a:r>
            <a:r>
              <a:rPr lang="en-GB" sz="2000" i="1" dirty="0" err="1"/>
              <a:t>aynı</a:t>
            </a:r>
            <a:r>
              <a:rPr lang="en-GB" sz="2000" i="1" dirty="0"/>
              <a:t> </a:t>
            </a:r>
            <a:r>
              <a:rPr lang="en-GB" sz="2000" i="1" dirty="0" err="1"/>
              <a:t>veya</a:t>
            </a:r>
            <a:r>
              <a:rPr lang="en-GB" sz="2000" i="1" dirty="0"/>
              <a:t> </a:t>
            </a:r>
            <a:r>
              <a:rPr lang="en-GB" sz="2000" i="1" dirty="0" err="1"/>
              <a:t>muadil</a:t>
            </a:r>
            <a:r>
              <a:rPr lang="en-GB" sz="2000" i="1" dirty="0"/>
              <a:t> </a:t>
            </a:r>
            <a:r>
              <a:rPr lang="en-GB" sz="2000" i="1" dirty="0" err="1"/>
              <a:t>ürün</a:t>
            </a:r>
            <a:r>
              <a:rPr lang="en-GB" sz="2000" i="1" dirty="0"/>
              <a:t> </a:t>
            </a:r>
            <a:r>
              <a:rPr lang="en-GB" sz="2000" i="1" dirty="0" err="1"/>
              <a:t>veya</a:t>
            </a:r>
            <a:r>
              <a:rPr lang="en-GB" sz="2000" i="1" dirty="0"/>
              <a:t> </a:t>
            </a:r>
            <a:r>
              <a:rPr lang="en-GB" sz="2000" i="1" dirty="0" err="1"/>
              <a:t>hizmetler</a:t>
            </a:r>
            <a:r>
              <a:rPr lang="en-GB" sz="2000" i="1" dirty="0"/>
              <a:t>, </a:t>
            </a:r>
            <a:r>
              <a:rPr lang="en-GB" sz="2000" i="1" dirty="0" err="1"/>
              <a:t>pazar</a:t>
            </a:r>
            <a:r>
              <a:rPr lang="en-GB" sz="2000" i="1" dirty="0"/>
              <a:t> </a:t>
            </a:r>
            <a:r>
              <a:rPr lang="en-GB" sz="2000" i="1" dirty="0" err="1"/>
              <a:t>lideri</a:t>
            </a:r>
            <a:r>
              <a:rPr lang="en-GB" sz="2000" i="1" dirty="0"/>
              <a:t> </a:t>
            </a:r>
            <a:r>
              <a:rPr lang="en-GB" sz="2000" i="1" dirty="0" err="1"/>
              <a:t>trendleri</a:t>
            </a:r>
            <a:r>
              <a:rPr lang="en-GB" sz="2000" i="1" dirty="0"/>
              <a:t>, </a:t>
            </a:r>
            <a:r>
              <a:rPr lang="en-GB" sz="2000" i="1" dirty="0" err="1"/>
              <a:t>Müşteri</a:t>
            </a:r>
            <a:r>
              <a:rPr lang="en-GB" sz="2000" i="1" dirty="0"/>
              <a:t> </a:t>
            </a:r>
            <a:r>
              <a:rPr lang="en-GB" sz="2000" i="1" dirty="0" err="1"/>
              <a:t>büyüme</a:t>
            </a:r>
            <a:r>
              <a:rPr lang="en-GB" sz="2000" i="1" dirty="0"/>
              <a:t> </a:t>
            </a:r>
            <a:r>
              <a:rPr lang="en-GB" sz="2000" i="1" dirty="0" err="1"/>
              <a:t>trendleri</a:t>
            </a:r>
            <a:r>
              <a:rPr lang="en-GB" sz="2000" i="1" dirty="0"/>
              <a:t>, </a:t>
            </a:r>
            <a:r>
              <a:rPr lang="en-GB" sz="2000" i="1" dirty="0" err="1"/>
              <a:t>pazar</a:t>
            </a:r>
            <a:r>
              <a:rPr lang="en-GB" sz="2000" i="1" dirty="0"/>
              <a:t> </a:t>
            </a:r>
            <a:r>
              <a:rPr lang="en-GB" sz="2000" i="1" dirty="0" err="1"/>
              <a:t>istikrarı</a:t>
            </a:r>
            <a:r>
              <a:rPr lang="en-GB" sz="2000" i="1" dirty="0"/>
              <a:t> </a:t>
            </a:r>
            <a:r>
              <a:rPr lang="en-GB" sz="2000" i="1" dirty="0" err="1"/>
              <a:t>gibi</a:t>
            </a:r>
            <a:r>
              <a:rPr lang="en-GB" sz="2000" i="1" dirty="0"/>
              <a:t> </a:t>
            </a:r>
            <a:r>
              <a:rPr lang="en-GB" sz="2000" i="1" u="sng" dirty="0" err="1">
                <a:solidFill>
                  <a:srgbClr val="FF0000"/>
                </a:solidFill>
              </a:rPr>
              <a:t>rekabet</a:t>
            </a:r>
            <a:r>
              <a:rPr lang="en-GB" sz="2000" i="1" u="sng" dirty="0">
                <a:solidFill>
                  <a:srgbClr val="FF0000"/>
                </a:solidFill>
              </a:rPr>
              <a:t> </a:t>
            </a:r>
            <a:r>
              <a:rPr lang="en-GB" sz="2000" i="1" u="sng" dirty="0" err="1">
                <a:solidFill>
                  <a:srgbClr val="FF0000"/>
                </a:solidFill>
              </a:rPr>
              <a:t>faktörleri</a:t>
            </a:r>
            <a:r>
              <a:rPr lang="en-GB" sz="2000" i="1" dirty="0"/>
              <a:t>,</a:t>
            </a:r>
          </a:p>
          <a:p>
            <a:pPr marL="265113" indent="-265113">
              <a:buFontTx/>
              <a:buChar char="-"/>
            </a:pPr>
            <a:r>
              <a:rPr lang="en-GB" sz="2000" i="1" dirty="0" err="1"/>
              <a:t>Birlik</a:t>
            </a:r>
            <a:r>
              <a:rPr lang="en-GB" sz="2000" i="1" dirty="0"/>
              <a:t> </a:t>
            </a:r>
            <a:r>
              <a:rPr lang="en-GB" sz="2000" i="1" dirty="0" err="1"/>
              <a:t>düzenlemeleri</a:t>
            </a:r>
            <a:r>
              <a:rPr lang="en-GB" sz="2000" i="1" dirty="0"/>
              <a:t>, </a:t>
            </a:r>
            <a:r>
              <a:rPr lang="en-GB" sz="2000" i="1" dirty="0" err="1"/>
              <a:t>yasal</a:t>
            </a:r>
            <a:r>
              <a:rPr lang="en-GB" sz="2000" i="1" dirty="0"/>
              <a:t> </a:t>
            </a:r>
            <a:r>
              <a:rPr lang="en-GB" sz="2000" i="1" dirty="0" err="1"/>
              <a:t>şartlar</a:t>
            </a:r>
            <a:r>
              <a:rPr lang="en-GB" sz="2000" i="1" dirty="0"/>
              <a:t>, </a:t>
            </a:r>
            <a:r>
              <a:rPr lang="en-GB" sz="2000" i="1" dirty="0" err="1"/>
              <a:t>çevre</a:t>
            </a:r>
            <a:r>
              <a:rPr lang="en-GB" sz="2000" i="1" dirty="0"/>
              <a:t> </a:t>
            </a:r>
            <a:r>
              <a:rPr lang="en-GB" sz="2000" i="1" dirty="0" err="1"/>
              <a:t>mevzuatları</a:t>
            </a:r>
            <a:r>
              <a:rPr lang="en-GB" sz="2000" i="1" dirty="0"/>
              <a:t> </a:t>
            </a:r>
            <a:r>
              <a:rPr lang="en-GB" sz="2000" i="1" dirty="0" err="1"/>
              <a:t>gibi</a:t>
            </a:r>
            <a:r>
              <a:rPr lang="en-GB" sz="2000" i="1" dirty="0"/>
              <a:t> </a:t>
            </a:r>
            <a:r>
              <a:rPr lang="tr-TR" sz="2000" i="1" dirty="0"/>
              <a:t>birincil ve ikincil </a:t>
            </a:r>
            <a:r>
              <a:rPr lang="tr-TR" sz="2000" i="1" u="sng" dirty="0">
                <a:solidFill>
                  <a:srgbClr val="FF0000"/>
                </a:solidFill>
              </a:rPr>
              <a:t>mevzuat </a:t>
            </a:r>
            <a:r>
              <a:rPr lang="en-GB" sz="2000" i="1" u="sng" dirty="0" err="1">
                <a:solidFill>
                  <a:srgbClr val="FF0000"/>
                </a:solidFill>
              </a:rPr>
              <a:t>şartlar</a:t>
            </a:r>
            <a:r>
              <a:rPr lang="tr-TR" sz="2000" i="1" u="sng" dirty="0">
                <a:solidFill>
                  <a:srgbClr val="FF0000"/>
                </a:solidFill>
              </a:rPr>
              <a:t>ı</a:t>
            </a:r>
            <a:r>
              <a:rPr lang="en-GB" sz="2000" i="1" u="sng" dirty="0"/>
              <a:t>.</a:t>
            </a:r>
            <a:endParaRPr lang="tr-TR" sz="2000" i="1" u="sng" dirty="0"/>
          </a:p>
        </p:txBody>
      </p:sp>
      <p:sp>
        <p:nvSpPr>
          <p:cNvPr id="12" name="Metin kutusu 11"/>
          <p:cNvSpPr txBox="1"/>
          <p:nvPr/>
        </p:nvSpPr>
        <p:spPr>
          <a:xfrm>
            <a:off x="264741" y="6401306"/>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1553156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50065"/>
            <a:ext cx="8458635" cy="4415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11" name="İçerik Yer Tutucusu 2"/>
          <p:cNvSpPr>
            <a:spLocks noGrp="1"/>
          </p:cNvSpPr>
          <p:nvPr>
            <p:ph idx="1"/>
          </p:nvPr>
        </p:nvSpPr>
        <p:spPr>
          <a:xfrm>
            <a:off x="264741" y="1436479"/>
            <a:ext cx="8267708" cy="4857995"/>
          </a:xfrm>
        </p:spPr>
        <p:txBody>
          <a:bodyPr>
            <a:normAutofit/>
          </a:bodyPr>
          <a:lstStyle/>
          <a:p>
            <a:r>
              <a:rPr lang="tr-TR" sz="2400" b="1" i="1" dirty="0">
                <a:latin typeface="Calibri" panose="020F0502020204030204" pitchFamily="34" charset="0"/>
                <a:cs typeface="Calibri" panose="020F0502020204030204" pitchFamily="34" charset="0"/>
              </a:rPr>
              <a:t>İÇ ve DIŞ HUSUSLARI BELİRLEME YOLLARI </a:t>
            </a:r>
          </a:p>
          <a:p>
            <a:pPr marL="342900" indent="-342900">
              <a:buFontTx/>
              <a:buChar char="-"/>
            </a:pPr>
            <a:r>
              <a:rPr lang="en-GB" sz="2000" i="1" dirty="0" err="1"/>
              <a:t>Dahili</a:t>
            </a:r>
            <a:r>
              <a:rPr lang="en-GB" sz="2000" i="1" dirty="0"/>
              <a:t> d</a:t>
            </a:r>
            <a:r>
              <a:rPr lang="tr-TR" sz="2000" i="1" dirty="0"/>
              <a:t>o</a:t>
            </a:r>
            <a:r>
              <a:rPr lang="en-GB" sz="2000" i="1" dirty="0"/>
              <a:t>k</a:t>
            </a:r>
            <a:r>
              <a:rPr lang="tr-TR" sz="2000" i="1" dirty="0"/>
              <a:t>ü</a:t>
            </a:r>
            <a:r>
              <a:rPr lang="en-GB" sz="2000" i="1" dirty="0" err="1"/>
              <a:t>manlar</a:t>
            </a:r>
            <a:r>
              <a:rPr lang="en-GB" sz="2000" i="1" dirty="0"/>
              <a:t>,</a:t>
            </a:r>
          </a:p>
          <a:p>
            <a:pPr marL="342900" indent="-342900">
              <a:buFontTx/>
              <a:buChar char="-"/>
            </a:pPr>
            <a:r>
              <a:rPr lang="en-GB" sz="2000" i="1" dirty="0" err="1"/>
              <a:t>Toplantılar</a:t>
            </a:r>
            <a:r>
              <a:rPr lang="en-GB" sz="2000" i="1" dirty="0"/>
              <a:t>,</a:t>
            </a:r>
          </a:p>
          <a:p>
            <a:pPr marL="342900" indent="-342900">
              <a:buFontTx/>
              <a:buChar char="-"/>
            </a:pPr>
            <a:r>
              <a:rPr lang="en-GB" sz="2000" i="1" dirty="0" err="1"/>
              <a:t>Ulusal</a:t>
            </a:r>
            <a:r>
              <a:rPr lang="en-GB" sz="2000" i="1" dirty="0"/>
              <a:t> </a:t>
            </a:r>
            <a:r>
              <a:rPr lang="en-GB" sz="2000" i="1" dirty="0" err="1"/>
              <a:t>ve</a:t>
            </a:r>
            <a:r>
              <a:rPr lang="en-GB" sz="2000" i="1" dirty="0"/>
              <a:t> </a:t>
            </a:r>
            <a:r>
              <a:rPr lang="en-GB" sz="2000" i="1" dirty="0" err="1"/>
              <a:t>uluslararası</a:t>
            </a:r>
            <a:r>
              <a:rPr lang="en-GB" sz="2000" i="1" dirty="0"/>
              <a:t> basın,</a:t>
            </a:r>
          </a:p>
          <a:p>
            <a:pPr marL="342900" indent="-342900">
              <a:buFontTx/>
              <a:buChar char="-"/>
            </a:pPr>
            <a:r>
              <a:rPr lang="en-GB" sz="2000" i="1" dirty="0"/>
              <a:t>Web </a:t>
            </a:r>
            <a:r>
              <a:rPr lang="en-GB" sz="2000" i="1" dirty="0" err="1"/>
              <a:t>sayfaları</a:t>
            </a:r>
            <a:r>
              <a:rPr lang="tr-TR" sz="2000" i="1" dirty="0"/>
              <a:t> (Sanayi ve Ticaret Odaları, </a:t>
            </a:r>
            <a:r>
              <a:rPr lang="tr-TR" sz="2000" i="1" dirty="0" err="1"/>
              <a:t>Dernekler,Birlikler</a:t>
            </a:r>
            <a:r>
              <a:rPr lang="tr-TR" sz="2000" i="1" dirty="0"/>
              <a:t>, STK’lar…)</a:t>
            </a:r>
            <a:endParaRPr lang="en-GB" sz="2000" i="1" dirty="0"/>
          </a:p>
          <a:p>
            <a:pPr marL="342900" indent="-342900">
              <a:buFontTx/>
              <a:buChar char="-"/>
            </a:pPr>
            <a:r>
              <a:rPr lang="en-GB" sz="2000" i="1" dirty="0" err="1"/>
              <a:t>Ulusal</a:t>
            </a:r>
            <a:r>
              <a:rPr lang="en-GB" sz="2000" i="1" dirty="0"/>
              <a:t> </a:t>
            </a:r>
            <a:r>
              <a:rPr lang="en-GB" sz="2000" i="1" dirty="0" err="1"/>
              <a:t>istatistik</a:t>
            </a:r>
            <a:r>
              <a:rPr lang="en-GB" sz="2000" i="1" dirty="0"/>
              <a:t> </a:t>
            </a:r>
            <a:r>
              <a:rPr lang="en-GB" sz="2000" i="1" dirty="0" err="1"/>
              <a:t>kurumları</a:t>
            </a:r>
            <a:r>
              <a:rPr lang="en-GB" sz="2000" i="1" dirty="0"/>
              <a:t> </a:t>
            </a:r>
            <a:r>
              <a:rPr lang="en-GB" sz="2000" i="1" dirty="0" err="1"/>
              <a:t>yayınları</a:t>
            </a:r>
            <a:r>
              <a:rPr lang="en-GB" sz="2000" i="1" dirty="0"/>
              <a:t>,</a:t>
            </a:r>
          </a:p>
          <a:p>
            <a:pPr marL="342900" indent="-342900">
              <a:buFontTx/>
              <a:buChar char="-"/>
            </a:pPr>
            <a:r>
              <a:rPr lang="en-GB" sz="2000" i="1" dirty="0" err="1"/>
              <a:t>Devlet</a:t>
            </a:r>
            <a:r>
              <a:rPr lang="en-GB" sz="2000" i="1" dirty="0"/>
              <a:t> </a:t>
            </a:r>
            <a:r>
              <a:rPr lang="en-GB" sz="2000" i="1" dirty="0" err="1"/>
              <a:t>kurumları</a:t>
            </a:r>
            <a:r>
              <a:rPr lang="en-GB" sz="2000" i="1" dirty="0"/>
              <a:t>,</a:t>
            </a:r>
          </a:p>
          <a:p>
            <a:pPr marL="342900" indent="-342900">
              <a:buFontTx/>
              <a:buChar char="-"/>
            </a:pPr>
            <a:r>
              <a:rPr lang="en-GB" sz="2000" i="1" dirty="0" err="1"/>
              <a:t>Profesyonel</a:t>
            </a:r>
            <a:r>
              <a:rPr lang="en-GB" sz="2000" i="1" dirty="0"/>
              <a:t> </a:t>
            </a:r>
            <a:r>
              <a:rPr lang="en-GB" sz="2000" i="1" dirty="0" err="1"/>
              <a:t>ve</a:t>
            </a:r>
            <a:r>
              <a:rPr lang="en-GB" sz="2000" i="1" dirty="0"/>
              <a:t> </a:t>
            </a:r>
            <a:r>
              <a:rPr lang="en-GB" sz="2000" i="1" dirty="0" err="1"/>
              <a:t>teknik</a:t>
            </a:r>
            <a:r>
              <a:rPr lang="en-GB" sz="2000" i="1" dirty="0"/>
              <a:t> </a:t>
            </a:r>
            <a:r>
              <a:rPr lang="en-GB" sz="2000" i="1" dirty="0" err="1"/>
              <a:t>yayınlar</a:t>
            </a:r>
            <a:r>
              <a:rPr lang="en-GB" sz="2000" i="1" dirty="0"/>
              <a:t>,</a:t>
            </a:r>
          </a:p>
          <a:p>
            <a:pPr marL="342900" indent="-342900">
              <a:buFontTx/>
              <a:buChar char="-"/>
            </a:pPr>
            <a:r>
              <a:rPr lang="en-GB" sz="2000" i="1" dirty="0" err="1"/>
              <a:t>Konferanslar</a:t>
            </a:r>
            <a:r>
              <a:rPr lang="en-GB" sz="2000" i="1" dirty="0"/>
              <a:t>,</a:t>
            </a:r>
          </a:p>
          <a:p>
            <a:pPr marL="342900" indent="-342900">
              <a:buFontTx/>
              <a:buChar char="-"/>
            </a:pPr>
            <a:r>
              <a:rPr lang="en-GB" sz="2000" i="1" dirty="0" err="1"/>
              <a:t>Profesyonel</a:t>
            </a:r>
            <a:r>
              <a:rPr lang="en-GB" sz="2000" i="1" dirty="0"/>
              <a:t> </a:t>
            </a:r>
            <a:r>
              <a:rPr lang="en-GB" sz="2000" i="1" dirty="0" err="1"/>
              <a:t>birlikler</a:t>
            </a:r>
            <a:r>
              <a:rPr lang="en-GB" sz="2000" i="1" dirty="0"/>
              <a:t>.</a:t>
            </a:r>
            <a:endParaRPr lang="tr-TR" sz="2000" i="1" dirty="0"/>
          </a:p>
          <a:p>
            <a:pPr marL="0" indent="0" algn="just">
              <a:buNone/>
            </a:pPr>
            <a:r>
              <a:rPr lang="tr-TR" sz="2000" b="1" i="1" dirty="0">
                <a:solidFill>
                  <a:srgbClr val="FF0000"/>
                </a:solidFill>
                <a:latin typeface="Calibri" panose="020F0502020204030204" pitchFamily="34" charset="0"/>
                <a:cs typeface="Calibri" panose="020F0502020204030204" pitchFamily="34" charset="0"/>
              </a:rPr>
              <a:t>İç ve dış hususlar belirlendikten sonra , sürekli izlenmeli ; değişiklik durumunda gözden geçirme çalışmaları yapılarak tekrar ele alınmalıdır</a:t>
            </a:r>
            <a:r>
              <a:rPr lang="tr-TR" sz="2000" b="1" i="1" dirty="0">
                <a:solidFill>
                  <a:srgbClr val="FF0000"/>
                </a:solidFill>
              </a:rPr>
              <a:t>. </a:t>
            </a:r>
          </a:p>
          <a:p>
            <a:pPr marL="342900" indent="-342900">
              <a:buFontTx/>
              <a:buChar char="-"/>
            </a:pPr>
            <a:endParaRPr lang="en-GB" sz="2000" i="1" dirty="0"/>
          </a:p>
        </p:txBody>
      </p:sp>
      <p:sp>
        <p:nvSpPr>
          <p:cNvPr id="13" name="Metin kutusu 12"/>
          <p:cNvSpPr txBox="1"/>
          <p:nvPr/>
        </p:nvSpPr>
        <p:spPr>
          <a:xfrm>
            <a:off x="264741" y="6401306"/>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14" name="Resim 13" descr="Round Table Business Meeting, HD Png Download , Transparent Png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6372" y="1127662"/>
            <a:ext cx="1928957" cy="1892242"/>
          </a:xfrm>
          <a:prstGeom prst="rect">
            <a:avLst/>
          </a:prstGeom>
          <a:noFill/>
          <a:ln>
            <a:noFill/>
          </a:ln>
        </p:spPr>
      </p:pic>
    </p:spTree>
    <p:extLst>
      <p:ext uri="{BB962C8B-B14F-4D97-AF65-F5344CB8AC3E}">
        <p14:creationId xmlns:p14="http://schemas.microsoft.com/office/powerpoint/2010/main" val="2227183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445770" y="2083508"/>
            <a:ext cx="7939278" cy="4001095"/>
          </a:xfrm>
          <a:prstGeom prst="rect">
            <a:avLst/>
          </a:prstGeom>
          <a:noFill/>
          <a:ln w="76200" cap="rnd" cmpd="dbl">
            <a:solidFill>
              <a:schemeClr val="accent1"/>
            </a:solidFill>
          </a:ln>
        </p:spPr>
        <p:txBody>
          <a:bodyPr wrap="square" rtlCol="0">
            <a:spAutoFit/>
          </a:bodyPr>
          <a:lstStyle/>
          <a:p>
            <a:pPr>
              <a:spcAft>
                <a:spcPts val="750"/>
              </a:spcAft>
            </a:pPr>
            <a:r>
              <a:rPr lang="tr-TR" b="1" i="1" dirty="0">
                <a:latin typeface="Georgia" panose="02040502050405020303" pitchFamily="18" charset="0"/>
                <a:cs typeface="Arial" pitchFamily="34" charset="0"/>
              </a:rPr>
              <a:t>KANITLAR</a:t>
            </a:r>
          </a:p>
          <a:p>
            <a:pPr marL="285750" indent="-285750">
              <a:spcAft>
                <a:spcPts val="750"/>
              </a:spcAft>
              <a:buFont typeface="Arial" panose="020B0604020202020204" pitchFamily="34" charset="0"/>
              <a:buChar char="•"/>
            </a:pPr>
            <a:r>
              <a:rPr lang="tr-TR" b="1" i="1" dirty="0">
                <a:latin typeface="Georgia" panose="02040502050405020303" pitchFamily="18" charset="0"/>
                <a:cs typeface="Arial" pitchFamily="34" charset="0"/>
              </a:rPr>
              <a:t>Toplantı Kayıtları (</a:t>
            </a:r>
            <a:r>
              <a:rPr lang="tr-TR" b="1" i="1" u="sng" dirty="0">
                <a:latin typeface="Georgia" panose="02040502050405020303" pitchFamily="18" charset="0"/>
                <a:cs typeface="Arial" pitchFamily="34" charset="0"/>
              </a:rPr>
              <a:t>YGG</a:t>
            </a:r>
            <a:r>
              <a:rPr lang="tr-TR" b="1" i="1" dirty="0">
                <a:latin typeface="Georgia" panose="02040502050405020303" pitchFamily="18" charset="0"/>
                <a:cs typeface="Arial" pitchFamily="34" charset="0"/>
              </a:rPr>
              <a:t>, Yönetim Kurulu, Bütçe Toplantıları, Satış Toplantıları, Haftalık/  Aylık Üretim Toplantıları,.. )</a:t>
            </a:r>
          </a:p>
          <a:p>
            <a:pPr marL="285750" indent="-285750">
              <a:spcAft>
                <a:spcPts val="750"/>
              </a:spcAft>
              <a:buFont typeface="Arial" panose="020B0604020202020204" pitchFamily="34" charset="0"/>
              <a:buChar char="•"/>
            </a:pPr>
            <a:r>
              <a:rPr lang="tr-TR" b="1" i="1" dirty="0">
                <a:latin typeface="Georgia" panose="02040502050405020303" pitchFamily="18" charset="0"/>
                <a:cs typeface="Arial" pitchFamily="34" charset="0"/>
              </a:rPr>
              <a:t>Kapasite Raporları, Fizibilite </a:t>
            </a:r>
            <a:r>
              <a:rPr lang="tr-TR" b="1" i="1" dirty="0" err="1">
                <a:latin typeface="Georgia" panose="02040502050405020303" pitchFamily="18" charset="0"/>
                <a:cs typeface="Arial" pitchFamily="34" charset="0"/>
              </a:rPr>
              <a:t>etüdleri</a:t>
            </a:r>
            <a:r>
              <a:rPr lang="tr-TR" b="1" i="1" dirty="0">
                <a:latin typeface="Georgia" panose="02040502050405020303" pitchFamily="18" charset="0"/>
                <a:cs typeface="Arial" pitchFamily="34" charset="0"/>
              </a:rPr>
              <a:t> </a:t>
            </a:r>
          </a:p>
          <a:p>
            <a:pPr marL="179388" indent="-179388">
              <a:spcBef>
                <a:spcPts val="0"/>
              </a:spcBef>
              <a:buFont typeface="Arial" panose="020B0604020202020204" pitchFamily="34" charset="0"/>
              <a:buChar char="•"/>
            </a:pPr>
            <a:r>
              <a:rPr lang="tr-TR" b="1" i="1" dirty="0">
                <a:latin typeface="Georgia" panose="02040502050405020303" pitchFamily="18" charset="0"/>
                <a:cs typeface="Arial" pitchFamily="34" charset="0"/>
              </a:rPr>
              <a:t>   Stratejik Planlar (İç/Dış Çevre Analizleri) </a:t>
            </a:r>
          </a:p>
          <a:p>
            <a:pPr marL="179388" indent="-179388">
              <a:spcBef>
                <a:spcPts val="0"/>
              </a:spcBef>
              <a:buFont typeface="Arial" panose="020B0604020202020204" pitchFamily="34" charset="0"/>
              <a:buChar char="•"/>
            </a:pPr>
            <a:r>
              <a:rPr lang="tr-TR" b="1" i="1" dirty="0">
                <a:latin typeface="Georgia" panose="02040502050405020303" pitchFamily="18" charset="0"/>
                <a:cs typeface="Arial" pitchFamily="34" charset="0"/>
              </a:rPr>
              <a:t>   SWOT , PEST Analizi Çalışmalar</a:t>
            </a:r>
          </a:p>
          <a:p>
            <a:pPr marL="179388" indent="-179388">
              <a:spcBef>
                <a:spcPts val="0"/>
              </a:spcBef>
              <a:buFont typeface="Arial" panose="020B0604020202020204" pitchFamily="34" charset="0"/>
              <a:buChar char="•"/>
            </a:pPr>
            <a:r>
              <a:rPr lang="tr-TR" b="1" i="1" dirty="0">
                <a:latin typeface="Georgia" panose="02040502050405020303" pitchFamily="18" charset="0"/>
                <a:cs typeface="Arial" pitchFamily="34" charset="0"/>
              </a:rPr>
              <a:t>   Yıllık İş Planları</a:t>
            </a:r>
          </a:p>
          <a:p>
            <a:pPr marL="179388" indent="-179388">
              <a:spcBef>
                <a:spcPts val="0"/>
              </a:spcBef>
              <a:buFont typeface="Arial" panose="020B0604020202020204" pitchFamily="34" charset="0"/>
              <a:buChar char="•"/>
            </a:pPr>
            <a:r>
              <a:rPr lang="tr-TR" b="1" i="1" dirty="0">
                <a:latin typeface="Georgia" panose="02040502050405020303" pitchFamily="18" charset="0"/>
                <a:cs typeface="Arial" pitchFamily="34" charset="0"/>
              </a:rPr>
              <a:t>   El Kitabı </a:t>
            </a:r>
          </a:p>
          <a:p>
            <a:pPr>
              <a:spcBef>
                <a:spcPts val="0"/>
              </a:spcBef>
            </a:pPr>
            <a:r>
              <a:rPr lang="tr-TR" b="1" dirty="0">
                <a:solidFill>
                  <a:srgbClr val="FF0000"/>
                </a:solidFill>
                <a:latin typeface="Georgia" panose="02040502050405020303" pitchFamily="18" charset="0"/>
                <a:cs typeface="Arial" pitchFamily="34" charset="0"/>
              </a:rPr>
              <a:t> </a:t>
            </a:r>
          </a:p>
          <a:p>
            <a:pPr>
              <a:spcBef>
                <a:spcPts val="0"/>
              </a:spcBef>
            </a:pPr>
            <a:endParaRPr lang="tr-TR" b="1" dirty="0">
              <a:solidFill>
                <a:srgbClr val="FF0000"/>
              </a:solidFill>
              <a:latin typeface="Georgia" panose="02040502050405020303" pitchFamily="18" charset="0"/>
              <a:cs typeface="Arial" pitchFamily="34" charset="0"/>
            </a:endParaRPr>
          </a:p>
          <a:p>
            <a:pPr>
              <a:spcBef>
                <a:spcPts val="0"/>
              </a:spcBef>
            </a:pPr>
            <a:endParaRPr lang="tr-TR" b="1" dirty="0">
              <a:solidFill>
                <a:srgbClr val="FF0000"/>
              </a:solidFill>
              <a:latin typeface="Georgia" panose="02040502050405020303" pitchFamily="18" charset="0"/>
              <a:cs typeface="Arial" pitchFamily="34" charset="0"/>
            </a:endParaRPr>
          </a:p>
          <a:p>
            <a:pPr>
              <a:spcBef>
                <a:spcPts val="0"/>
              </a:spcBef>
            </a:pPr>
            <a:r>
              <a:rPr lang="tr-TR" b="1" dirty="0">
                <a:effectLst>
                  <a:outerShdw blurRad="38100" dist="38100" dir="2700000" algn="tl">
                    <a:srgbClr val="000000">
                      <a:alpha val="43137"/>
                    </a:srgbClr>
                  </a:outerShdw>
                </a:effectLst>
                <a:latin typeface="Georgia" panose="02040502050405020303" pitchFamily="18" charset="0"/>
              </a:rPr>
              <a:t>  </a:t>
            </a:r>
            <a:r>
              <a:rPr lang="tr-TR" b="1" i="1" dirty="0">
                <a:solidFill>
                  <a:srgbClr val="FF0000"/>
                </a:solidFill>
                <a:latin typeface="Georgia" panose="02040502050405020303" pitchFamily="18" charset="0"/>
              </a:rPr>
              <a:t>İç ve dış hususlardaki değişiklikler YGG girdisi olarak görüşülmeli ve kayıt altına alınmalıdır.</a:t>
            </a:r>
            <a:endParaRPr lang="tr-TR" dirty="0">
              <a:solidFill>
                <a:srgbClr val="FF0000"/>
              </a:solidFill>
              <a:latin typeface="Georgia" panose="02040502050405020303" pitchFamily="18" charset="0"/>
            </a:endParaRPr>
          </a:p>
        </p:txBody>
      </p:sp>
      <p:pic>
        <p:nvPicPr>
          <p:cNvPr id="10" name="Resim 9"/>
          <p:cNvPicPr>
            <a:picLocks noChangeAspect="1"/>
          </p:cNvPicPr>
          <p:nvPr/>
        </p:nvPicPr>
        <p:blipFill>
          <a:blip r:embed="rId4"/>
          <a:stretch>
            <a:fillRect/>
          </a:stretch>
        </p:blipFill>
        <p:spPr>
          <a:xfrm>
            <a:off x="7172613" y="401518"/>
            <a:ext cx="1363855" cy="1401606"/>
          </a:xfrm>
          <a:prstGeom prst="rect">
            <a:avLst/>
          </a:prstGeom>
        </p:spPr>
      </p:pic>
    </p:spTree>
    <p:extLst>
      <p:ext uri="{BB962C8B-B14F-4D97-AF65-F5344CB8AC3E}">
        <p14:creationId xmlns:p14="http://schemas.microsoft.com/office/powerpoint/2010/main" val="4243092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528066" y="914400"/>
            <a:ext cx="8204454" cy="585215"/>
          </a:xfrm>
        </p:spPr>
        <p:txBody>
          <a:bodyPr>
            <a:noAutofit/>
          </a:bodyPr>
          <a:lstStyle/>
          <a:p>
            <a:r>
              <a:rPr lang="tr-TR" sz="2800" b="1" dirty="0">
                <a:solidFill>
                  <a:prstClr val="black"/>
                </a:solidFill>
                <a:latin typeface="Calibri" panose="020F0502020204030204"/>
              </a:rPr>
              <a:t>4.2 İLGİLİ TARAFLARIN İHTİYAÇ VE BEKLENTİLERİNİN ANLAŞILMASI</a:t>
            </a:r>
            <a:endParaRPr lang="tr-TR" dirty="0"/>
          </a:p>
        </p:txBody>
      </p:sp>
      <p:sp>
        <p:nvSpPr>
          <p:cNvPr id="5" name="İçerik Yer Tutucusu 2"/>
          <p:cNvSpPr>
            <a:spLocks noGrp="1"/>
          </p:cNvSpPr>
          <p:nvPr>
            <p:ph idx="1"/>
          </p:nvPr>
        </p:nvSpPr>
        <p:spPr>
          <a:xfrm>
            <a:off x="342682" y="1674357"/>
            <a:ext cx="8458635" cy="4506987"/>
          </a:xfrm>
        </p:spPr>
        <p:txBody>
          <a:bodyPr>
            <a:noAutofit/>
          </a:bodyPr>
          <a:lstStyle/>
          <a:p>
            <a:r>
              <a:rPr lang="en-GB" sz="2000" dirty="0" err="1"/>
              <a:t>Kuruluş</a:t>
            </a:r>
            <a:r>
              <a:rPr lang="en-GB" sz="2000" dirty="0"/>
              <a:t>, </a:t>
            </a:r>
            <a:r>
              <a:rPr lang="en-GB" sz="2000" dirty="0" err="1"/>
              <a:t>müşteri</a:t>
            </a:r>
            <a:r>
              <a:rPr lang="en-GB" sz="2000" dirty="0"/>
              <a:t> </a:t>
            </a:r>
            <a:r>
              <a:rPr lang="en-GB" sz="2000" dirty="0" err="1"/>
              <a:t>ve</a:t>
            </a:r>
            <a:r>
              <a:rPr lang="en-GB" sz="2000" dirty="0"/>
              <a:t> </a:t>
            </a:r>
            <a:r>
              <a:rPr lang="en-GB" sz="2000" dirty="0" err="1"/>
              <a:t>uygulanabilir</a:t>
            </a:r>
            <a:r>
              <a:rPr lang="en-GB" sz="2000" dirty="0"/>
              <a:t> </a:t>
            </a:r>
            <a:r>
              <a:rPr lang="en-GB" sz="2000" dirty="0" err="1"/>
              <a:t>birincil</a:t>
            </a:r>
            <a:r>
              <a:rPr lang="en-GB" sz="2000" dirty="0"/>
              <a:t> </a:t>
            </a:r>
            <a:r>
              <a:rPr lang="en-GB" sz="2000" dirty="0" err="1"/>
              <a:t>ve</a:t>
            </a:r>
            <a:r>
              <a:rPr lang="en-GB" sz="2000" dirty="0"/>
              <a:t> </a:t>
            </a:r>
            <a:r>
              <a:rPr lang="en-GB" sz="2000" dirty="0" err="1"/>
              <a:t>ikincil</a:t>
            </a:r>
            <a:r>
              <a:rPr lang="en-GB" sz="2000" dirty="0"/>
              <a:t> </a:t>
            </a:r>
            <a:r>
              <a:rPr lang="en-GB" sz="2000" dirty="0" err="1"/>
              <a:t>mevzuat</a:t>
            </a:r>
            <a:r>
              <a:rPr lang="en-GB" sz="2000" dirty="0"/>
              <a:t> </a:t>
            </a:r>
            <a:r>
              <a:rPr lang="en-GB" sz="2000" dirty="0" err="1"/>
              <a:t>hükümlerini</a:t>
            </a:r>
            <a:r>
              <a:rPr lang="en-GB" sz="2000" dirty="0"/>
              <a:t> </a:t>
            </a:r>
            <a:r>
              <a:rPr lang="en-GB" sz="2000" dirty="0" err="1"/>
              <a:t>karşılayan</a:t>
            </a:r>
            <a:r>
              <a:rPr lang="en-GB" sz="2000" dirty="0"/>
              <a:t> </a:t>
            </a:r>
            <a:r>
              <a:rPr lang="en-GB" sz="2000" dirty="0" err="1"/>
              <a:t>ürünleri</a:t>
            </a:r>
            <a:r>
              <a:rPr lang="en-GB" sz="2000" dirty="0"/>
              <a:t> </a:t>
            </a:r>
            <a:r>
              <a:rPr lang="en-GB" sz="2000" dirty="0" err="1"/>
              <a:t>ve</a:t>
            </a:r>
            <a:r>
              <a:rPr lang="en-GB" sz="2000" dirty="0"/>
              <a:t> </a:t>
            </a:r>
            <a:r>
              <a:rPr lang="en-GB" sz="2000" dirty="0" err="1"/>
              <a:t>hizmetleri</a:t>
            </a:r>
            <a:r>
              <a:rPr lang="en-GB" sz="2000" dirty="0"/>
              <a:t> </a:t>
            </a:r>
            <a:r>
              <a:rPr lang="en-GB" sz="2000" dirty="0" err="1"/>
              <a:t>düzenli</a:t>
            </a:r>
            <a:r>
              <a:rPr lang="en-GB" sz="2000" dirty="0"/>
              <a:t> </a:t>
            </a:r>
            <a:r>
              <a:rPr lang="en-GB" sz="2000" dirty="0" err="1"/>
              <a:t>olarak</a:t>
            </a:r>
            <a:r>
              <a:rPr lang="en-GB" sz="2000" dirty="0"/>
              <a:t> </a:t>
            </a:r>
            <a:r>
              <a:rPr lang="en-GB" sz="2000" dirty="0" err="1"/>
              <a:t>sağlama</a:t>
            </a:r>
            <a:r>
              <a:rPr lang="en-GB" sz="2000" dirty="0"/>
              <a:t> </a:t>
            </a:r>
            <a:r>
              <a:rPr lang="en-GB" sz="2000" dirty="0" err="1"/>
              <a:t>yeteneğine</a:t>
            </a:r>
            <a:r>
              <a:rPr lang="en-GB" sz="2000" dirty="0"/>
              <a:t> </a:t>
            </a:r>
            <a:r>
              <a:rPr lang="en-GB" sz="2000" dirty="0" err="1"/>
              <a:t>etkisi</a:t>
            </a:r>
            <a:r>
              <a:rPr lang="en-GB" sz="2000" dirty="0"/>
              <a:t> </a:t>
            </a:r>
            <a:r>
              <a:rPr lang="en-GB" sz="2000" dirty="0" err="1"/>
              <a:t>veya</a:t>
            </a:r>
            <a:r>
              <a:rPr lang="en-GB" sz="2000" dirty="0"/>
              <a:t> </a:t>
            </a:r>
            <a:r>
              <a:rPr lang="en-GB" sz="2000" dirty="0" err="1"/>
              <a:t>potansiyel</a:t>
            </a:r>
            <a:r>
              <a:rPr lang="en-GB" sz="2000" dirty="0"/>
              <a:t> </a:t>
            </a:r>
            <a:r>
              <a:rPr lang="en-GB" sz="2000" dirty="0" err="1"/>
              <a:t>etkisinden</a:t>
            </a:r>
            <a:r>
              <a:rPr lang="en-GB" sz="2000" dirty="0"/>
              <a:t> </a:t>
            </a:r>
            <a:r>
              <a:rPr lang="en-GB" sz="2000" dirty="0" err="1"/>
              <a:t>dolayı</a:t>
            </a:r>
            <a:r>
              <a:rPr lang="en-GB" sz="2000" dirty="0"/>
              <a:t>, </a:t>
            </a:r>
            <a:r>
              <a:rPr lang="en-GB" sz="2000" dirty="0" err="1"/>
              <a:t>aşağıdakileri</a:t>
            </a:r>
            <a:r>
              <a:rPr lang="en-GB" sz="2000" dirty="0"/>
              <a:t> </a:t>
            </a:r>
            <a:r>
              <a:rPr lang="en-GB" sz="2000" u="sng" dirty="0" err="1"/>
              <a:t>belirlemelidir</a:t>
            </a:r>
            <a:r>
              <a:rPr lang="en-GB" sz="2000" dirty="0"/>
              <a:t>:</a:t>
            </a:r>
          </a:p>
          <a:p>
            <a:endParaRPr lang="en-GB" sz="2000" dirty="0"/>
          </a:p>
          <a:p>
            <a:pPr marL="457200" indent="-457200">
              <a:buAutoNum type="alphaLcParenR"/>
            </a:pPr>
            <a:r>
              <a:rPr lang="pl-PL" sz="2000" b="1" dirty="0"/>
              <a:t>Kalite yönetim sistemi </a:t>
            </a:r>
            <a:r>
              <a:rPr lang="pl-PL" sz="2000" dirty="0"/>
              <a:t>ile ilgili tarafları,</a:t>
            </a:r>
            <a:endParaRPr lang="en-GB" sz="2000" dirty="0"/>
          </a:p>
          <a:p>
            <a:pPr marL="457200" indent="-457200">
              <a:buAutoNum type="alphaLcParenR"/>
            </a:pPr>
            <a:r>
              <a:rPr lang="en-GB" sz="2000" dirty="0"/>
              <a:t>Bu </a:t>
            </a:r>
            <a:r>
              <a:rPr lang="en-GB" sz="2000" dirty="0" err="1"/>
              <a:t>ilgili</a:t>
            </a:r>
            <a:r>
              <a:rPr lang="en-GB" sz="2000" dirty="0"/>
              <a:t> </a:t>
            </a:r>
            <a:r>
              <a:rPr lang="en-GB" sz="2000" dirty="0" err="1"/>
              <a:t>tarafların</a:t>
            </a:r>
            <a:r>
              <a:rPr lang="en-GB" sz="2000" dirty="0"/>
              <a:t> </a:t>
            </a:r>
            <a:r>
              <a:rPr lang="en-GB" sz="2000" dirty="0" err="1"/>
              <a:t>kalite</a:t>
            </a:r>
            <a:r>
              <a:rPr lang="en-GB" sz="2000" dirty="0"/>
              <a:t> </a:t>
            </a:r>
            <a:r>
              <a:rPr lang="en-GB" sz="2000" dirty="0" err="1"/>
              <a:t>yönetim</a:t>
            </a:r>
            <a:r>
              <a:rPr lang="en-GB" sz="2000" dirty="0"/>
              <a:t> </a:t>
            </a:r>
            <a:r>
              <a:rPr lang="en-GB" sz="2000" dirty="0" err="1"/>
              <a:t>sistemi</a:t>
            </a:r>
            <a:r>
              <a:rPr lang="en-GB" sz="2000" dirty="0"/>
              <a:t> </a:t>
            </a:r>
            <a:r>
              <a:rPr lang="en-GB" sz="2000" dirty="0" err="1"/>
              <a:t>ile</a:t>
            </a:r>
            <a:r>
              <a:rPr lang="en-GB" sz="2000" dirty="0"/>
              <a:t> </a:t>
            </a:r>
            <a:r>
              <a:rPr lang="en-GB" sz="2000" dirty="0" err="1"/>
              <a:t>ilgili</a:t>
            </a:r>
            <a:r>
              <a:rPr lang="en-GB" sz="2000" dirty="0"/>
              <a:t> </a:t>
            </a:r>
            <a:r>
              <a:rPr lang="en-GB" sz="2000" dirty="0" err="1"/>
              <a:t>şartları</a:t>
            </a:r>
            <a:r>
              <a:rPr lang="en-GB" sz="2000" dirty="0"/>
              <a:t>,</a:t>
            </a:r>
          </a:p>
          <a:p>
            <a:endParaRPr lang="en-GB" sz="2000" dirty="0"/>
          </a:p>
          <a:p>
            <a:r>
              <a:rPr lang="en-GB" sz="2000" dirty="0" err="1"/>
              <a:t>Kuruluş</a:t>
            </a:r>
            <a:r>
              <a:rPr lang="en-GB" sz="2000" dirty="0"/>
              <a:t>, </a:t>
            </a:r>
            <a:r>
              <a:rPr lang="en-GB" sz="2000" dirty="0" err="1"/>
              <a:t>bu</a:t>
            </a:r>
            <a:r>
              <a:rPr lang="en-GB" sz="2000" dirty="0"/>
              <a:t> </a:t>
            </a:r>
            <a:r>
              <a:rPr lang="en-GB" sz="2000" dirty="0" err="1"/>
              <a:t>ilgili</a:t>
            </a:r>
            <a:r>
              <a:rPr lang="en-GB" sz="2000" dirty="0"/>
              <a:t> </a:t>
            </a:r>
            <a:r>
              <a:rPr lang="en-GB" sz="2000" dirty="0" err="1"/>
              <a:t>taraflar</a:t>
            </a:r>
            <a:r>
              <a:rPr lang="en-GB" sz="2000" dirty="0"/>
              <a:t> </a:t>
            </a:r>
            <a:r>
              <a:rPr lang="en-GB" sz="2000" dirty="0" err="1"/>
              <a:t>hakkındaki</a:t>
            </a:r>
            <a:r>
              <a:rPr lang="en-GB" sz="2000" dirty="0"/>
              <a:t> </a:t>
            </a:r>
            <a:r>
              <a:rPr lang="en-GB" sz="2000" dirty="0" err="1"/>
              <a:t>bilgileri</a:t>
            </a:r>
            <a:r>
              <a:rPr lang="en-GB" sz="2000" dirty="0"/>
              <a:t> </a:t>
            </a:r>
            <a:r>
              <a:rPr lang="en-GB" sz="2000" dirty="0" err="1"/>
              <a:t>ile</a:t>
            </a:r>
            <a:r>
              <a:rPr lang="en-GB" sz="2000" dirty="0"/>
              <a:t> </a:t>
            </a:r>
            <a:r>
              <a:rPr lang="en-GB" sz="2000" dirty="0" err="1"/>
              <a:t>bu</a:t>
            </a:r>
            <a:r>
              <a:rPr lang="en-GB" sz="2000" dirty="0"/>
              <a:t> </a:t>
            </a:r>
            <a:r>
              <a:rPr lang="en-GB" sz="2000" dirty="0" err="1"/>
              <a:t>tarafların</a:t>
            </a:r>
            <a:r>
              <a:rPr lang="en-GB" sz="2000" dirty="0"/>
              <a:t> </a:t>
            </a:r>
            <a:r>
              <a:rPr lang="en-GB" sz="2000" dirty="0" err="1"/>
              <a:t>şartlarını</a:t>
            </a:r>
            <a:r>
              <a:rPr lang="en-GB" sz="2000" dirty="0"/>
              <a:t> </a:t>
            </a:r>
            <a:r>
              <a:rPr lang="en-GB" sz="2000" u="sng" dirty="0" err="1"/>
              <a:t>izlemeli</a:t>
            </a:r>
            <a:r>
              <a:rPr lang="en-GB" sz="2000" u="sng" dirty="0"/>
              <a:t> </a:t>
            </a:r>
            <a:r>
              <a:rPr lang="en-GB" sz="2000" u="sng" dirty="0" err="1"/>
              <a:t>ve</a:t>
            </a:r>
            <a:r>
              <a:rPr lang="en-GB" sz="2000" u="sng" dirty="0"/>
              <a:t> </a:t>
            </a:r>
            <a:r>
              <a:rPr lang="en-GB" sz="2000" u="sng" dirty="0" err="1"/>
              <a:t>gözden</a:t>
            </a:r>
            <a:r>
              <a:rPr lang="en-GB" sz="2000" u="sng" dirty="0"/>
              <a:t> </a:t>
            </a:r>
            <a:r>
              <a:rPr lang="en-GB" sz="2000" u="sng" dirty="0" err="1"/>
              <a:t>geçirmelidir</a:t>
            </a:r>
            <a:r>
              <a:rPr lang="en-GB" sz="2000" dirty="0"/>
              <a:t>.</a:t>
            </a:r>
            <a:r>
              <a:rPr lang="tr-TR" sz="2000" dirty="0">
                <a:cs typeface="Arial" pitchFamily="34" charset="0"/>
              </a:rPr>
              <a:t> </a:t>
            </a:r>
            <a:endParaRPr lang="en-GB" sz="2000" dirty="0"/>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ctr">
              <a:spcBef>
                <a:spcPts val="0"/>
              </a:spcBef>
              <a:buNone/>
            </a:pPr>
            <a:r>
              <a:rPr lang="tr-TR" sz="2000" b="1" i="1" dirty="0">
                <a:solidFill>
                  <a:srgbClr val="FF0000"/>
                </a:solidFill>
                <a:latin typeface="Calibri" panose="020F0502020204030204" pitchFamily="34" charset="0"/>
                <a:cs typeface="Calibri" panose="020F0502020204030204" pitchFamily="34" charset="0"/>
              </a:rPr>
              <a:t>BELİRLE, İZLE, GÖZDEN GEÇİR </a:t>
            </a:r>
            <a:endParaRPr lang="en-GB" sz="2000" b="1" i="1" dirty="0">
              <a:solidFill>
                <a:srgbClr val="FF0000"/>
              </a:solidFill>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0698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3" name="İçerik Yer Tutucusu 2"/>
          <p:cNvSpPr>
            <a:spLocks noGrp="1"/>
          </p:cNvSpPr>
          <p:nvPr>
            <p:ph idx="1"/>
          </p:nvPr>
        </p:nvSpPr>
        <p:spPr>
          <a:xfrm>
            <a:off x="135629" y="1773936"/>
            <a:ext cx="4593772" cy="4069080"/>
          </a:xfrm>
        </p:spPr>
        <p:txBody>
          <a:bodyPr>
            <a:normAutofit/>
          </a:bodyPr>
          <a:lstStyle/>
          <a:p>
            <a:pPr marL="342900" indent="-342900">
              <a:buFont typeface="Calibri" panose="020F0502020204030204" pitchFamily="34" charset="0"/>
              <a:buChar char="⁻"/>
            </a:pPr>
            <a:r>
              <a:rPr lang="tr-TR" sz="2000" i="1" dirty="0">
                <a:latin typeface="Calibri" panose="020F0502020204030204" pitchFamily="34" charset="0"/>
                <a:cs typeface="Calibri" panose="020F0502020204030204" pitchFamily="34" charset="0"/>
              </a:rPr>
              <a:t>Müşteriler</a:t>
            </a:r>
          </a:p>
          <a:p>
            <a:pPr marL="342900" indent="-342900">
              <a:buFont typeface="Calibri" panose="020F0502020204030204" pitchFamily="34" charset="0"/>
              <a:buChar char="⁻"/>
            </a:pPr>
            <a:r>
              <a:rPr lang="tr-TR" sz="2000" i="1" dirty="0">
                <a:latin typeface="Calibri" panose="020F0502020204030204" pitchFamily="34" charset="0"/>
                <a:cs typeface="Calibri" panose="020F0502020204030204" pitchFamily="34" charset="0"/>
              </a:rPr>
              <a:t>Nihai tüketiciler</a:t>
            </a:r>
            <a:endParaRPr lang="en-GB"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GB" sz="2000" i="1" dirty="0" err="1">
                <a:latin typeface="Calibri" panose="020F0502020204030204" pitchFamily="34" charset="0"/>
                <a:cs typeface="Calibri" panose="020F0502020204030204" pitchFamily="34" charset="0"/>
              </a:rPr>
              <a:t>Yasa</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koyucular</a:t>
            </a:r>
            <a:endParaRPr lang="en-GB"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GB" sz="2000" i="1" dirty="0" err="1">
                <a:latin typeface="Calibri" panose="020F0502020204030204" pitchFamily="34" charset="0"/>
                <a:cs typeface="Calibri" panose="020F0502020204030204" pitchFamily="34" charset="0"/>
              </a:rPr>
              <a:t>Şirket</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ortakları</a:t>
            </a:r>
            <a:endParaRPr lang="en-GB"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tr-TR" sz="2000" i="1" dirty="0">
                <a:latin typeface="Calibri" panose="020F0502020204030204" pitchFamily="34" charset="0"/>
                <a:cs typeface="Calibri" panose="020F0502020204030204" pitchFamily="34" charset="0"/>
              </a:rPr>
              <a:t>Bayiler </a:t>
            </a:r>
          </a:p>
          <a:p>
            <a:pPr marL="342900" indent="-342900">
              <a:buFont typeface="Calibri" panose="020F0502020204030204" pitchFamily="34" charset="0"/>
              <a:buChar char="⁻"/>
            </a:pPr>
            <a:r>
              <a:rPr lang="en-GB" sz="2000" i="1" dirty="0" err="1">
                <a:latin typeface="Calibri" panose="020F0502020204030204" pitchFamily="34" charset="0"/>
                <a:cs typeface="Calibri" panose="020F0502020204030204" pitchFamily="34" charset="0"/>
              </a:rPr>
              <a:t>Kuruluşun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bağlı</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olduğu</a:t>
            </a:r>
            <a:r>
              <a:rPr lang="en-GB" sz="2000" i="1" dirty="0">
                <a:latin typeface="Calibri" panose="020F0502020204030204" pitchFamily="34" charset="0"/>
                <a:cs typeface="Calibri" panose="020F0502020204030204" pitchFamily="34" charset="0"/>
              </a:rPr>
              <a:t> holding</a:t>
            </a:r>
            <a:r>
              <a:rPr lang="tr-TR" sz="2000" i="1" dirty="0">
                <a:latin typeface="Calibri" panose="020F0502020204030204" pitchFamily="34" charset="0"/>
                <a:cs typeface="Calibri" panose="020F0502020204030204" pitchFamily="34" charset="0"/>
              </a:rPr>
              <a:t> ve bağlı diğer kuruluşlar</a:t>
            </a:r>
            <a:endParaRPr lang="en-GB"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GB" sz="2000" i="1" dirty="0" err="1">
                <a:latin typeface="Calibri" panose="020F0502020204030204" pitchFamily="34" charset="0"/>
                <a:cs typeface="Calibri" panose="020F0502020204030204" pitchFamily="34" charset="0"/>
              </a:rPr>
              <a:t>Kuruluşun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sahipleri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hissedarlar</a:t>
            </a:r>
            <a:endParaRPr lang="en-GB"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GB" sz="2000" i="1" dirty="0" err="1">
                <a:latin typeface="Calibri" panose="020F0502020204030204" pitchFamily="34" charset="0"/>
                <a:cs typeface="Calibri" panose="020F0502020204030204" pitchFamily="34" charset="0"/>
              </a:rPr>
              <a:t>Bankalar</a:t>
            </a:r>
            <a:endParaRPr lang="tr-TR"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tr-TR" sz="2000" i="1" dirty="0">
                <a:latin typeface="Calibri" panose="020F0502020204030204" pitchFamily="34" charset="0"/>
                <a:cs typeface="Calibri" panose="020F0502020204030204" pitchFamily="34" charset="0"/>
              </a:rPr>
              <a:t>Sigorta şirketleri </a:t>
            </a:r>
          </a:p>
        </p:txBody>
      </p:sp>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363800" y="1269188"/>
            <a:ext cx="8458635" cy="361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000" b="1" i="1" dirty="0">
                <a:latin typeface="Calibri" panose="020F0502020204030204" pitchFamily="34" charset="0"/>
                <a:cs typeface="Calibri" panose="020F0502020204030204" pitchFamily="34" charset="0"/>
              </a:rPr>
              <a:t>İLGİLİ TARAFLAR </a:t>
            </a:r>
          </a:p>
        </p:txBody>
      </p:sp>
      <p:sp>
        <p:nvSpPr>
          <p:cNvPr id="11" name="İçerik Yer Tutucusu 2"/>
          <p:cNvSpPr txBox="1">
            <a:spLocks/>
          </p:cNvSpPr>
          <p:nvPr/>
        </p:nvSpPr>
        <p:spPr>
          <a:xfrm>
            <a:off x="5239076" y="1758048"/>
            <a:ext cx="3694612" cy="4970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Calibri" panose="020F0502020204030204" pitchFamily="34" charset="0"/>
              <a:buChar char="⁻"/>
            </a:pPr>
            <a:r>
              <a:rPr lang="tr-TR" sz="2000" i="1" dirty="0">
                <a:latin typeface="Calibri" panose="020F0502020204030204" pitchFamily="34" charset="0"/>
                <a:cs typeface="Calibri" panose="020F0502020204030204" pitchFamily="34" charset="0"/>
              </a:rPr>
              <a:t>Tedarikçiler</a:t>
            </a:r>
            <a:endParaRPr lang="en-GB"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GB" sz="2000" i="1" dirty="0" err="1">
                <a:latin typeface="Calibri" panose="020F0502020204030204" pitchFamily="34" charset="0"/>
                <a:cs typeface="Calibri" panose="020F0502020204030204" pitchFamily="34" charset="0"/>
              </a:rPr>
              <a:t>Personel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kuruluş</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için</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çalışan</a:t>
            </a:r>
            <a:r>
              <a:rPr lang="en-GB" sz="2000" i="1" dirty="0">
                <a:latin typeface="Calibri" panose="020F0502020204030204" pitchFamily="34" charset="0"/>
                <a:cs typeface="Calibri" panose="020F0502020204030204" pitchFamily="34" charset="0"/>
              </a:rPr>
              <a:t> </a:t>
            </a:r>
            <a:endParaRPr lang="tr-TR" sz="2000" i="1" dirty="0">
              <a:latin typeface="Calibri" panose="020F0502020204030204" pitchFamily="34" charset="0"/>
              <a:cs typeface="Calibri" panose="020F0502020204030204" pitchFamily="34" charset="0"/>
            </a:endParaRPr>
          </a:p>
          <a:p>
            <a:pPr marL="0" indent="0">
              <a:buNone/>
            </a:pPr>
            <a:r>
              <a:rPr lang="tr-TR"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şahıslar</a:t>
            </a:r>
            <a:endParaRPr lang="tr-TR"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tr-TR" sz="2000" i="1" dirty="0">
                <a:latin typeface="Calibri" panose="020F0502020204030204" pitchFamily="34" charset="0"/>
                <a:cs typeface="Calibri" panose="020F0502020204030204" pitchFamily="34" charset="0"/>
              </a:rPr>
              <a:t>Dağıtıcılar</a:t>
            </a:r>
            <a:endParaRPr lang="en-GB"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GB" sz="2000" i="1" dirty="0" err="1">
                <a:latin typeface="Calibri" panose="020F0502020204030204" pitchFamily="34" charset="0"/>
                <a:cs typeface="Calibri" panose="020F0502020204030204" pitchFamily="34" charset="0"/>
              </a:rPr>
              <a:t>Ticari</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ve</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profesyonel</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birlikler</a:t>
            </a:r>
            <a:endParaRPr lang="en-GB"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GB" sz="2000" i="1" dirty="0" err="1">
                <a:latin typeface="Calibri" panose="020F0502020204030204" pitchFamily="34" charset="0"/>
                <a:cs typeface="Calibri" panose="020F0502020204030204" pitchFamily="34" charset="0"/>
              </a:rPr>
              <a:t>Komşu</a:t>
            </a:r>
            <a:r>
              <a:rPr lang="en-GB" sz="2000" i="1" dirty="0">
                <a:latin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kuruluşlar</a:t>
            </a:r>
            <a:endParaRPr lang="en-GB"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GB" sz="2000" i="1" dirty="0" err="1">
                <a:latin typeface="Calibri" panose="020F0502020204030204" pitchFamily="34" charset="0"/>
                <a:cs typeface="Calibri" panose="020F0502020204030204" pitchFamily="34" charset="0"/>
              </a:rPr>
              <a:t>Rakipler</a:t>
            </a:r>
            <a:endParaRPr lang="tr-TR" sz="2000" i="1"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tr-TR" sz="2000" i="1" dirty="0">
                <a:latin typeface="Calibri" panose="020F0502020204030204" pitchFamily="34" charset="0"/>
                <a:cs typeface="Calibri" panose="020F0502020204030204" pitchFamily="34" charset="0"/>
              </a:rPr>
              <a:t>Sivil Toplum Kuruluşları (STK)</a:t>
            </a:r>
          </a:p>
          <a:p>
            <a:pPr marL="342900" indent="-342900">
              <a:buFont typeface="Calibri" panose="020F0502020204030204" pitchFamily="34" charset="0"/>
              <a:buChar char="⁻"/>
            </a:pPr>
            <a:r>
              <a:rPr lang="tr-TR" sz="2000" i="1" dirty="0">
                <a:latin typeface="Calibri" panose="020F0502020204030204" pitchFamily="34" charset="0"/>
                <a:cs typeface="Calibri" panose="020F0502020204030204" pitchFamily="34" charset="0"/>
              </a:rPr>
              <a:t>Kamu Kurumları, </a:t>
            </a:r>
            <a:r>
              <a:rPr lang="tr-TR" sz="2000" i="1" dirty="0" err="1">
                <a:latin typeface="Calibri" panose="020F0502020204030204" pitchFamily="34" charset="0"/>
                <a:cs typeface="Calibri" panose="020F0502020204030204" pitchFamily="34" charset="0"/>
              </a:rPr>
              <a:t>v.b</a:t>
            </a:r>
            <a:r>
              <a:rPr lang="tr-TR" sz="2000" i="1" dirty="0">
                <a:latin typeface="Calibri" panose="020F0502020204030204" pitchFamily="34" charset="0"/>
                <a:cs typeface="Calibri" panose="020F0502020204030204" pitchFamily="34" charset="0"/>
              </a:rPr>
              <a:t>.</a:t>
            </a:r>
          </a:p>
        </p:txBody>
      </p:sp>
      <p:sp>
        <p:nvSpPr>
          <p:cNvPr id="12" name="Metin kutusu 11"/>
          <p:cNvSpPr txBox="1"/>
          <p:nvPr/>
        </p:nvSpPr>
        <p:spPr>
          <a:xfrm>
            <a:off x="264741" y="6401306"/>
            <a:ext cx="1645919" cy="338554"/>
          </a:xfrm>
          <a:prstGeom prst="rect">
            <a:avLst/>
          </a:prstGeom>
          <a:noFill/>
        </p:spPr>
        <p:txBody>
          <a:bodyPr wrap="square" rtlCol="0">
            <a:spAutoFit/>
          </a:bodyPr>
          <a:lstStyle/>
          <a:p>
            <a:r>
              <a:rPr lang="tr-TR" sz="1600" i="1" dirty="0">
                <a:solidFill>
                  <a:srgbClr val="FF0000"/>
                </a:solidFill>
              </a:rPr>
              <a:t>ISO/TS 9002</a:t>
            </a: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4163" y="1630941"/>
            <a:ext cx="1682060" cy="1864215"/>
          </a:xfrm>
          <a:prstGeom prst="rect">
            <a:avLst/>
          </a:prstGeom>
        </p:spPr>
      </p:pic>
      <p:sp>
        <p:nvSpPr>
          <p:cNvPr id="2" name="Dikdörtgen 1"/>
          <p:cNvSpPr/>
          <p:nvPr/>
        </p:nvSpPr>
        <p:spPr>
          <a:xfrm>
            <a:off x="264741" y="5922106"/>
            <a:ext cx="8481810" cy="400110"/>
          </a:xfrm>
          <a:prstGeom prst="rect">
            <a:avLst/>
          </a:prstGeom>
        </p:spPr>
        <p:txBody>
          <a:bodyPr wrap="none">
            <a:spAutoFit/>
          </a:bodyPr>
          <a:lstStyle/>
          <a:p>
            <a:pPr algn="ctr"/>
            <a:r>
              <a:rPr lang="tr-TR" sz="2000" b="1" i="1" dirty="0">
                <a:solidFill>
                  <a:srgbClr val="FF0000"/>
                </a:solidFill>
                <a:latin typeface="Calibri" panose="020F0502020204030204" pitchFamily="34" charset="0"/>
                <a:cs typeface="Calibri" panose="020F0502020204030204" pitchFamily="34" charset="0"/>
              </a:rPr>
              <a:t>Beklenti, ihtiyaç ve şartlar ; yerel, bölgesel, ulusal ve/veya uluslararası olabilir.</a:t>
            </a:r>
            <a:endParaRPr lang="en-GB" sz="200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2893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3" name="İçerik Yer Tutucusu 2"/>
          <p:cNvSpPr>
            <a:spLocks noGrp="1"/>
          </p:cNvSpPr>
          <p:nvPr>
            <p:ph idx="1"/>
          </p:nvPr>
        </p:nvSpPr>
        <p:spPr>
          <a:xfrm>
            <a:off x="363800" y="1758048"/>
            <a:ext cx="8332144" cy="4551312"/>
          </a:xfrm>
        </p:spPr>
        <p:txBody>
          <a:bodyPr>
            <a:normAutofit lnSpcReduction="10000"/>
          </a:bodyPr>
          <a:lstStyle/>
          <a:p>
            <a:pPr lvl="0"/>
            <a:r>
              <a:rPr lang="tr-TR" sz="2000" i="1" dirty="0">
                <a:latin typeface="Calibri" panose="020F0502020204030204" pitchFamily="34" charset="0"/>
                <a:cs typeface="Calibri" panose="020F0502020204030204" pitchFamily="34" charset="0"/>
              </a:rPr>
              <a:t>Kuruluşun performansına ve kararlarına etkisi;</a:t>
            </a:r>
          </a:p>
          <a:p>
            <a:pPr lvl="0"/>
            <a:r>
              <a:rPr lang="tr-TR" sz="2000" i="1" dirty="0">
                <a:latin typeface="Calibri" panose="020F0502020204030204" pitchFamily="34" charset="0"/>
                <a:cs typeface="Calibri" panose="020F0502020204030204" pitchFamily="34" charset="0"/>
              </a:rPr>
              <a:t>Risk ve fırsat oluşturma kabiliyeti;</a:t>
            </a:r>
          </a:p>
          <a:p>
            <a:pPr lvl="0"/>
            <a:r>
              <a:rPr lang="tr-TR" sz="2000" i="1" dirty="0">
                <a:latin typeface="Calibri" panose="020F0502020204030204" pitchFamily="34" charset="0"/>
                <a:cs typeface="Calibri" panose="020F0502020204030204" pitchFamily="34" charset="0"/>
              </a:rPr>
              <a:t>Piyasa üzerindeki olası  etkisi;</a:t>
            </a:r>
          </a:p>
          <a:p>
            <a:r>
              <a:rPr lang="tr-TR" sz="2000" i="1" dirty="0">
                <a:latin typeface="Calibri" panose="020F0502020204030204" pitchFamily="34" charset="0"/>
                <a:cs typeface="Calibri" panose="020F0502020204030204" pitchFamily="34" charset="0"/>
              </a:rPr>
              <a:t>Kuruluşu kararları ve faaliyetleri ile etkileme kabiliyeti</a:t>
            </a:r>
          </a:p>
          <a:p>
            <a:pPr marL="0" indent="0">
              <a:buNone/>
            </a:pPr>
            <a:r>
              <a:rPr lang="tr-TR" sz="2000" i="1" dirty="0"/>
              <a:t>göz önüne alınmalıdır.</a:t>
            </a:r>
          </a:p>
          <a:p>
            <a:pPr marL="0" indent="0">
              <a:buNone/>
            </a:pPr>
            <a:endParaRPr lang="tr-TR" sz="2000" i="1" dirty="0"/>
          </a:p>
          <a:p>
            <a:pPr marL="0" indent="0">
              <a:buNone/>
            </a:pPr>
            <a:endParaRPr lang="tr-TR" sz="2000" i="1" dirty="0"/>
          </a:p>
          <a:p>
            <a:pPr marL="0" indent="0" algn="just">
              <a:buNone/>
            </a:pPr>
            <a:r>
              <a:rPr lang="tr-TR" sz="2000" b="1" i="1" dirty="0">
                <a:solidFill>
                  <a:srgbClr val="FF0000"/>
                </a:solidFill>
              </a:rPr>
              <a:t>Kuruluşun ürettiği  ürün ve/veya sunulan hizmetin çeşitliliğine göre ilgili taraflar ve/veya ihtiyaç ve beklentiler de farklılaşabilir.</a:t>
            </a:r>
          </a:p>
          <a:p>
            <a:pPr marL="0" indent="0">
              <a:buNone/>
            </a:pPr>
            <a:endParaRPr lang="tr-TR" sz="2000" b="1" i="1" dirty="0">
              <a:solidFill>
                <a:srgbClr val="FF0000"/>
              </a:solidFill>
            </a:endParaRPr>
          </a:p>
          <a:p>
            <a:pPr marL="0" indent="0" algn="just">
              <a:buNone/>
            </a:pPr>
            <a:r>
              <a:rPr lang="tr-TR" sz="2000" b="1" i="1" dirty="0">
                <a:solidFill>
                  <a:srgbClr val="FF0000"/>
                </a:solidFill>
              </a:rPr>
              <a:t>Birden fazla yönetim sistemi uygulayan kuruluşlar , ilgili taraf ihtiyaç ve beklentilerini belirlerken her bir yönetim sistemine göre ele alarak öncelikleri belirlemelidir. </a:t>
            </a:r>
          </a:p>
          <a:p>
            <a:pPr marL="0" indent="0">
              <a:buNone/>
            </a:pPr>
            <a:endParaRPr lang="tr-TR" sz="2000" i="1" dirty="0"/>
          </a:p>
          <a:p>
            <a:pPr marL="0" indent="0">
              <a:buNone/>
            </a:pPr>
            <a:endParaRPr lang="tr-TR" sz="2000" i="1" dirty="0"/>
          </a:p>
          <a:p>
            <a:pPr marL="0" indent="0">
              <a:buNone/>
            </a:pPr>
            <a:endParaRPr lang="tr-TR" sz="2000" i="1" dirty="0"/>
          </a:p>
          <a:p>
            <a:pPr marL="0" indent="0">
              <a:buNone/>
            </a:pPr>
            <a:endParaRPr lang="en-GB" sz="2000" i="1" dirty="0"/>
          </a:p>
        </p:txBody>
      </p:sp>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363800" y="1269188"/>
            <a:ext cx="8458635" cy="361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000" b="1" i="1" u="sng" dirty="0">
                <a:latin typeface="Calibri" panose="020F0502020204030204" pitchFamily="34" charset="0"/>
                <a:cs typeface="Calibri" panose="020F0502020204030204" pitchFamily="34" charset="0"/>
              </a:rPr>
              <a:t>KURULUŞA ÖZGÜ </a:t>
            </a:r>
            <a:r>
              <a:rPr lang="tr-TR" sz="2000" b="1" i="1" dirty="0">
                <a:latin typeface="Calibri" panose="020F0502020204030204" pitchFamily="34" charset="0"/>
                <a:cs typeface="Calibri" panose="020F0502020204030204" pitchFamily="34" charset="0"/>
              </a:rPr>
              <a:t>İLGİLİ TARAFLARIN </a:t>
            </a:r>
            <a:r>
              <a:rPr lang="en-GB" sz="2000" b="1" i="1" dirty="0"/>
              <a:t>İHTİYAÇ</a:t>
            </a:r>
            <a:r>
              <a:rPr lang="tr-TR" sz="2000" b="1" i="1" dirty="0"/>
              <a:t> VE </a:t>
            </a:r>
            <a:r>
              <a:rPr lang="en-GB" sz="2000" b="1" i="1" dirty="0"/>
              <a:t>BEKLENTİLER</a:t>
            </a:r>
            <a:r>
              <a:rPr lang="tr-TR" sz="2000" b="1" i="1" dirty="0"/>
              <a:t>İ </a:t>
            </a:r>
            <a:r>
              <a:rPr lang="en-GB" sz="2000" b="1" i="1" dirty="0"/>
              <a:t> BELİRLENİRKEN</a:t>
            </a:r>
            <a:r>
              <a:rPr lang="tr-TR" sz="2000" b="1" i="1" dirty="0">
                <a:cs typeface="Calibri" panose="020F0502020204030204" pitchFamily="34" charset="0"/>
              </a:rPr>
              <a:t> </a:t>
            </a:r>
          </a:p>
        </p:txBody>
      </p:sp>
      <p:sp>
        <p:nvSpPr>
          <p:cNvPr id="12" name="Metin kutusu 11"/>
          <p:cNvSpPr txBox="1"/>
          <p:nvPr/>
        </p:nvSpPr>
        <p:spPr>
          <a:xfrm>
            <a:off x="264741" y="6401306"/>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10633880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advTm="3000">
        <p159:morph option="byObject"/>
      </p:transition>
    </mc:Choice>
    <mc:Fallback>
      <p:transition spd="slow" advTm="3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3" name="İçerik Yer Tutucusu 2"/>
          <p:cNvSpPr>
            <a:spLocks noGrp="1"/>
          </p:cNvSpPr>
          <p:nvPr>
            <p:ph idx="1"/>
          </p:nvPr>
        </p:nvSpPr>
        <p:spPr>
          <a:xfrm>
            <a:off x="363800" y="1758048"/>
            <a:ext cx="8332144" cy="4551312"/>
          </a:xfrm>
        </p:spPr>
        <p:txBody>
          <a:bodyPr>
            <a:normAutofit fontScale="92500" lnSpcReduction="20000"/>
          </a:bodyPr>
          <a:lstStyle/>
          <a:p>
            <a:pPr lvl="0"/>
            <a:r>
              <a:rPr lang="tr-TR" sz="2000" i="1" dirty="0">
                <a:latin typeface="Calibri" panose="020F0502020204030204" pitchFamily="34" charset="0"/>
                <a:cs typeface="Calibri" panose="020F0502020204030204" pitchFamily="34" charset="0"/>
              </a:rPr>
              <a:t>Kuruluşun performansına ve kararlarına etkisi;</a:t>
            </a:r>
          </a:p>
          <a:p>
            <a:pPr lvl="0"/>
            <a:r>
              <a:rPr lang="tr-TR" sz="2000" i="1" dirty="0">
                <a:latin typeface="Calibri" panose="020F0502020204030204" pitchFamily="34" charset="0"/>
                <a:cs typeface="Calibri" panose="020F0502020204030204" pitchFamily="34" charset="0"/>
              </a:rPr>
              <a:t>Risk ve fırsat oluşturma kabiliyeti;</a:t>
            </a:r>
          </a:p>
          <a:p>
            <a:pPr lvl="0"/>
            <a:r>
              <a:rPr lang="tr-TR" sz="2000" i="1" dirty="0">
                <a:latin typeface="Calibri" panose="020F0502020204030204" pitchFamily="34" charset="0"/>
                <a:cs typeface="Calibri" panose="020F0502020204030204" pitchFamily="34" charset="0"/>
              </a:rPr>
              <a:t>Piyasa üzerindeki olası  etkisi;</a:t>
            </a:r>
          </a:p>
          <a:p>
            <a:r>
              <a:rPr lang="tr-TR" sz="2000" i="1" dirty="0">
                <a:latin typeface="Calibri" panose="020F0502020204030204" pitchFamily="34" charset="0"/>
                <a:cs typeface="Calibri" panose="020F0502020204030204" pitchFamily="34" charset="0"/>
              </a:rPr>
              <a:t>Kuruluşu kararları ve faaliyetleri ile etkileme kabiliyeti</a:t>
            </a:r>
          </a:p>
          <a:p>
            <a:pPr marL="0" indent="0">
              <a:buNone/>
            </a:pPr>
            <a:r>
              <a:rPr lang="tr-TR" sz="2000" i="1" dirty="0"/>
              <a:t>göz önüne alınmalıdır.</a:t>
            </a:r>
          </a:p>
          <a:p>
            <a:pPr marL="0" indent="0" algn="just">
              <a:buNone/>
            </a:pPr>
            <a:endParaRPr lang="tr-TR" sz="2000" i="1" dirty="0"/>
          </a:p>
          <a:p>
            <a:pPr marL="0" indent="0">
              <a:buNone/>
            </a:pPr>
            <a:endParaRPr lang="tr-TR" sz="2000" i="1" dirty="0"/>
          </a:p>
          <a:p>
            <a:pPr marL="0" indent="0" algn="just">
              <a:buNone/>
            </a:pPr>
            <a:r>
              <a:rPr lang="tr-TR" sz="2600" b="1" i="1" dirty="0">
                <a:solidFill>
                  <a:srgbClr val="FF0000"/>
                </a:solidFill>
              </a:rPr>
              <a:t>Kuruluşun ürettiği  ürün ve/veya sunulan hizmetin çeşitliliğine göre ilgili taraflar ve/veya ihtiyaç ve beklentiler de farklılaşabilir.</a:t>
            </a:r>
          </a:p>
          <a:p>
            <a:pPr marL="0" indent="0">
              <a:buNone/>
            </a:pPr>
            <a:endParaRPr lang="tr-TR" sz="2600" b="1" i="1" dirty="0">
              <a:solidFill>
                <a:srgbClr val="FF0000"/>
              </a:solidFill>
            </a:endParaRPr>
          </a:p>
          <a:p>
            <a:pPr marL="0" indent="0" algn="just">
              <a:buNone/>
            </a:pPr>
            <a:r>
              <a:rPr lang="tr-TR" sz="2600" b="1" i="1" dirty="0">
                <a:solidFill>
                  <a:srgbClr val="FF0000"/>
                </a:solidFill>
              </a:rPr>
              <a:t>Birden fazla yönetim sistemi uygulayan kuruluşlar , ilgili taraf ihtiyaç ve beklentilerini belirlerken her bir yönetim sistemine göre ele alarak öncelikleri belirlemelidir. </a:t>
            </a:r>
          </a:p>
          <a:p>
            <a:pPr marL="0" indent="0">
              <a:buNone/>
            </a:pPr>
            <a:endParaRPr lang="tr-TR" sz="2000" i="1" dirty="0"/>
          </a:p>
          <a:p>
            <a:pPr marL="0" indent="0" algn="just">
              <a:buNone/>
            </a:pPr>
            <a:endParaRPr lang="tr-TR" sz="2000" i="1" dirty="0"/>
          </a:p>
          <a:p>
            <a:pPr marL="0" indent="0">
              <a:buNone/>
            </a:pPr>
            <a:endParaRPr lang="tr-TR" sz="2000" i="1" dirty="0"/>
          </a:p>
          <a:p>
            <a:pPr marL="0" indent="0">
              <a:buNone/>
            </a:pPr>
            <a:endParaRPr lang="en-GB" sz="2000" i="1" dirty="0"/>
          </a:p>
        </p:txBody>
      </p:sp>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363800" y="1269188"/>
            <a:ext cx="8458635" cy="361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000" b="1" i="1" u="sng" dirty="0">
                <a:latin typeface="Calibri" panose="020F0502020204030204" pitchFamily="34" charset="0"/>
                <a:cs typeface="Calibri" panose="020F0502020204030204" pitchFamily="34" charset="0"/>
              </a:rPr>
              <a:t>KURULUŞA ÖZGÜ </a:t>
            </a:r>
            <a:r>
              <a:rPr lang="tr-TR" sz="2000" b="1" i="1" dirty="0">
                <a:latin typeface="Calibri" panose="020F0502020204030204" pitchFamily="34" charset="0"/>
                <a:cs typeface="Calibri" panose="020F0502020204030204" pitchFamily="34" charset="0"/>
              </a:rPr>
              <a:t>İLGİLİ TARAFLARIN </a:t>
            </a:r>
            <a:r>
              <a:rPr lang="en-GB" sz="2000" b="1" i="1" dirty="0"/>
              <a:t>İHTİYAÇ</a:t>
            </a:r>
            <a:r>
              <a:rPr lang="tr-TR" sz="2000" b="1" i="1" dirty="0"/>
              <a:t> VE </a:t>
            </a:r>
            <a:r>
              <a:rPr lang="en-GB" sz="2000" b="1" i="1" dirty="0"/>
              <a:t>BEKLENTİLER</a:t>
            </a:r>
            <a:r>
              <a:rPr lang="tr-TR" sz="2000" b="1" i="1" dirty="0"/>
              <a:t>İ </a:t>
            </a:r>
            <a:r>
              <a:rPr lang="en-GB" sz="2000" b="1" i="1" dirty="0"/>
              <a:t> BELİRLENİRKEN</a:t>
            </a:r>
            <a:r>
              <a:rPr lang="tr-TR" sz="2000" b="1" i="1" dirty="0">
                <a:cs typeface="Calibri" panose="020F0502020204030204" pitchFamily="34" charset="0"/>
              </a:rPr>
              <a:t> </a:t>
            </a:r>
          </a:p>
        </p:txBody>
      </p:sp>
      <p:sp>
        <p:nvSpPr>
          <p:cNvPr id="12" name="Metin kutusu 11"/>
          <p:cNvSpPr txBox="1"/>
          <p:nvPr/>
        </p:nvSpPr>
        <p:spPr>
          <a:xfrm>
            <a:off x="264741" y="6401306"/>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34400353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advTm="3000">
        <p159:morph option="byObject"/>
      </p:transition>
    </mc:Choice>
    <mc:Fallback>
      <p:transition spd="slow" advTm="3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3" name="İçerik Yer Tutucusu 2"/>
          <p:cNvSpPr>
            <a:spLocks noGrp="1"/>
          </p:cNvSpPr>
          <p:nvPr>
            <p:ph idx="1"/>
          </p:nvPr>
        </p:nvSpPr>
        <p:spPr>
          <a:xfrm>
            <a:off x="363800" y="1758048"/>
            <a:ext cx="8332144" cy="4551312"/>
          </a:xfrm>
        </p:spPr>
        <p:txBody>
          <a:bodyPr>
            <a:normAutofit lnSpcReduction="10000"/>
          </a:bodyPr>
          <a:lstStyle/>
          <a:p>
            <a:pPr lvl="0"/>
            <a:r>
              <a:rPr lang="tr-TR" sz="2000" i="1" dirty="0">
                <a:latin typeface="Calibri" panose="020F0502020204030204" pitchFamily="34" charset="0"/>
                <a:cs typeface="Calibri" panose="020F0502020204030204" pitchFamily="34" charset="0"/>
              </a:rPr>
              <a:t>Kuruluşun performansına ve kararlarına etkisi;</a:t>
            </a:r>
          </a:p>
          <a:p>
            <a:pPr lvl="0"/>
            <a:r>
              <a:rPr lang="tr-TR" sz="2000" i="1" dirty="0">
                <a:latin typeface="Calibri" panose="020F0502020204030204" pitchFamily="34" charset="0"/>
                <a:cs typeface="Calibri" panose="020F0502020204030204" pitchFamily="34" charset="0"/>
              </a:rPr>
              <a:t>Risk ve fırsat oluşturma kabiliyeti;</a:t>
            </a:r>
          </a:p>
          <a:p>
            <a:pPr lvl="0"/>
            <a:r>
              <a:rPr lang="tr-TR" sz="2000" i="1" dirty="0">
                <a:latin typeface="Calibri" panose="020F0502020204030204" pitchFamily="34" charset="0"/>
                <a:cs typeface="Calibri" panose="020F0502020204030204" pitchFamily="34" charset="0"/>
              </a:rPr>
              <a:t>Piyasa üzerindeki olası  etkisi;</a:t>
            </a:r>
          </a:p>
          <a:p>
            <a:r>
              <a:rPr lang="tr-TR" sz="2000" i="1" dirty="0">
                <a:latin typeface="Calibri" panose="020F0502020204030204" pitchFamily="34" charset="0"/>
                <a:cs typeface="Calibri" panose="020F0502020204030204" pitchFamily="34" charset="0"/>
              </a:rPr>
              <a:t>Kuruluşu kararları ve faaliyetleri ile etkileme kabiliyeti</a:t>
            </a:r>
          </a:p>
          <a:p>
            <a:pPr marL="0" indent="0">
              <a:buNone/>
            </a:pPr>
            <a:r>
              <a:rPr lang="tr-TR" sz="2000" i="1" dirty="0"/>
              <a:t>göz önüne alınmalıdır.</a:t>
            </a:r>
          </a:p>
          <a:p>
            <a:pPr marL="0" indent="0">
              <a:buNone/>
            </a:pPr>
            <a:endParaRPr lang="tr-TR" sz="2000" i="1" dirty="0"/>
          </a:p>
          <a:p>
            <a:pPr marL="0" indent="0">
              <a:buNone/>
            </a:pPr>
            <a:endParaRPr lang="tr-TR" sz="2000" i="1" dirty="0"/>
          </a:p>
          <a:p>
            <a:pPr marL="0" indent="0" algn="just">
              <a:buNone/>
            </a:pPr>
            <a:r>
              <a:rPr lang="tr-TR" sz="2000" b="1" i="1" dirty="0">
                <a:solidFill>
                  <a:srgbClr val="FF0000"/>
                </a:solidFill>
              </a:rPr>
              <a:t>Kuruluşun ürettiği  ürün ve/veya sunulan hizmetin çeşitliliğine göre ilgili taraflar ve/veya ihtiyaç ve beklentiler de farklılaşabilir.</a:t>
            </a:r>
          </a:p>
          <a:p>
            <a:pPr marL="0" indent="0">
              <a:buNone/>
            </a:pPr>
            <a:endParaRPr lang="tr-TR" sz="2000" b="1" i="1" dirty="0">
              <a:solidFill>
                <a:srgbClr val="FF0000"/>
              </a:solidFill>
            </a:endParaRPr>
          </a:p>
          <a:p>
            <a:pPr marL="0" indent="0" algn="just">
              <a:buNone/>
            </a:pPr>
            <a:r>
              <a:rPr lang="tr-TR" sz="2000" b="1" i="1" dirty="0">
                <a:solidFill>
                  <a:srgbClr val="FF0000"/>
                </a:solidFill>
              </a:rPr>
              <a:t>Birden fazla yönetim sistemi uygulayan kuruluşlar , ilgili taraf ihtiyaç ve beklentilerini belirlerken her bir yönetim sistemine göre ele alarak öncelikleri belirlemelidir. </a:t>
            </a:r>
          </a:p>
          <a:p>
            <a:pPr marL="0" indent="0">
              <a:buNone/>
            </a:pPr>
            <a:endParaRPr lang="tr-TR" sz="2000" i="1" dirty="0"/>
          </a:p>
          <a:p>
            <a:pPr marL="0" indent="0">
              <a:buNone/>
            </a:pPr>
            <a:endParaRPr lang="tr-TR" sz="2000" i="1" dirty="0"/>
          </a:p>
          <a:p>
            <a:pPr marL="0" indent="0">
              <a:buNone/>
            </a:pPr>
            <a:endParaRPr lang="tr-TR" sz="2000" i="1" dirty="0"/>
          </a:p>
          <a:p>
            <a:pPr marL="0" indent="0">
              <a:buNone/>
            </a:pPr>
            <a:endParaRPr lang="en-GB" sz="2000" i="1" dirty="0"/>
          </a:p>
        </p:txBody>
      </p:sp>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363800" y="1269188"/>
            <a:ext cx="8458635" cy="361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000" b="1" i="1" u="sng" dirty="0">
                <a:latin typeface="Calibri" panose="020F0502020204030204" pitchFamily="34" charset="0"/>
                <a:cs typeface="Calibri" panose="020F0502020204030204" pitchFamily="34" charset="0"/>
              </a:rPr>
              <a:t>KURULUŞA ÖZGÜ </a:t>
            </a:r>
            <a:r>
              <a:rPr lang="tr-TR" sz="2000" b="1" i="1" dirty="0">
                <a:latin typeface="Calibri" panose="020F0502020204030204" pitchFamily="34" charset="0"/>
                <a:cs typeface="Calibri" panose="020F0502020204030204" pitchFamily="34" charset="0"/>
              </a:rPr>
              <a:t>İLGİLİ TARAFLARIN </a:t>
            </a:r>
            <a:r>
              <a:rPr lang="en-GB" sz="2000" b="1" i="1" dirty="0"/>
              <a:t>İHTİYAÇ</a:t>
            </a:r>
            <a:r>
              <a:rPr lang="tr-TR" sz="2000" b="1" i="1" dirty="0"/>
              <a:t> VE </a:t>
            </a:r>
            <a:r>
              <a:rPr lang="en-GB" sz="2000" b="1" i="1" dirty="0"/>
              <a:t>BEKLENTİLER</a:t>
            </a:r>
            <a:r>
              <a:rPr lang="tr-TR" sz="2000" b="1" i="1" dirty="0"/>
              <a:t>İ </a:t>
            </a:r>
            <a:r>
              <a:rPr lang="en-GB" sz="2000" b="1" i="1" dirty="0"/>
              <a:t> BELİRLENİRKEN</a:t>
            </a:r>
            <a:r>
              <a:rPr lang="tr-TR" sz="2000" b="1" i="1" dirty="0">
                <a:cs typeface="Calibri" panose="020F0502020204030204" pitchFamily="34" charset="0"/>
              </a:rPr>
              <a:t> </a:t>
            </a:r>
          </a:p>
        </p:txBody>
      </p:sp>
      <p:sp>
        <p:nvSpPr>
          <p:cNvPr id="12" name="Metin kutusu 11"/>
          <p:cNvSpPr txBox="1"/>
          <p:nvPr/>
        </p:nvSpPr>
        <p:spPr>
          <a:xfrm>
            <a:off x="264741" y="6401306"/>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31497137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advTm="3000">
        <p159:morph option="byObject"/>
      </p:transition>
    </mc:Choice>
    <mc:Fallback>
      <p:transition spd="slow"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6" y="2962069"/>
            <a:ext cx="2887503" cy="272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107277" y="1294878"/>
            <a:ext cx="7265182" cy="400110"/>
          </a:xfrm>
          <a:prstGeom prst="rect">
            <a:avLst/>
          </a:prstGeom>
        </p:spPr>
        <p:txBody>
          <a:bodyPr wrap="square">
            <a:spAutoFit/>
          </a:bodyPr>
          <a:lstStyle/>
          <a:p>
            <a:pPr lvl="0"/>
            <a:r>
              <a:rPr lang="tr-TR" sz="2000" b="1" dirty="0">
                <a:latin typeface="Calibri" panose="020F0502020204030204" pitchFamily="34" charset="0"/>
                <a:cs typeface="Calibri" panose="020F0502020204030204" pitchFamily="34" charset="0"/>
              </a:rPr>
              <a:t>BELGELENDİRİLEN YÖNETİM SİSTEMLERİ </a:t>
            </a:r>
          </a:p>
        </p:txBody>
      </p:sp>
      <p:pic>
        <p:nvPicPr>
          <p:cNvPr id="6"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568" y="6334116"/>
            <a:ext cx="4947899" cy="409594"/>
          </a:xfrm>
          <a:prstGeom prst="rect">
            <a:avLst/>
          </a:prstGeom>
        </p:spPr>
      </p:pic>
      <p:sp>
        <p:nvSpPr>
          <p:cNvPr id="4" name="Dikdörtgen 3"/>
          <p:cNvSpPr/>
          <p:nvPr/>
        </p:nvSpPr>
        <p:spPr>
          <a:xfrm>
            <a:off x="203199" y="1563625"/>
            <a:ext cx="8757921" cy="4801314"/>
          </a:xfrm>
          <a:prstGeom prst="rect">
            <a:avLst/>
          </a:prstGeom>
        </p:spPr>
        <p:txBody>
          <a:bodyPr wrap="square">
            <a:spAutoFit/>
          </a:bodyPr>
          <a:lstStyle/>
          <a:p>
            <a:r>
              <a:rPr lang="tr-TR" sz="1700" b="1" dirty="0"/>
              <a:t>9001 - </a:t>
            </a:r>
            <a:r>
              <a:rPr lang="tr-TR" sz="1700" dirty="0"/>
              <a:t>Kalite Yönetim Sistemi</a:t>
            </a:r>
          </a:p>
          <a:p>
            <a:r>
              <a:rPr lang="tr-TR" sz="1700" b="1" dirty="0"/>
              <a:t>14001</a:t>
            </a:r>
            <a:r>
              <a:rPr lang="tr-TR" sz="1700" dirty="0"/>
              <a:t> - Çevre Yönetim Sistemi</a:t>
            </a:r>
          </a:p>
          <a:p>
            <a:r>
              <a:rPr lang="tr-TR" sz="1700" b="1" dirty="0"/>
              <a:t>22000 </a:t>
            </a:r>
            <a:r>
              <a:rPr lang="tr-TR" sz="1700" dirty="0"/>
              <a:t>- Gıda Güvenliği Yönetim Sistemi /</a:t>
            </a:r>
            <a:r>
              <a:rPr lang="tr-TR" sz="1700" b="1" dirty="0"/>
              <a:t>FSSC</a:t>
            </a:r>
            <a:r>
              <a:rPr lang="tr-TR" sz="1700" dirty="0"/>
              <a:t> Gıda Güvenliği Yönetim Sistemi</a:t>
            </a:r>
          </a:p>
          <a:p>
            <a:r>
              <a:rPr lang="tr-TR" sz="1700" b="1" dirty="0"/>
              <a:t>45001 </a:t>
            </a:r>
            <a:r>
              <a:rPr lang="tr-TR" sz="1700" dirty="0"/>
              <a:t>– İSG Yönetim Sistemi / </a:t>
            </a:r>
            <a:r>
              <a:rPr lang="tr-TR" sz="1700" b="1" dirty="0"/>
              <a:t>18001 </a:t>
            </a:r>
            <a:r>
              <a:rPr lang="tr-TR" sz="1700" dirty="0"/>
              <a:t>– İSG Yönetim Sistemi</a:t>
            </a:r>
          </a:p>
          <a:p>
            <a:r>
              <a:rPr lang="tr-TR" sz="1700" b="1" dirty="0"/>
              <a:t>13485</a:t>
            </a:r>
            <a:r>
              <a:rPr lang="tr-TR" sz="1700" dirty="0"/>
              <a:t> - Tıbbi Cihazlar Yönetim Sistemi</a:t>
            </a:r>
          </a:p>
          <a:p>
            <a:r>
              <a:rPr lang="tr-TR" sz="1700" b="1" dirty="0"/>
              <a:t>10002</a:t>
            </a:r>
            <a:r>
              <a:rPr lang="tr-TR" sz="1700" dirty="0"/>
              <a:t> - Müşteri Memnuniyeti Yönetim Sistemi</a:t>
            </a:r>
          </a:p>
          <a:p>
            <a:r>
              <a:rPr lang="tr-TR" sz="1700" b="1" dirty="0"/>
              <a:t>50001</a:t>
            </a:r>
            <a:r>
              <a:rPr lang="tr-TR" sz="1700" dirty="0"/>
              <a:t> - Enerji Yönetim Sistemi</a:t>
            </a:r>
          </a:p>
          <a:p>
            <a:r>
              <a:rPr lang="tr-TR" sz="1700" b="1" dirty="0"/>
              <a:t>TSE K 118 </a:t>
            </a:r>
            <a:r>
              <a:rPr lang="tr-TR" sz="1700" dirty="0"/>
              <a:t>- Ön Dökümlü Betonarme Yapı Elemanları</a:t>
            </a:r>
          </a:p>
          <a:p>
            <a:r>
              <a:rPr lang="tr-TR" sz="1700" b="1" dirty="0"/>
              <a:t>22301 </a:t>
            </a:r>
            <a:r>
              <a:rPr lang="tr-TR" sz="1700" dirty="0"/>
              <a:t>- İş Sürekliliği Yönetim Sistemi</a:t>
            </a:r>
          </a:p>
          <a:p>
            <a:r>
              <a:rPr lang="tr-TR" sz="1700" b="1" dirty="0"/>
              <a:t>15224</a:t>
            </a:r>
            <a:r>
              <a:rPr lang="tr-TR" sz="1700" dirty="0"/>
              <a:t> - Sağlık Hizmetleri Kalite Yönetim Sistemi</a:t>
            </a:r>
          </a:p>
          <a:p>
            <a:r>
              <a:rPr lang="tr-TR" sz="1700" b="1" dirty="0"/>
              <a:t>28000</a:t>
            </a:r>
            <a:r>
              <a:rPr lang="tr-TR" sz="1700" dirty="0"/>
              <a:t> - Tedarik Zinciri Güvenliği Yönetim Sistemi</a:t>
            </a:r>
          </a:p>
          <a:p>
            <a:r>
              <a:rPr lang="tr-TR" sz="1700" b="1" dirty="0"/>
              <a:t>29990 </a:t>
            </a:r>
            <a:r>
              <a:rPr lang="tr-TR" sz="1700" dirty="0"/>
              <a:t>- Eğitim Ve Öğretim Hizmetleri Yönetim Sistemi</a:t>
            </a:r>
          </a:p>
          <a:p>
            <a:r>
              <a:rPr lang="tr-TR" sz="1700" b="1" dirty="0"/>
              <a:t>22716</a:t>
            </a:r>
            <a:r>
              <a:rPr lang="tr-TR" sz="1700" dirty="0"/>
              <a:t> - İyi Üretim Uygulamaları (GMP)</a:t>
            </a:r>
          </a:p>
          <a:p>
            <a:r>
              <a:rPr lang="tr-TR" sz="1700" b="1" dirty="0"/>
              <a:t>31000</a:t>
            </a:r>
            <a:r>
              <a:rPr lang="tr-TR" sz="1700" dirty="0"/>
              <a:t> - Risk Yönetimi</a:t>
            </a:r>
          </a:p>
          <a:p>
            <a:r>
              <a:rPr lang="tr-TR" sz="1700" b="1" dirty="0"/>
              <a:t>13811 </a:t>
            </a:r>
            <a:r>
              <a:rPr lang="tr-TR" sz="1700" dirty="0"/>
              <a:t>Hijyen Ve Sanitasyon Yönetim Sistemi</a:t>
            </a:r>
          </a:p>
          <a:p>
            <a:r>
              <a:rPr lang="tr-TR" sz="1700" b="1" dirty="0"/>
              <a:t>18295-1 / 18295-2 </a:t>
            </a:r>
            <a:r>
              <a:rPr lang="tr-TR" sz="1700" dirty="0"/>
              <a:t>Müşteri İletişim Merkezleri Sistemi</a:t>
            </a:r>
          </a:p>
          <a:p>
            <a:r>
              <a:rPr lang="tr-TR" sz="1700" b="1" dirty="0"/>
              <a:t>39001</a:t>
            </a:r>
            <a:r>
              <a:rPr lang="tr-TR" sz="1700" dirty="0"/>
              <a:t> - Yol Trafik Güvenliği Yönetim Sistemi</a:t>
            </a:r>
          </a:p>
          <a:p>
            <a:r>
              <a:rPr lang="tr-TR" sz="1700" b="1" dirty="0"/>
              <a:t>IQ Net SR 10 </a:t>
            </a:r>
            <a:r>
              <a:rPr lang="tr-TR" sz="1700" dirty="0"/>
              <a:t>- Sosyal Sorumluluk Yönetim Sistemi</a:t>
            </a:r>
          </a:p>
        </p:txBody>
      </p:sp>
    </p:spTree>
    <p:extLst>
      <p:ext uri="{BB962C8B-B14F-4D97-AF65-F5344CB8AC3E}">
        <p14:creationId xmlns:p14="http://schemas.microsoft.com/office/powerpoint/2010/main" val="3085713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3" name="İçerik Yer Tutucusu 2"/>
          <p:cNvSpPr>
            <a:spLocks noGrp="1"/>
          </p:cNvSpPr>
          <p:nvPr>
            <p:ph idx="1"/>
          </p:nvPr>
        </p:nvSpPr>
        <p:spPr>
          <a:xfrm>
            <a:off x="363800" y="1758048"/>
            <a:ext cx="8332144" cy="4643258"/>
          </a:xfrm>
        </p:spPr>
        <p:txBody>
          <a:bodyPr>
            <a:normAutofit fontScale="92500" lnSpcReduction="10000"/>
          </a:bodyPr>
          <a:lstStyle/>
          <a:p>
            <a:r>
              <a:rPr lang="tr-TR" sz="2200" i="1" dirty="0"/>
              <a:t>Alınan siparişlerin gözden geçirilmesi;</a:t>
            </a:r>
          </a:p>
          <a:p>
            <a:r>
              <a:rPr lang="tr-TR" sz="2200" i="1" dirty="0"/>
              <a:t>Yasal ve diğer şartların uygunluk veya hukuki yönden gözden geçirilmesi;</a:t>
            </a:r>
          </a:p>
          <a:p>
            <a:r>
              <a:rPr lang="en-GB" sz="2200" i="1" dirty="0" err="1"/>
              <a:t>İlgili</a:t>
            </a:r>
            <a:r>
              <a:rPr lang="en-GB" sz="2200" i="1" dirty="0"/>
              <a:t> </a:t>
            </a:r>
            <a:r>
              <a:rPr lang="en-GB" sz="2200" i="1" dirty="0" err="1"/>
              <a:t>birliklerde</a:t>
            </a:r>
            <a:r>
              <a:rPr lang="tr-TR" sz="2200" i="1" dirty="0"/>
              <a:t> (</a:t>
            </a:r>
            <a:r>
              <a:rPr lang="tr-TR" sz="2200" i="1" dirty="0" err="1"/>
              <a:t>dernek,oda</a:t>
            </a:r>
            <a:r>
              <a:rPr lang="tr-TR" sz="2200" i="1" dirty="0"/>
              <a:t>,..)</a:t>
            </a:r>
            <a:r>
              <a:rPr lang="en-GB" sz="2200" i="1" dirty="0"/>
              <a:t> </a:t>
            </a:r>
            <a:r>
              <a:rPr lang="en-GB" sz="2200" i="1" dirty="0" err="1"/>
              <a:t>yer</a:t>
            </a:r>
            <a:r>
              <a:rPr lang="en-GB" sz="2200" i="1" dirty="0"/>
              <a:t> alma,</a:t>
            </a:r>
            <a:endParaRPr lang="tr-TR" sz="2200" i="1" dirty="0"/>
          </a:p>
          <a:p>
            <a:r>
              <a:rPr lang="tr-TR" sz="2200" i="1" dirty="0"/>
              <a:t>Lobicilik  faaliyetleri,</a:t>
            </a:r>
            <a:endParaRPr lang="en-GB" sz="2200" i="1" dirty="0"/>
          </a:p>
          <a:p>
            <a:r>
              <a:rPr lang="en-GB" sz="2200" i="1" dirty="0"/>
              <a:t>Benchmarking,</a:t>
            </a:r>
          </a:p>
          <a:p>
            <a:r>
              <a:rPr lang="en-GB" sz="2200" i="1" dirty="0" err="1"/>
              <a:t>Aktif</a:t>
            </a:r>
            <a:r>
              <a:rPr lang="en-GB" sz="2200" i="1" dirty="0"/>
              <a:t> </a:t>
            </a:r>
            <a:r>
              <a:rPr lang="en-GB" sz="2200" i="1" dirty="0" err="1"/>
              <a:t>anketler</a:t>
            </a:r>
            <a:r>
              <a:rPr lang="tr-TR" sz="2200" i="1" dirty="0"/>
              <a:t> </a:t>
            </a:r>
            <a:r>
              <a:rPr lang="en-GB" sz="2200" i="1" dirty="0"/>
              <a:t>,</a:t>
            </a:r>
          </a:p>
          <a:p>
            <a:r>
              <a:rPr lang="en-GB" sz="2200" i="1" dirty="0" err="1"/>
              <a:t>Pazar</a:t>
            </a:r>
            <a:r>
              <a:rPr lang="en-GB" sz="2200" i="1" dirty="0"/>
              <a:t> </a:t>
            </a:r>
            <a:r>
              <a:rPr lang="en-GB" sz="2200" i="1" dirty="0" err="1"/>
              <a:t>araştırmaları</a:t>
            </a:r>
            <a:r>
              <a:rPr lang="en-GB" sz="2200" i="1" dirty="0"/>
              <a:t>,</a:t>
            </a:r>
          </a:p>
          <a:p>
            <a:r>
              <a:rPr lang="en-GB" sz="2200" i="1" dirty="0" err="1"/>
              <a:t>Müşteri</a:t>
            </a:r>
            <a:r>
              <a:rPr lang="en-GB" sz="2200" i="1" dirty="0"/>
              <a:t> </a:t>
            </a:r>
            <a:r>
              <a:rPr lang="en-GB" sz="2200" i="1" dirty="0" err="1"/>
              <a:t>ve</a:t>
            </a:r>
            <a:r>
              <a:rPr lang="en-GB" sz="2200" i="1" dirty="0"/>
              <a:t> </a:t>
            </a:r>
            <a:r>
              <a:rPr lang="en-GB" sz="2200" i="1" dirty="0" err="1"/>
              <a:t>kullanıcı</a:t>
            </a:r>
            <a:r>
              <a:rPr lang="en-GB" sz="2200" i="1" dirty="0"/>
              <a:t> </a:t>
            </a:r>
            <a:r>
              <a:rPr lang="en-GB" sz="2200" i="1" dirty="0" err="1"/>
              <a:t>anketleri</a:t>
            </a:r>
            <a:r>
              <a:rPr lang="en-GB" sz="2200" i="1" dirty="0"/>
              <a:t>,</a:t>
            </a:r>
          </a:p>
          <a:p>
            <a:r>
              <a:rPr lang="en-GB" sz="2200" i="1" dirty="0" err="1"/>
              <a:t>Müşteri</a:t>
            </a:r>
            <a:r>
              <a:rPr lang="en-GB" sz="2200" i="1" dirty="0"/>
              <a:t> </a:t>
            </a:r>
            <a:r>
              <a:rPr lang="en-GB" sz="2200" i="1" dirty="0" err="1"/>
              <a:t>ihtiyaçları</a:t>
            </a:r>
            <a:r>
              <a:rPr lang="en-GB" sz="2200" i="1" dirty="0"/>
              <a:t>, </a:t>
            </a:r>
            <a:r>
              <a:rPr lang="en-GB" sz="2200" i="1" dirty="0" err="1"/>
              <a:t>beklentileri</a:t>
            </a:r>
            <a:r>
              <a:rPr lang="en-GB" sz="2200" i="1" dirty="0"/>
              <a:t> </a:t>
            </a:r>
            <a:r>
              <a:rPr lang="en-GB" sz="2200" i="1" dirty="0" err="1"/>
              <a:t>ve</a:t>
            </a:r>
            <a:r>
              <a:rPr lang="en-GB" sz="2200" i="1" dirty="0"/>
              <a:t> </a:t>
            </a:r>
            <a:r>
              <a:rPr lang="en-GB" sz="2200" i="1" dirty="0" err="1"/>
              <a:t>memnuniyetinin</a:t>
            </a:r>
            <a:r>
              <a:rPr lang="en-GB" sz="2200" i="1" dirty="0"/>
              <a:t> </a:t>
            </a:r>
            <a:r>
              <a:rPr lang="en-GB" sz="2200" i="1" dirty="0" err="1"/>
              <a:t>izlenmesi</a:t>
            </a:r>
            <a:endParaRPr lang="tr-TR" sz="2200" i="1" dirty="0"/>
          </a:p>
          <a:p>
            <a:pPr marL="0" indent="0">
              <a:buNone/>
            </a:pPr>
            <a:endParaRPr lang="tr-TR" sz="2000" i="1" dirty="0"/>
          </a:p>
          <a:p>
            <a:pPr marL="0" indent="0">
              <a:buNone/>
            </a:pPr>
            <a:endParaRPr lang="tr-TR" sz="1500" i="1" dirty="0"/>
          </a:p>
          <a:p>
            <a:pPr marL="0" indent="0" algn="just">
              <a:buNone/>
            </a:pPr>
            <a:r>
              <a:rPr lang="tr-TR" sz="2200" b="1" i="1" dirty="0">
                <a:solidFill>
                  <a:srgbClr val="FF0000"/>
                </a:solidFill>
                <a:latin typeface="Calibri" panose="020F0502020204030204" pitchFamily="34" charset="0"/>
                <a:cs typeface="Calibri" panose="020F0502020204030204" pitchFamily="34" charset="0"/>
              </a:rPr>
              <a:t>Belirleme faaliyetlerini yürütürken proseslerden sorumlu olanlarla çalışmak veya bilgi toplanmasına olanak sağlayan yöntemler kullanmak önemlidir.</a:t>
            </a:r>
            <a:endParaRPr lang="en-GB" sz="2200" b="1" i="1" dirty="0">
              <a:solidFill>
                <a:srgbClr val="FF0000"/>
              </a:solidFill>
              <a:latin typeface="Calibri" panose="020F0502020204030204" pitchFamily="34" charset="0"/>
              <a:cs typeface="Calibri" panose="020F0502020204030204" pitchFamily="34" charset="0"/>
            </a:endParaRPr>
          </a:p>
          <a:p>
            <a:pPr marL="0" indent="0">
              <a:buNone/>
            </a:pPr>
            <a:endParaRPr lang="en-GB" sz="2000" i="1" dirty="0"/>
          </a:p>
        </p:txBody>
      </p:sp>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363800" y="1269188"/>
            <a:ext cx="8458635" cy="361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t>İHTİYAÇ</a:t>
            </a:r>
            <a:r>
              <a:rPr lang="tr-TR" sz="2000" b="1" i="1" dirty="0"/>
              <a:t> VE </a:t>
            </a:r>
            <a:r>
              <a:rPr lang="en-GB" sz="2000" b="1" i="1" dirty="0"/>
              <a:t>BEKLENTİLER</a:t>
            </a:r>
            <a:r>
              <a:rPr lang="tr-TR" sz="2000" b="1" i="1" dirty="0"/>
              <a:t>İ </a:t>
            </a:r>
            <a:r>
              <a:rPr lang="en-GB" sz="2000" b="1" i="1" dirty="0"/>
              <a:t> BELİRLE</a:t>
            </a:r>
            <a:r>
              <a:rPr lang="tr-TR" sz="2000" b="1" i="1" dirty="0"/>
              <a:t>ME YÖNTEMLERİ </a:t>
            </a:r>
            <a:r>
              <a:rPr lang="tr-TR" sz="2000" b="1" i="1" dirty="0">
                <a:cs typeface="Calibri" panose="020F0502020204030204" pitchFamily="34" charset="0"/>
              </a:rPr>
              <a:t> </a:t>
            </a:r>
          </a:p>
        </p:txBody>
      </p:sp>
      <p:sp>
        <p:nvSpPr>
          <p:cNvPr id="12" name="Metin kutusu 11"/>
          <p:cNvSpPr txBox="1"/>
          <p:nvPr/>
        </p:nvSpPr>
        <p:spPr>
          <a:xfrm>
            <a:off x="264741" y="6401306"/>
            <a:ext cx="1645919" cy="338554"/>
          </a:xfrm>
          <a:prstGeom prst="rect">
            <a:avLst/>
          </a:prstGeom>
          <a:noFill/>
        </p:spPr>
        <p:txBody>
          <a:bodyPr wrap="square" rtlCol="0">
            <a:spAutoFit/>
          </a:bodyPr>
          <a:lstStyle/>
          <a:p>
            <a:r>
              <a:rPr lang="tr-TR" sz="1600" i="1" dirty="0">
                <a:solidFill>
                  <a:srgbClr val="FF0000"/>
                </a:solidFill>
              </a:rPr>
              <a:t>ISO/TS 9002</a:t>
            </a:r>
          </a:p>
        </p:txBody>
      </p:sp>
    </p:spTree>
    <p:extLst>
      <p:ext uri="{BB962C8B-B14F-4D97-AF65-F5344CB8AC3E}">
        <p14:creationId xmlns:p14="http://schemas.microsoft.com/office/powerpoint/2010/main" val="295600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50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wheel(1)">
                                      <p:cBhvr>
                                        <p:cTn id="7"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3" name="İçerik Yer Tutucusu 2"/>
          <p:cNvSpPr>
            <a:spLocks noGrp="1"/>
          </p:cNvSpPr>
          <p:nvPr>
            <p:ph idx="1"/>
          </p:nvPr>
        </p:nvSpPr>
        <p:spPr>
          <a:xfrm>
            <a:off x="363800" y="1615053"/>
            <a:ext cx="8332144" cy="4643258"/>
          </a:xfrm>
        </p:spPr>
        <p:txBody>
          <a:bodyPr>
            <a:normAutofit/>
          </a:bodyPr>
          <a:lstStyle/>
          <a:p>
            <a:pPr marL="0" indent="0">
              <a:buNone/>
            </a:pPr>
            <a:endParaRPr lang="tr-TR" sz="2000" i="1" dirty="0"/>
          </a:p>
          <a:p>
            <a:pPr marL="0" indent="0">
              <a:buNone/>
            </a:pPr>
            <a:endParaRPr lang="tr-TR" sz="1500" i="1" dirty="0"/>
          </a:p>
          <a:p>
            <a:pPr marL="0" indent="0">
              <a:buNone/>
            </a:pPr>
            <a:endParaRPr lang="en-GB" sz="2000" i="1" dirty="0"/>
          </a:p>
        </p:txBody>
      </p:sp>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363800" y="1269188"/>
            <a:ext cx="8458635" cy="361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t>İHTİYAÇ</a:t>
            </a:r>
            <a:r>
              <a:rPr lang="tr-TR" sz="2000" b="1" i="1" dirty="0"/>
              <a:t> VE </a:t>
            </a:r>
            <a:r>
              <a:rPr lang="en-GB" sz="2000" b="1" i="1" dirty="0"/>
              <a:t>BEKLENTİLER</a:t>
            </a:r>
            <a:r>
              <a:rPr lang="tr-TR" sz="2000" b="1" i="1" dirty="0"/>
              <a:t>E ÖRNEKLER  </a:t>
            </a:r>
            <a:r>
              <a:rPr lang="tr-TR" sz="2000" b="1" i="1" dirty="0">
                <a:cs typeface="Calibri" panose="020F0502020204030204" pitchFamily="34" charset="0"/>
              </a:rPr>
              <a:t> </a:t>
            </a:r>
          </a:p>
        </p:txBody>
      </p:sp>
      <p:sp>
        <p:nvSpPr>
          <p:cNvPr id="12" name="Metin kutusu 11"/>
          <p:cNvSpPr txBox="1"/>
          <p:nvPr/>
        </p:nvSpPr>
        <p:spPr>
          <a:xfrm>
            <a:off x="264741" y="6401306"/>
            <a:ext cx="1645919" cy="338554"/>
          </a:xfrm>
          <a:prstGeom prst="rect">
            <a:avLst/>
          </a:prstGeom>
          <a:noFill/>
        </p:spPr>
        <p:txBody>
          <a:bodyPr wrap="square" rtlCol="0">
            <a:spAutoFit/>
          </a:bodyPr>
          <a:lstStyle/>
          <a:p>
            <a:r>
              <a:rPr lang="tr-TR" sz="1600" i="1" dirty="0">
                <a:solidFill>
                  <a:srgbClr val="FF0000"/>
                </a:solidFill>
              </a:rPr>
              <a:t>ISO/TS 9002</a:t>
            </a:r>
          </a:p>
        </p:txBody>
      </p:sp>
      <p:sp>
        <p:nvSpPr>
          <p:cNvPr id="10" name="Dikdörtgen 9"/>
          <p:cNvSpPr/>
          <p:nvPr/>
        </p:nvSpPr>
        <p:spPr>
          <a:xfrm>
            <a:off x="363800" y="1667079"/>
            <a:ext cx="7744968" cy="4708981"/>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tr-TR" sz="2000" i="1" dirty="0">
                <a:latin typeface="Calibri" panose="020F0502020204030204" pitchFamily="34" charset="0"/>
                <a:cs typeface="Calibri" panose="020F0502020204030204" pitchFamily="34" charset="0"/>
              </a:rPr>
              <a:t>Fiyat, teslimat, uygunluk gibi müşteri ihtiyaçları,</a:t>
            </a:r>
          </a:p>
          <a:p>
            <a:pPr marL="285750" indent="-285750">
              <a:spcBef>
                <a:spcPts val="600"/>
              </a:spcBef>
              <a:spcAft>
                <a:spcPts val="600"/>
              </a:spcAft>
              <a:buFont typeface="Arial" panose="020B0604020202020204" pitchFamily="34" charset="0"/>
              <a:buChar char="•"/>
            </a:pPr>
            <a:r>
              <a:rPr lang="tr-TR" sz="2000" i="1" dirty="0">
                <a:latin typeface="Calibri" panose="020F0502020204030204" pitchFamily="34" charset="0"/>
                <a:cs typeface="Calibri" panose="020F0502020204030204" pitchFamily="34" charset="0"/>
              </a:rPr>
              <a:t>Müşteri ,dış tedarikçilerle yapılan sözleşmeler,</a:t>
            </a:r>
          </a:p>
          <a:p>
            <a:pPr marL="285750" indent="-285750">
              <a:spcBef>
                <a:spcPts val="600"/>
              </a:spcBef>
              <a:spcAft>
                <a:spcPts val="600"/>
              </a:spcAft>
              <a:buFont typeface="Arial" panose="020B0604020202020204" pitchFamily="34" charset="0"/>
              <a:buChar char="•"/>
            </a:pPr>
            <a:r>
              <a:rPr lang="tr-TR" sz="2000" i="1" dirty="0">
                <a:latin typeface="Calibri" panose="020F0502020204030204" pitchFamily="34" charset="0"/>
                <a:cs typeface="Calibri" panose="020F0502020204030204" pitchFamily="34" charset="0"/>
              </a:rPr>
              <a:t>Endüstri kuralları ve standartlar,</a:t>
            </a:r>
          </a:p>
          <a:p>
            <a:pPr marL="285750" indent="-285750">
              <a:spcBef>
                <a:spcPts val="600"/>
              </a:spcBef>
              <a:spcAft>
                <a:spcPts val="600"/>
              </a:spcAft>
              <a:buFont typeface="Arial" panose="020B0604020202020204" pitchFamily="34" charset="0"/>
              <a:buChar char="•"/>
            </a:pPr>
            <a:r>
              <a:rPr lang="tr-TR" sz="2000" i="1" dirty="0" err="1">
                <a:latin typeface="Calibri" panose="020F0502020204030204" pitchFamily="34" charset="0"/>
                <a:cs typeface="Calibri" panose="020F0502020204030204" pitchFamily="34" charset="0"/>
              </a:rPr>
              <a:t>Kanunlar,yönetmelikler</a:t>
            </a:r>
            <a:r>
              <a:rPr lang="tr-TR" sz="2000" i="1" dirty="0">
                <a:latin typeface="Calibri" panose="020F0502020204030204" pitchFamily="34" charset="0"/>
                <a:cs typeface="Calibri" panose="020F0502020204030204" pitchFamily="34" charset="0"/>
              </a:rPr>
              <a:t>, genelge ve talimatlar</a:t>
            </a:r>
          </a:p>
          <a:p>
            <a:pPr marL="285750" indent="-285750">
              <a:spcBef>
                <a:spcPts val="600"/>
              </a:spcBef>
              <a:spcAft>
                <a:spcPts val="600"/>
              </a:spcAft>
              <a:buFont typeface="Arial" panose="020B0604020202020204" pitchFamily="34" charset="0"/>
              <a:buChar char="•"/>
            </a:pPr>
            <a:r>
              <a:rPr lang="tr-TR" sz="2000" i="1" dirty="0">
                <a:latin typeface="Calibri" panose="020F0502020204030204" pitchFamily="34" charset="0"/>
                <a:cs typeface="Calibri" panose="020F0502020204030204" pitchFamily="34" charset="0"/>
              </a:rPr>
              <a:t>Anlaşma, işbirliği ve protokoller,</a:t>
            </a:r>
          </a:p>
          <a:p>
            <a:pPr marL="285750" indent="-285750">
              <a:spcBef>
                <a:spcPts val="600"/>
              </a:spcBef>
              <a:spcAft>
                <a:spcPts val="600"/>
              </a:spcAft>
              <a:buFont typeface="Arial" panose="020B0604020202020204" pitchFamily="34" charset="0"/>
              <a:buChar char="•"/>
            </a:pPr>
            <a:r>
              <a:rPr lang="tr-TR" sz="2000" i="1" dirty="0" err="1">
                <a:latin typeface="Calibri" panose="020F0502020204030204" pitchFamily="34" charset="0"/>
                <a:cs typeface="Calibri" panose="020F0502020204030204" pitchFamily="34" charset="0"/>
              </a:rPr>
              <a:t>İzinler,lisanslar</a:t>
            </a:r>
            <a:r>
              <a:rPr lang="tr-TR" sz="2000" i="1" dirty="0">
                <a:latin typeface="Calibri" panose="020F0502020204030204" pitchFamily="34" charset="0"/>
                <a:cs typeface="Calibri" panose="020F0502020204030204" pitchFamily="34" charset="0"/>
              </a:rPr>
              <a:t> </a:t>
            </a:r>
          </a:p>
          <a:p>
            <a:pPr marL="285750" indent="-285750">
              <a:spcBef>
                <a:spcPts val="600"/>
              </a:spcBef>
              <a:spcAft>
                <a:spcPts val="600"/>
              </a:spcAft>
              <a:buFont typeface="Arial" panose="020B0604020202020204" pitchFamily="34" charset="0"/>
              <a:buChar char="•"/>
            </a:pPr>
            <a:r>
              <a:rPr lang="tr-TR" sz="2000" i="1" dirty="0">
                <a:latin typeface="Calibri" panose="020F0502020204030204" pitchFamily="34" charset="0"/>
                <a:cs typeface="Calibri" panose="020F0502020204030204" pitchFamily="34" charset="0"/>
              </a:rPr>
              <a:t>Sosyal sorumluluk </a:t>
            </a:r>
            <a:r>
              <a:rPr lang="tr-TR" sz="2000" i="1" dirty="0" err="1">
                <a:latin typeface="Calibri" panose="020F0502020204030204" pitchFamily="34" charset="0"/>
                <a:cs typeface="Calibri" panose="020F0502020204030204" pitchFamily="34" charset="0"/>
              </a:rPr>
              <a:t>faaliyetleri,Gönüllü</a:t>
            </a:r>
            <a:r>
              <a:rPr lang="tr-TR" sz="2000" i="1" dirty="0">
                <a:latin typeface="Calibri" panose="020F0502020204030204" pitchFamily="34" charset="0"/>
                <a:cs typeface="Calibri" panose="020F0502020204030204" pitchFamily="34" charset="0"/>
              </a:rPr>
              <a:t> etiketlemeler ve çevre beyanatları,</a:t>
            </a:r>
          </a:p>
          <a:p>
            <a:pPr marL="285750" indent="-285750">
              <a:spcBef>
                <a:spcPts val="600"/>
              </a:spcBef>
              <a:spcAft>
                <a:spcPts val="600"/>
              </a:spcAft>
              <a:buFont typeface="Arial" panose="020B0604020202020204" pitchFamily="34" charset="0"/>
              <a:buChar char="•"/>
            </a:pPr>
            <a:r>
              <a:rPr lang="tr-TR" sz="2000" i="1" dirty="0">
                <a:latin typeface="Calibri" panose="020F0502020204030204" pitchFamily="34" charset="0"/>
                <a:cs typeface="Calibri" panose="020F0502020204030204" pitchFamily="34" charset="0"/>
              </a:rPr>
              <a:t>Çalışan  politikaları </a:t>
            </a:r>
          </a:p>
          <a:p>
            <a:pPr algn="just">
              <a:spcBef>
                <a:spcPts val="600"/>
              </a:spcBef>
              <a:spcAft>
                <a:spcPts val="600"/>
              </a:spcAft>
            </a:pPr>
            <a:r>
              <a:rPr lang="tr-TR" sz="2000" b="1" i="1" dirty="0">
                <a:solidFill>
                  <a:srgbClr val="FF0000"/>
                </a:solidFill>
                <a:latin typeface="Calibri" panose="020F0502020204030204" pitchFamily="34" charset="0"/>
                <a:cs typeface="Calibri" panose="020F0502020204030204" pitchFamily="34" charset="0"/>
              </a:rPr>
              <a:t>Kuruluşun, ilgili tarafların ilgili gerekliliklerini izlemek ve gözden geçirmek için güçlü sistemlere sahip olması tavsiye edilir.</a:t>
            </a:r>
          </a:p>
        </p:txBody>
      </p:sp>
    </p:spTree>
    <p:extLst>
      <p:ext uri="{BB962C8B-B14F-4D97-AF65-F5344CB8AC3E}">
        <p14:creationId xmlns:p14="http://schemas.microsoft.com/office/powerpoint/2010/main" val="2653248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411480" y="1615935"/>
            <a:ext cx="8259780" cy="4801314"/>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182563" indent="-182563">
              <a:lnSpc>
                <a:spcPct val="150000"/>
              </a:lnSpc>
              <a:buFont typeface="Arial" panose="020B0604020202020204" pitchFamily="34" charset="0"/>
              <a:buChar char="•"/>
            </a:pPr>
            <a:r>
              <a:rPr lang="tr-TR" b="1" i="1" dirty="0">
                <a:latin typeface="Georgia" panose="02040502050405020303" pitchFamily="18" charset="0"/>
                <a:cs typeface="Arial" pitchFamily="34" charset="0"/>
              </a:rPr>
              <a:t>İlgili taraf/paydaş Listeleri </a:t>
            </a:r>
          </a:p>
          <a:p>
            <a:pPr marL="182563" indent="-182563">
              <a:buFont typeface="Arial" panose="020B0604020202020204" pitchFamily="34" charset="0"/>
              <a:buChar char="•"/>
            </a:pPr>
            <a:r>
              <a:rPr lang="tr-TR" b="1" i="1" dirty="0">
                <a:latin typeface="Georgia" panose="02040502050405020303" pitchFamily="18" charset="0"/>
                <a:cs typeface="Arial" pitchFamily="34" charset="0"/>
              </a:rPr>
              <a:t>Toplantı Kayıtları (</a:t>
            </a:r>
            <a:r>
              <a:rPr lang="tr-TR" b="1" i="1" u="sng" dirty="0">
                <a:latin typeface="Georgia" panose="02040502050405020303" pitchFamily="18" charset="0"/>
                <a:cs typeface="Arial" pitchFamily="34" charset="0"/>
              </a:rPr>
              <a:t>YGG</a:t>
            </a:r>
            <a:r>
              <a:rPr lang="tr-TR" b="1" i="1" dirty="0">
                <a:latin typeface="Georgia" panose="02040502050405020303" pitchFamily="18" charset="0"/>
                <a:cs typeface="Arial" pitchFamily="34" charset="0"/>
              </a:rPr>
              <a:t>,  Satış Toplantıları, Haftalık/  Aylık Üretim Toplantıları,.. )</a:t>
            </a:r>
          </a:p>
          <a:p>
            <a:pPr marL="182563" indent="-182563">
              <a:buFont typeface="Arial" panose="020B0604020202020204" pitchFamily="34" charset="0"/>
              <a:buChar char="•"/>
            </a:pPr>
            <a:r>
              <a:rPr lang="tr-TR" b="1" i="1" dirty="0">
                <a:latin typeface="Georgia" panose="02040502050405020303" pitchFamily="18" charset="0"/>
                <a:cs typeface="Arial" pitchFamily="34" charset="0"/>
              </a:rPr>
              <a:t>Stratejik Planlar (Paydaş Analizleri) </a:t>
            </a:r>
          </a:p>
          <a:p>
            <a:pPr marL="179388" indent="-179388">
              <a:buFont typeface="Arial" panose="020B0604020202020204" pitchFamily="34" charset="0"/>
              <a:buChar char="•"/>
            </a:pPr>
            <a:r>
              <a:rPr lang="tr-TR" b="1" i="1" dirty="0">
                <a:latin typeface="Georgia" panose="02040502050405020303" pitchFamily="18" charset="0"/>
                <a:cs typeface="Arial" pitchFamily="34" charset="0"/>
              </a:rPr>
              <a:t>El Kitabı </a:t>
            </a:r>
          </a:p>
          <a:p>
            <a:pPr marL="179388" indent="-179388">
              <a:buFont typeface="Arial" panose="020B0604020202020204" pitchFamily="34" charset="0"/>
              <a:buChar char="•"/>
            </a:pPr>
            <a:r>
              <a:rPr lang="tr-TR" b="1" i="1" dirty="0">
                <a:latin typeface="Georgia" panose="02040502050405020303" pitchFamily="18" charset="0"/>
                <a:cs typeface="Arial" pitchFamily="34" charset="0"/>
              </a:rPr>
              <a:t>Yasal ve Diğer Şartlar İzleme Tabloları </a:t>
            </a:r>
          </a:p>
          <a:p>
            <a:pPr marL="179388" indent="-179388">
              <a:buFont typeface="Arial" panose="020B0604020202020204" pitchFamily="34" charset="0"/>
              <a:buChar char="•"/>
            </a:pPr>
            <a:r>
              <a:rPr lang="tr-TR" b="1" i="1" dirty="0">
                <a:latin typeface="Georgia" panose="02040502050405020303" pitchFamily="18" charset="0"/>
                <a:cs typeface="Arial" pitchFamily="34" charset="0"/>
              </a:rPr>
              <a:t>Dış Kaynaklı Doküman Listeleri</a:t>
            </a:r>
          </a:p>
          <a:p>
            <a:pPr marL="179388" indent="-179388">
              <a:buFont typeface="Arial" panose="020B0604020202020204" pitchFamily="34" charset="0"/>
              <a:buChar char="•"/>
            </a:pPr>
            <a:r>
              <a:rPr lang="tr-TR" b="1" i="1" dirty="0">
                <a:latin typeface="Georgia" panose="02040502050405020303" pitchFamily="18" charset="0"/>
                <a:cs typeface="Arial" pitchFamily="34" charset="0"/>
              </a:rPr>
              <a:t>Anketler (Çalışan-Müşteri)</a:t>
            </a:r>
          </a:p>
          <a:p>
            <a:pPr marL="179388" indent="-179388">
              <a:buFont typeface="Arial" panose="020B0604020202020204" pitchFamily="34" charset="0"/>
              <a:buChar char="•"/>
            </a:pPr>
            <a:r>
              <a:rPr lang="tr-TR" b="1" i="1" dirty="0">
                <a:latin typeface="Georgia" panose="02040502050405020303" pitchFamily="18" charset="0"/>
                <a:cs typeface="Arial" pitchFamily="34" charset="0"/>
              </a:rPr>
              <a:t>Müşteri /Tedarikçi Sözleşmeleri , Şartnameleri</a:t>
            </a:r>
          </a:p>
          <a:p>
            <a:pPr marL="179388" indent="-179388">
              <a:buFont typeface="Arial" panose="020B0604020202020204" pitchFamily="34" charset="0"/>
              <a:buChar char="•"/>
            </a:pPr>
            <a:r>
              <a:rPr lang="tr-TR" b="1" i="1" dirty="0">
                <a:latin typeface="Georgia" panose="02040502050405020303" pitchFamily="18" charset="0"/>
                <a:cs typeface="Arial" pitchFamily="34" charset="0"/>
              </a:rPr>
              <a:t>Dış yazışmalar</a:t>
            </a:r>
            <a:r>
              <a:rPr lang="tr-TR" b="1" dirty="0">
                <a:solidFill>
                  <a:srgbClr val="FF0000"/>
                </a:solidFill>
                <a:latin typeface="Georgia" panose="02040502050405020303" pitchFamily="18" charset="0"/>
                <a:cs typeface="Arial" pitchFamily="34" charset="0"/>
              </a:rPr>
              <a:t> </a:t>
            </a:r>
          </a:p>
          <a:p>
            <a:pPr marL="179388" indent="-179388">
              <a:buFont typeface="Arial" panose="020B0604020202020204" pitchFamily="34" charset="0"/>
              <a:buChar char="•"/>
            </a:pPr>
            <a:endParaRPr lang="tr-TR" b="1" dirty="0">
              <a:solidFill>
                <a:srgbClr val="FF0000"/>
              </a:solidFill>
              <a:latin typeface="Georgia" panose="02040502050405020303" pitchFamily="18" charset="0"/>
              <a:cs typeface="Arial" pitchFamily="34" charset="0"/>
            </a:endParaRPr>
          </a:p>
          <a:p>
            <a:pPr marL="179388" indent="-179388">
              <a:buFont typeface="Arial" panose="020B0604020202020204" pitchFamily="34" charset="0"/>
              <a:buChar char="•"/>
            </a:pPr>
            <a:endParaRPr lang="tr-TR" b="1" dirty="0">
              <a:solidFill>
                <a:srgbClr val="FF0000"/>
              </a:solidFill>
              <a:latin typeface="Georgia" panose="02040502050405020303" pitchFamily="18" charset="0"/>
              <a:cs typeface="Arial" pitchFamily="34" charset="0"/>
            </a:endParaRPr>
          </a:p>
          <a:p>
            <a:pPr>
              <a:spcBef>
                <a:spcPts val="0"/>
              </a:spcBef>
            </a:pPr>
            <a:endParaRPr lang="tr-TR" b="1" dirty="0">
              <a:solidFill>
                <a:srgbClr val="FF0000"/>
              </a:solidFill>
              <a:latin typeface="Georgia" panose="02040502050405020303" pitchFamily="18" charset="0"/>
              <a:cs typeface="Arial" pitchFamily="34" charset="0"/>
            </a:endParaRPr>
          </a:p>
          <a:p>
            <a:pPr>
              <a:spcBef>
                <a:spcPts val="0"/>
              </a:spcBef>
            </a:pPr>
            <a:r>
              <a:rPr lang="tr-TR" b="1" dirty="0">
                <a:effectLst>
                  <a:outerShdw blurRad="38100" dist="38100" dir="2700000" algn="tl">
                    <a:srgbClr val="000000">
                      <a:alpha val="43137"/>
                    </a:srgbClr>
                  </a:outerShdw>
                </a:effectLst>
                <a:latin typeface="Georgia" panose="02040502050405020303" pitchFamily="18" charset="0"/>
              </a:rPr>
              <a:t> </a:t>
            </a:r>
            <a:r>
              <a:rPr lang="tr-TR" b="1" i="1" dirty="0">
                <a:solidFill>
                  <a:srgbClr val="FF0000"/>
                </a:solidFill>
                <a:latin typeface="Georgia" panose="02040502050405020303" pitchFamily="18" charset="0"/>
              </a:rPr>
              <a:t>Müşteri memnuniyeti ve ilgili taraflardan gelen geri bildirimler YGG girdisi olarak görüşülmeli ve kayıt altına alınmalıdır.</a:t>
            </a:r>
            <a:endParaRPr lang="tr-TR" dirty="0">
              <a:solidFill>
                <a:srgbClr val="FF0000"/>
              </a:solidFill>
              <a:latin typeface="Georgia" panose="02040502050405020303" pitchFamily="18" charset="0"/>
            </a:endParaRPr>
          </a:p>
        </p:txBody>
      </p:sp>
      <p:pic>
        <p:nvPicPr>
          <p:cNvPr id="10" name="Resim 9"/>
          <p:cNvPicPr>
            <a:picLocks noChangeAspect="1"/>
          </p:cNvPicPr>
          <p:nvPr/>
        </p:nvPicPr>
        <p:blipFill>
          <a:blip r:embed="rId3"/>
          <a:stretch>
            <a:fillRect/>
          </a:stretch>
        </p:blipFill>
        <p:spPr>
          <a:xfrm>
            <a:off x="7359521" y="269990"/>
            <a:ext cx="1363855" cy="1166489"/>
          </a:xfrm>
          <a:prstGeom prst="rect">
            <a:avLst/>
          </a:prstGeom>
        </p:spPr>
      </p:pic>
    </p:spTree>
    <p:extLst>
      <p:ext uri="{BB962C8B-B14F-4D97-AF65-F5344CB8AC3E}">
        <p14:creationId xmlns:p14="http://schemas.microsoft.com/office/powerpoint/2010/main" val="915219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596862" y="868490"/>
            <a:ext cx="8268464" cy="585215"/>
          </a:xfrm>
        </p:spPr>
        <p:txBody>
          <a:bodyPr>
            <a:noAutofit/>
          </a:bodyPr>
          <a:lstStyle/>
          <a:p>
            <a:r>
              <a:rPr lang="tr-TR" sz="2800" b="1" dirty="0">
                <a:solidFill>
                  <a:prstClr val="black"/>
                </a:solidFill>
                <a:latin typeface="Calibri" panose="020F0502020204030204"/>
              </a:rPr>
              <a:t>4.3 </a:t>
            </a:r>
            <a:r>
              <a:rPr lang="tr-TR" sz="2800" b="1" dirty="0">
                <a:latin typeface="Calibri" panose="020F0502020204030204" pitchFamily="34" charset="0"/>
                <a:cs typeface="Calibri" panose="020F0502020204030204" pitchFamily="34" charset="0"/>
              </a:rPr>
              <a:t>KALİTE YÖNETİM SİSTEMİ  KAPSAMININ BELİRLENMESİ</a:t>
            </a:r>
            <a:endParaRPr lang="tr-TR" b="1" dirty="0">
              <a:latin typeface="Calibri" panose="020F0502020204030204" pitchFamily="34" charset="0"/>
              <a:cs typeface="Calibri" panose="020F0502020204030204" pitchFamily="34" charset="0"/>
            </a:endParaRPr>
          </a:p>
        </p:txBody>
      </p:sp>
      <p:sp>
        <p:nvSpPr>
          <p:cNvPr id="5" name="İçerik Yer Tutucusu 2"/>
          <p:cNvSpPr>
            <a:spLocks noGrp="1"/>
          </p:cNvSpPr>
          <p:nvPr>
            <p:ph idx="1"/>
          </p:nvPr>
        </p:nvSpPr>
        <p:spPr>
          <a:xfrm>
            <a:off x="342681" y="1574604"/>
            <a:ext cx="8458635" cy="4506987"/>
          </a:xfrm>
        </p:spPr>
        <p:txBody>
          <a:bodyPr>
            <a:noAutofit/>
          </a:bodyPr>
          <a:lstStyle/>
          <a:p>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kapsamı</a:t>
            </a:r>
            <a:r>
              <a:rPr lang="tr-TR" sz="2000" dirty="0" err="1">
                <a:latin typeface="Calibri" panose="020F0502020204030204" pitchFamily="34" charset="0"/>
                <a:cs typeface="Calibri" panose="020F0502020204030204" pitchFamily="34" charset="0"/>
              </a:rPr>
              <a:t>nı</a:t>
            </a:r>
            <a:r>
              <a:rPr lang="tr-TR" sz="2000" dirty="0">
                <a:latin typeface="Calibri" panose="020F0502020204030204" pitchFamily="34" charset="0"/>
                <a:cs typeface="Calibri" panose="020F0502020204030204" pitchFamily="34" charset="0"/>
              </a:rPr>
              <a:t> oluşturmak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amacıyla</a:t>
            </a:r>
            <a:r>
              <a:rPr lang="en-GB" sz="2000" dirty="0">
                <a:latin typeface="Calibri" panose="020F0502020204030204" pitchFamily="34" charset="0"/>
                <a:cs typeface="Calibri" panose="020F0502020204030204" pitchFamily="34" charset="0"/>
              </a:rPr>
              <a:t>, KYS </a:t>
            </a:r>
            <a:r>
              <a:rPr lang="en-GB" sz="2000" u="sng" dirty="0" err="1">
                <a:latin typeface="Calibri" panose="020F0502020204030204" pitchFamily="34" charset="0"/>
                <a:cs typeface="Calibri" panose="020F0502020204030204" pitchFamily="34" charset="0"/>
              </a:rPr>
              <a:t>sınırlarını</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ve</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uygulanabilirliğini</a:t>
            </a:r>
            <a:r>
              <a:rPr lang="en-GB" sz="2000" u="sng"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belirle</a:t>
            </a:r>
            <a:r>
              <a:rPr lang="en-GB" sz="2000" dirty="0" err="1">
                <a:latin typeface="Calibri" panose="020F0502020204030204" pitchFamily="34" charset="0"/>
                <a:cs typeface="Calibri" panose="020F0502020204030204" pitchFamily="34" charset="0"/>
              </a:rPr>
              <a:t>melidir</a:t>
            </a:r>
            <a:r>
              <a:rPr lang="en-GB" sz="2000" dirty="0">
                <a:latin typeface="Calibri" panose="020F0502020204030204" pitchFamily="34" charset="0"/>
                <a:cs typeface="Calibri" panose="020F0502020204030204" pitchFamily="34" charset="0"/>
              </a:rPr>
              <a:t>.</a:t>
            </a:r>
          </a:p>
          <a:p>
            <a:r>
              <a:rPr lang="en-GB" sz="2000" dirty="0">
                <a:latin typeface="Calibri" panose="020F0502020204030204" pitchFamily="34" charset="0"/>
                <a:cs typeface="Calibri" panose="020F0502020204030204" pitchFamily="34" charset="0"/>
              </a:rPr>
              <a:t>Bu </a:t>
            </a:r>
            <a:r>
              <a:rPr lang="en-GB" sz="2000" dirty="0" err="1">
                <a:latin typeface="Calibri" panose="020F0502020204030204" pitchFamily="34" charset="0"/>
                <a:cs typeface="Calibri" panose="020F0502020204030204" pitchFamily="34" charset="0"/>
              </a:rPr>
              <a:t>kapsam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belirlenirken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aşağıdakileri</a:t>
            </a:r>
            <a:r>
              <a:rPr lang="en-GB" sz="2000" dirty="0">
                <a:latin typeface="Calibri" panose="020F0502020204030204" pitchFamily="34" charset="0"/>
                <a:cs typeface="Calibri" panose="020F0502020204030204" pitchFamily="34" charset="0"/>
              </a:rPr>
              <a:t> d</a:t>
            </a:r>
            <a:r>
              <a:rPr lang="tr-TR" sz="2000" dirty="0" err="1">
                <a:latin typeface="Calibri" panose="020F0502020204030204" pitchFamily="34" charset="0"/>
                <a:cs typeface="Calibri" panose="020F0502020204030204" pitchFamily="34" charset="0"/>
              </a:rPr>
              <a:t>ikkate</a:t>
            </a:r>
            <a:r>
              <a:rPr lang="tr-TR" sz="2000" dirty="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almalıdı</a:t>
            </a:r>
            <a:r>
              <a:rPr lang="en-GB" sz="2000" dirty="0">
                <a:latin typeface="Calibri" panose="020F0502020204030204" pitchFamily="34" charset="0"/>
                <a:cs typeface="Calibri" panose="020F0502020204030204" pitchFamily="34" charset="0"/>
              </a:rPr>
              <a:t>r:</a:t>
            </a:r>
            <a:endParaRPr lang="tr-TR" sz="2000" dirty="0">
              <a:latin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cs typeface="Calibri" panose="020F0502020204030204" pitchFamily="34" charset="0"/>
            </a:endParaRPr>
          </a:p>
          <a:p>
            <a:pPr marL="457200" indent="-457200">
              <a:buAutoNum type="alphaLcParenR"/>
            </a:pPr>
            <a:r>
              <a:rPr lang="en-GB" sz="2000" dirty="0" err="1">
                <a:latin typeface="Calibri" panose="020F0502020204030204" pitchFamily="34" charset="0"/>
                <a:cs typeface="Calibri" panose="020F0502020204030204" pitchFamily="34" charset="0"/>
              </a:rPr>
              <a:t>İç</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dış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hususları</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tarafların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şartlarını</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hizmetlerini</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cs typeface="Calibri" panose="020F0502020204030204" pitchFamily="34" charset="0"/>
            </a:endParaRPr>
          </a:p>
          <a:p>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kendi kalite yönetim sisteminin belirlenmiş </a:t>
            </a:r>
            <a:r>
              <a:rPr lang="en-GB" sz="2000" dirty="0" err="1">
                <a:latin typeface="Calibri" panose="020F0502020204030204" pitchFamily="34" charset="0"/>
                <a:cs typeface="Calibri" panose="020F0502020204030204" pitchFamily="34" charset="0"/>
              </a:rPr>
              <a:t>kapsam</a:t>
            </a:r>
            <a:r>
              <a:rPr lang="tr-TR" sz="2000" dirty="0">
                <a:latin typeface="Calibri" panose="020F0502020204030204" pitchFamily="34" charset="0"/>
                <a:cs typeface="Calibri" panose="020F0502020204030204" pitchFamily="34" charset="0"/>
              </a:rPr>
              <a:t>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dahilinde</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bu standardın şartlarından </a:t>
            </a:r>
            <a:r>
              <a:rPr lang="en-GB" sz="2000" dirty="0" err="1">
                <a:latin typeface="Calibri" panose="020F0502020204030204" pitchFamily="34" charset="0"/>
                <a:cs typeface="Calibri" panose="020F0502020204030204" pitchFamily="34" charset="0"/>
              </a:rPr>
              <a:t>uygulanabilir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olanların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tamamını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uygulamalıdır</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marL="0" indent="0">
              <a:buNone/>
            </a:pPr>
            <a:endParaRPr lang="tr-TR" sz="900" dirty="0">
              <a:latin typeface="Calibri" panose="020F0502020204030204" pitchFamily="34" charset="0"/>
              <a:cs typeface="Calibri" panose="020F0502020204030204" pitchFamily="34" charset="0"/>
            </a:endParaRPr>
          </a:p>
          <a:p>
            <a:pPr algn="just">
              <a:spcBef>
                <a:spcPts val="0"/>
              </a:spcBef>
            </a:pP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sisteminin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kapsamı</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a:t>
            </a:r>
            <a:r>
              <a:rPr lang="en-GB" sz="2000" b="1"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şeklinde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bulunmalı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sürekliliği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sağlanmalıdır</a:t>
            </a:r>
            <a:r>
              <a:rPr lang="en-GB" sz="2000" dirty="0">
                <a:latin typeface="Calibri" panose="020F0502020204030204" pitchFamily="34" charset="0"/>
                <a:cs typeface="Calibri" panose="020F0502020204030204" pitchFamily="34" charset="0"/>
              </a:rPr>
              <a:t>. </a:t>
            </a: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p:txBody>
      </p:sp>
      <p:pic>
        <p:nvPicPr>
          <p:cNvPr id="6" name="Picture 2" descr="http://www.sief.eu/apps_icone/statu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443" y="2862470"/>
            <a:ext cx="3528391" cy="126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9323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İçerik Yer Tutucusu 2"/>
          <p:cNvSpPr>
            <a:spLocks noGrp="1"/>
          </p:cNvSpPr>
          <p:nvPr>
            <p:ph idx="1"/>
          </p:nvPr>
        </p:nvSpPr>
        <p:spPr>
          <a:xfrm>
            <a:off x="392558" y="917899"/>
            <a:ext cx="8327493" cy="5341586"/>
          </a:xfrm>
        </p:spPr>
        <p:txBody>
          <a:bodyPr>
            <a:noAutofit/>
          </a:bodyPr>
          <a:lstStyle/>
          <a:p>
            <a:pPr algn="just"/>
            <a:r>
              <a:rPr lang="en-GB" sz="2000" dirty="0" err="1">
                <a:latin typeface="Calibri" panose="020F0502020204030204" pitchFamily="34" charset="0"/>
                <a:cs typeface="Calibri" panose="020F0502020204030204" pitchFamily="34" charset="0"/>
              </a:rPr>
              <a:t>Kapsam</a:t>
            </a:r>
            <a:r>
              <a:rPr lang="en-GB" sz="2000"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kapsanan</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ürün</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ve</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hizmet</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tiplerini</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belirtmeli</a:t>
            </a:r>
            <a:r>
              <a:rPr lang="en-GB" sz="2000" b="1"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standardın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herhangi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tarafından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sistemi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kapsamında</a:t>
            </a:r>
            <a:r>
              <a:rPr lang="en-GB" sz="2000"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uygulanabilir</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olmadığı</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tayin</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edilirse</a:t>
            </a:r>
            <a:r>
              <a:rPr lang="en-GB" sz="2000" b="1" dirty="0">
                <a:latin typeface="Calibri" panose="020F0502020204030204" pitchFamily="34" charset="0"/>
                <a:cs typeface="Calibri" panose="020F0502020204030204" pitchFamily="34" charset="0"/>
              </a:rPr>
              <a:t>, </a:t>
            </a:r>
            <a:r>
              <a:rPr lang="en-GB" sz="2000" b="1" dirty="0" err="1">
                <a:solidFill>
                  <a:srgbClr val="FF0000"/>
                </a:solidFill>
                <a:latin typeface="Calibri" panose="020F0502020204030204" pitchFamily="34" charset="0"/>
                <a:cs typeface="Calibri" panose="020F0502020204030204" pitchFamily="34" charset="0"/>
              </a:rPr>
              <a:t>gerekçesini</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ifade</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etmelidir</a:t>
            </a:r>
            <a:r>
              <a:rPr lang="en-GB" sz="2000" b="1" dirty="0">
                <a:latin typeface="Calibri" panose="020F0502020204030204" pitchFamily="34" charset="0"/>
                <a:cs typeface="Calibri" panose="020F0502020204030204" pitchFamily="34" charset="0"/>
              </a:rPr>
              <a:t>.</a:t>
            </a:r>
          </a:p>
          <a:p>
            <a:pPr marL="0" indent="0" algn="just">
              <a:buNone/>
            </a:pPr>
            <a:endParaRPr lang="en-GB" sz="2000" dirty="0">
              <a:latin typeface="Calibri" panose="020F0502020204030204" pitchFamily="34" charset="0"/>
              <a:cs typeface="Calibri" panose="020F0502020204030204" pitchFamily="34" charset="0"/>
            </a:endParaRPr>
          </a:p>
          <a:p>
            <a:pPr algn="just"/>
            <a:r>
              <a:rPr lang="en-GB" sz="2000" dirty="0">
                <a:latin typeface="Calibri" panose="020F0502020204030204" pitchFamily="34" charset="0"/>
                <a:cs typeface="Calibri" panose="020F0502020204030204" pitchFamily="34" charset="0"/>
              </a:rPr>
              <a:t>Bu </a:t>
            </a:r>
            <a:r>
              <a:rPr lang="en-GB" sz="2000" dirty="0" err="1">
                <a:latin typeface="Calibri" panose="020F0502020204030204" pitchFamily="34" charset="0"/>
                <a:cs typeface="Calibri" panose="020F0502020204030204" pitchFamily="34" charset="0"/>
              </a:rPr>
              <a:t>standarda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uygunluk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ancak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uygulanabilir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olmadığı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belirlenen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uygunluğunu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memnuniyetini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artırmayı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alma </a:t>
            </a:r>
            <a:r>
              <a:rPr lang="en-GB" sz="2000" dirty="0" err="1">
                <a:latin typeface="Calibri" panose="020F0502020204030204" pitchFamily="34" charset="0"/>
                <a:cs typeface="Calibri" panose="020F0502020204030204" pitchFamily="34" charset="0"/>
              </a:rPr>
              <a:t>yeteneği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kabiliyetini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etkilememesi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durumunda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söz</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konusu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olabilir</a:t>
            </a:r>
            <a:r>
              <a:rPr lang="en-GB" sz="2000" dirty="0">
                <a:latin typeface="Calibri" panose="020F0502020204030204" pitchFamily="34" charset="0"/>
                <a:cs typeface="Calibri" panose="020F0502020204030204" pitchFamily="34" charset="0"/>
              </a:rPr>
              <a:t>.</a:t>
            </a:r>
            <a:r>
              <a:rPr lang="tr-TR" sz="2000" dirty="0">
                <a:solidFill>
                  <a:srgbClr val="FF0000"/>
                </a:solidFill>
                <a:latin typeface="Calibri" panose="020F0502020204030204" pitchFamily="34" charset="0"/>
                <a:cs typeface="Calibri" panose="020F0502020204030204" pitchFamily="34" charset="0"/>
              </a:rPr>
              <a:t>(</a:t>
            </a:r>
            <a:r>
              <a:rPr lang="tr-TR" sz="2000" i="1" dirty="0">
                <a:solidFill>
                  <a:srgbClr val="FF0000"/>
                </a:solidFill>
                <a:latin typeface="Calibri" panose="020F0502020204030204" pitchFamily="34" charset="0"/>
                <a:cs typeface="Calibri" panose="020F0502020204030204" pitchFamily="34" charset="0"/>
              </a:rPr>
              <a:t>Uygulanabilirlik için standardın A.5 maddesine bakınız.)</a:t>
            </a: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r>
              <a:rPr lang="tr-TR" sz="1800" i="1" dirty="0">
                <a:latin typeface="Calibri" panose="020F0502020204030204" pitchFamily="34" charset="0"/>
                <a:cs typeface="Calibri" panose="020F0502020204030204" pitchFamily="34" charset="0"/>
              </a:rPr>
              <a:t>Kapsam belirlenirken kuruluşun </a:t>
            </a:r>
            <a:r>
              <a:rPr lang="tr-TR" sz="1800" b="1" i="1" dirty="0">
                <a:latin typeface="Calibri" panose="020F0502020204030204" pitchFamily="34" charset="0"/>
                <a:cs typeface="Calibri" panose="020F0502020204030204" pitchFamily="34" charset="0"/>
              </a:rPr>
              <a:t>kalite yönetim sistemi sınırlarını</a:t>
            </a:r>
            <a:r>
              <a:rPr lang="tr-TR" sz="1800" i="1" dirty="0">
                <a:latin typeface="Calibri" panose="020F0502020204030204" pitchFamily="34" charset="0"/>
                <a:cs typeface="Calibri" panose="020F0502020204030204" pitchFamily="34" charset="0"/>
              </a:rPr>
              <a:t>, aşağıdaki hususları göz önünde bulundurularak belirlemesi tavsiye edilir:</a:t>
            </a:r>
          </a:p>
          <a:p>
            <a:pPr algn="just">
              <a:spcBef>
                <a:spcPts val="0"/>
              </a:spcBef>
            </a:pPr>
            <a:r>
              <a:rPr lang="tr-TR" sz="1800" i="1" dirty="0">
                <a:latin typeface="Calibri" panose="020F0502020204030204" pitchFamily="34" charset="0"/>
                <a:cs typeface="Calibri" panose="020F0502020204030204" pitchFamily="34" charset="0"/>
              </a:rPr>
              <a:t>Kuruluşun altyapısı;</a:t>
            </a:r>
          </a:p>
          <a:p>
            <a:pPr algn="just">
              <a:spcBef>
                <a:spcPts val="0"/>
              </a:spcBef>
            </a:pPr>
            <a:r>
              <a:rPr lang="tr-TR" sz="1800" i="1" dirty="0">
                <a:latin typeface="Calibri" panose="020F0502020204030204" pitchFamily="34" charset="0"/>
                <a:cs typeface="Calibri" panose="020F0502020204030204" pitchFamily="34" charset="0"/>
              </a:rPr>
              <a:t>Kuruluşun farklı tesisleri ve faaliyetleri;</a:t>
            </a:r>
          </a:p>
          <a:p>
            <a:pPr algn="just">
              <a:spcBef>
                <a:spcPts val="0"/>
              </a:spcBef>
            </a:pPr>
            <a:r>
              <a:rPr lang="tr-TR" sz="1800" i="1" dirty="0">
                <a:latin typeface="Calibri" panose="020F0502020204030204" pitchFamily="34" charset="0"/>
                <a:cs typeface="Calibri" panose="020F0502020204030204" pitchFamily="34" charset="0"/>
              </a:rPr>
              <a:t>Ticari politikalar ve stratejiler;</a:t>
            </a:r>
          </a:p>
          <a:p>
            <a:pPr algn="just">
              <a:spcBef>
                <a:spcPts val="0"/>
              </a:spcBef>
            </a:pPr>
            <a:r>
              <a:rPr lang="tr-TR" sz="1800" i="1" dirty="0">
                <a:latin typeface="Calibri" panose="020F0502020204030204" pitchFamily="34" charset="0"/>
                <a:cs typeface="Calibri" panose="020F0502020204030204" pitchFamily="34" charset="0"/>
              </a:rPr>
              <a:t>Merkezî veya dışarıdan tedarik edilen işlevler, faaliyetler, prosesler, ürünler ve hizmetler.</a:t>
            </a: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27086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3" name="İçerik Yer Tutucusu 2"/>
          <p:cNvSpPr>
            <a:spLocks noGrp="1"/>
          </p:cNvSpPr>
          <p:nvPr>
            <p:ph idx="1"/>
          </p:nvPr>
        </p:nvSpPr>
        <p:spPr>
          <a:xfrm>
            <a:off x="363800" y="1615053"/>
            <a:ext cx="8332144" cy="4643258"/>
          </a:xfrm>
        </p:spPr>
        <p:txBody>
          <a:bodyPr>
            <a:normAutofit/>
          </a:bodyPr>
          <a:lstStyle/>
          <a:p>
            <a:pPr marL="0" indent="0">
              <a:buNone/>
            </a:pPr>
            <a:endParaRPr lang="tr-TR" sz="2000" i="1" dirty="0"/>
          </a:p>
          <a:p>
            <a:pPr marL="0" indent="0">
              <a:buNone/>
            </a:pPr>
            <a:endParaRPr lang="tr-TR" sz="1500" i="1" dirty="0"/>
          </a:p>
          <a:p>
            <a:pPr marL="0" indent="0">
              <a:buNone/>
            </a:pPr>
            <a:endParaRPr lang="en-GB" sz="2000" i="1" dirty="0"/>
          </a:p>
        </p:txBody>
      </p:sp>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12" name="Metin kutusu 11"/>
          <p:cNvSpPr txBox="1"/>
          <p:nvPr/>
        </p:nvSpPr>
        <p:spPr>
          <a:xfrm>
            <a:off x="264741" y="6401306"/>
            <a:ext cx="1645919" cy="338554"/>
          </a:xfrm>
          <a:prstGeom prst="rect">
            <a:avLst/>
          </a:prstGeom>
          <a:noFill/>
        </p:spPr>
        <p:txBody>
          <a:bodyPr wrap="square" rtlCol="0">
            <a:spAutoFit/>
          </a:bodyPr>
          <a:lstStyle/>
          <a:p>
            <a:r>
              <a:rPr lang="tr-TR" sz="1600" i="1" dirty="0">
                <a:solidFill>
                  <a:srgbClr val="FF0000"/>
                </a:solidFill>
              </a:rPr>
              <a:t>ISO/TS 9002</a:t>
            </a:r>
          </a:p>
        </p:txBody>
      </p:sp>
      <p:sp>
        <p:nvSpPr>
          <p:cNvPr id="10" name="Dikdörtgen 9"/>
          <p:cNvSpPr/>
          <p:nvPr/>
        </p:nvSpPr>
        <p:spPr>
          <a:xfrm>
            <a:off x="363800" y="1257023"/>
            <a:ext cx="8172668" cy="5478423"/>
          </a:xfrm>
          <a:prstGeom prst="rect">
            <a:avLst/>
          </a:prstGeom>
        </p:spPr>
        <p:txBody>
          <a:bodyPr wrap="square">
            <a:spAutoFit/>
          </a:bodyPr>
          <a:lstStyle/>
          <a:p>
            <a:pPr marL="342900" indent="-342900" algn="just">
              <a:spcBef>
                <a:spcPts val="600"/>
              </a:spcBef>
              <a:spcAft>
                <a:spcPts val="600"/>
              </a:spcAft>
              <a:buFont typeface="Arial" panose="020B0604020202020204" pitchFamily="34" charset="0"/>
              <a:buChar char="•"/>
            </a:pPr>
            <a:r>
              <a:rPr lang="tr-TR" sz="2000" i="1" dirty="0">
                <a:solidFill>
                  <a:schemeClr val="tx1">
                    <a:lumMod val="95000"/>
                    <a:lumOff val="5000"/>
                  </a:schemeClr>
                </a:solidFill>
                <a:latin typeface="Calibri" panose="020F0502020204030204" pitchFamily="34" charset="0"/>
                <a:cs typeface="Calibri" panose="020F0502020204030204" pitchFamily="34" charset="0"/>
              </a:rPr>
              <a:t>ISO 9001 şartlarının uygulamasını belirlerken, kuruluşun her bir bağımsız gerekliliği  göz önünde bulundurması, bir maddeyi tüm gereklilikleriyle birlikte geçersiz saymak gibi bir yola başvurmaması tavsiye edilir.( Bazı durumlarda bir madde içerisindeki gerekliliklerin bir kısmı geçerli olabilir, veya bir madde içerisindeki tüm gereklilikler geçerli olabilir veya olmayabilir.)</a:t>
            </a:r>
          </a:p>
          <a:p>
            <a:pPr marL="342900" indent="-342900" algn="just">
              <a:spcBef>
                <a:spcPts val="600"/>
              </a:spcBef>
              <a:spcAft>
                <a:spcPts val="600"/>
              </a:spcAft>
              <a:buFont typeface="Arial" panose="020B0604020202020204" pitchFamily="34" charset="0"/>
              <a:buChar char="•"/>
            </a:pPr>
            <a:r>
              <a:rPr lang="tr-TR" sz="2000" i="1" dirty="0">
                <a:solidFill>
                  <a:schemeClr val="tx1">
                    <a:lumMod val="95000"/>
                    <a:lumOff val="5000"/>
                  </a:schemeClr>
                </a:solidFill>
                <a:latin typeface="Calibri" panose="020F0502020204030204" pitchFamily="34" charset="0"/>
                <a:cs typeface="Calibri" panose="020F0502020204030204" pitchFamily="34" charset="0"/>
              </a:rPr>
              <a:t>Kapsamın sağlanan ürünlerin ve hizmetlerin ayrıntılarını içermesi tavsiye edilir. </a:t>
            </a:r>
          </a:p>
          <a:p>
            <a:pPr marL="342900" indent="-342900" algn="just">
              <a:spcBef>
                <a:spcPts val="600"/>
              </a:spcBef>
              <a:spcAft>
                <a:spcPts val="600"/>
              </a:spcAft>
              <a:buFont typeface="Arial" panose="020B0604020202020204" pitchFamily="34" charset="0"/>
              <a:buChar char="•"/>
            </a:pPr>
            <a:r>
              <a:rPr lang="tr-TR" sz="2000" i="1" dirty="0">
                <a:solidFill>
                  <a:schemeClr val="tx1">
                    <a:lumMod val="95000"/>
                    <a:lumOff val="5000"/>
                  </a:schemeClr>
                </a:solidFill>
                <a:latin typeface="Calibri" panose="020F0502020204030204" pitchFamily="34" charset="0"/>
                <a:cs typeface="Calibri" panose="020F0502020204030204" pitchFamily="34" charset="0"/>
              </a:rPr>
              <a:t>Kapsamın aynı zamanda, uygulanamayacağı belirlenmiş şartlar için de gerekçe içermesi tavsiye edilir. </a:t>
            </a:r>
          </a:p>
          <a:p>
            <a:pPr algn="just">
              <a:spcBef>
                <a:spcPts val="600"/>
              </a:spcBef>
              <a:spcAft>
                <a:spcPts val="600"/>
              </a:spcAft>
            </a:pPr>
            <a:endParaRPr lang="tr-TR" sz="2000" i="1" dirty="0">
              <a:solidFill>
                <a:schemeClr val="tx1">
                  <a:lumMod val="95000"/>
                  <a:lumOff val="5000"/>
                </a:schemeClr>
              </a:solidFill>
              <a:latin typeface="Calibri" panose="020F0502020204030204" pitchFamily="34" charset="0"/>
              <a:cs typeface="Calibri" panose="020F0502020204030204" pitchFamily="34" charset="0"/>
            </a:endParaRPr>
          </a:p>
          <a:p>
            <a:pPr algn="just">
              <a:spcBef>
                <a:spcPts val="600"/>
              </a:spcBef>
              <a:spcAft>
                <a:spcPts val="600"/>
              </a:spcAft>
            </a:pPr>
            <a:r>
              <a:rPr lang="tr-TR" sz="2000" i="1" dirty="0" err="1">
                <a:solidFill>
                  <a:schemeClr val="tx1">
                    <a:lumMod val="95000"/>
                    <a:lumOff val="5000"/>
                  </a:schemeClr>
                </a:solidFill>
                <a:latin typeface="Calibri" panose="020F0502020204030204" pitchFamily="34" charset="0"/>
                <a:cs typeface="Calibri" panose="020F0502020204030204" pitchFamily="34" charset="0"/>
              </a:rPr>
              <a:t>Dokümante</a:t>
            </a:r>
            <a:r>
              <a:rPr lang="tr-TR" sz="2000" i="1" dirty="0">
                <a:solidFill>
                  <a:schemeClr val="tx1">
                    <a:lumMod val="95000"/>
                    <a:lumOff val="5000"/>
                  </a:schemeClr>
                </a:solidFill>
                <a:latin typeface="Calibri" panose="020F0502020204030204" pitchFamily="34" charset="0"/>
                <a:cs typeface="Calibri" panose="020F0502020204030204" pitchFamily="34" charset="0"/>
              </a:rPr>
              <a:t> edilmiş  bilgi şeklindeki kapsamın sürekliliği, kuruluşun ihtiyaçlarını karşılayacak herhangi bir yöntemle (bir el kitabı veya bir internet sitesi gibi) sağlanabilir.</a:t>
            </a:r>
          </a:p>
          <a:p>
            <a:pPr>
              <a:spcBef>
                <a:spcPts val="600"/>
              </a:spcBef>
              <a:spcAft>
                <a:spcPts val="600"/>
              </a:spcAft>
            </a:pPr>
            <a:endParaRPr lang="tr-TR" sz="200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2944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469772" y="928652"/>
            <a:ext cx="8204454" cy="585215"/>
          </a:xfrm>
        </p:spPr>
        <p:txBody>
          <a:bodyPr>
            <a:noAutofit/>
          </a:bodyPr>
          <a:lstStyle/>
          <a:p>
            <a:r>
              <a:rPr lang="tr-TR" sz="2800" b="1" dirty="0">
                <a:solidFill>
                  <a:prstClr val="black"/>
                </a:solidFill>
                <a:latin typeface="Calibri" panose="020F0502020204030204"/>
              </a:rPr>
              <a:t>4.4 </a:t>
            </a:r>
            <a:r>
              <a:rPr lang="tr-TR" sz="2800" b="1" dirty="0">
                <a:latin typeface="Calibri" panose="020F0502020204030204" pitchFamily="34" charset="0"/>
                <a:cs typeface="Calibri" panose="020F0502020204030204" pitchFamily="34" charset="0"/>
              </a:rPr>
              <a:t>KALİTE YÖNETİM SİSTEMİ VE PROSESLERİ</a:t>
            </a:r>
            <a:endParaRPr lang="tr-TR" b="1" dirty="0">
              <a:latin typeface="Calibri" panose="020F0502020204030204" pitchFamily="34" charset="0"/>
              <a:cs typeface="Calibri" panose="020F0502020204030204" pitchFamily="34" charset="0"/>
            </a:endParaRPr>
          </a:p>
        </p:txBody>
      </p:sp>
      <p:sp>
        <p:nvSpPr>
          <p:cNvPr id="5" name="İçerik Yer Tutucusu 2"/>
          <p:cNvSpPr>
            <a:spLocks noGrp="1"/>
          </p:cNvSpPr>
          <p:nvPr>
            <p:ph idx="1"/>
          </p:nvPr>
        </p:nvSpPr>
        <p:spPr>
          <a:xfrm>
            <a:off x="342681" y="1574604"/>
            <a:ext cx="8458635" cy="4955405"/>
          </a:xfrm>
        </p:spPr>
        <p:txBody>
          <a:bodyPr>
            <a:noAutofit/>
          </a:bodyPr>
          <a:lstStyle/>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a:p>
            <a:pPr marL="0" indent="0" algn="just">
              <a:spcBef>
                <a:spcPts val="0"/>
              </a:spcBef>
              <a:buNone/>
            </a:pPr>
            <a:endParaRPr lang="tr-TR" sz="2000" i="1" dirty="0">
              <a:latin typeface="Calibri" panose="020F0502020204030204" pitchFamily="34" charset="0"/>
              <a:cs typeface="Calibri" panose="020F0502020204030204" pitchFamily="34" charset="0"/>
            </a:endParaRPr>
          </a:p>
        </p:txBody>
      </p:sp>
      <p:sp>
        <p:nvSpPr>
          <p:cNvPr id="7" name="İçerik Yer Tutucusu 2"/>
          <p:cNvSpPr txBox="1">
            <a:spLocks/>
          </p:cNvSpPr>
          <p:nvPr/>
        </p:nvSpPr>
        <p:spPr>
          <a:xfrm>
            <a:off x="469772" y="1825625"/>
            <a:ext cx="8204454" cy="22593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000" b="1" dirty="0">
                <a:latin typeface="Calibri" panose="020F0502020204030204" pitchFamily="34" charset="0"/>
                <a:ea typeface="Times New Roman"/>
                <a:cs typeface="Calibri" panose="020F0502020204030204" pitchFamily="34" charset="0"/>
              </a:rPr>
              <a:t>4.4.1. </a:t>
            </a: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standardın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olarak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ihtiyaç</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duyulan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bunların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birbiri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etkileşimi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dahil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sistemi</a:t>
            </a:r>
            <a:r>
              <a:rPr lang="en-GB" sz="2000" dirty="0">
                <a:latin typeface="Calibri" panose="020F0502020204030204" pitchFamily="34" charset="0"/>
                <a:cs typeface="Calibri" panose="020F0502020204030204" pitchFamily="34" charset="0"/>
              </a:rPr>
              <a:t> </a:t>
            </a:r>
            <a:endParaRPr lang="tr-TR" sz="2000" dirty="0">
              <a:latin typeface="Calibri" panose="020F0502020204030204" pitchFamily="34" charset="0"/>
              <a:cs typeface="Calibri" panose="020F0502020204030204" pitchFamily="34" charset="0"/>
            </a:endParaRPr>
          </a:p>
          <a:p>
            <a:pPr algn="just">
              <a:buFontTx/>
              <a:buChar char="-"/>
            </a:pPr>
            <a:r>
              <a:rPr lang="en-GB" sz="2000" dirty="0" err="1">
                <a:latin typeface="Calibri" panose="020F0502020204030204" pitchFamily="34" charset="0"/>
                <a:cs typeface="Calibri" panose="020F0502020204030204" pitchFamily="34" charset="0"/>
              </a:rPr>
              <a:t>kurmalı</a:t>
            </a:r>
            <a:r>
              <a:rPr lang="en-GB" sz="2000" dirty="0">
                <a:latin typeface="Calibri" panose="020F0502020204030204" pitchFamily="34" charset="0"/>
                <a:cs typeface="Calibri" panose="020F0502020204030204" pitchFamily="34" charset="0"/>
              </a:rPr>
              <a:t>, </a:t>
            </a:r>
            <a:endParaRPr lang="tr-TR" sz="2000" dirty="0">
              <a:latin typeface="Calibri" panose="020F0502020204030204" pitchFamily="34" charset="0"/>
              <a:cs typeface="Calibri" panose="020F0502020204030204" pitchFamily="34" charset="0"/>
            </a:endParaRPr>
          </a:p>
          <a:p>
            <a:pPr algn="just">
              <a:buFontTx/>
              <a:buChar char="-"/>
            </a:pPr>
            <a:r>
              <a:rPr lang="en-GB" sz="2000" dirty="0" err="1">
                <a:latin typeface="Calibri" panose="020F0502020204030204" pitchFamily="34" charset="0"/>
                <a:cs typeface="Calibri" panose="020F0502020204030204" pitchFamily="34" charset="0"/>
              </a:rPr>
              <a:t>uygulamalı</a:t>
            </a:r>
            <a:r>
              <a:rPr lang="en-GB" sz="2000" dirty="0">
                <a:latin typeface="Calibri" panose="020F0502020204030204" pitchFamily="34" charset="0"/>
                <a:cs typeface="Calibri" panose="020F0502020204030204" pitchFamily="34" charset="0"/>
              </a:rPr>
              <a:t>, </a:t>
            </a:r>
            <a:endParaRPr lang="tr-TR" sz="2000" dirty="0">
              <a:latin typeface="Calibri" panose="020F0502020204030204" pitchFamily="34" charset="0"/>
              <a:cs typeface="Calibri" panose="020F0502020204030204" pitchFamily="34" charset="0"/>
            </a:endParaRPr>
          </a:p>
          <a:p>
            <a:pPr algn="just">
              <a:buFontTx/>
              <a:buChar char="-"/>
            </a:pPr>
            <a:r>
              <a:rPr lang="en-GB" sz="2000" dirty="0" err="1">
                <a:latin typeface="Calibri" panose="020F0502020204030204" pitchFamily="34" charset="0"/>
                <a:cs typeface="Calibri" panose="020F0502020204030204" pitchFamily="34" charset="0"/>
              </a:rPr>
              <a:t>sürekliliğini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sağlamalı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endParaRPr lang="tr-TR" sz="2000" dirty="0">
              <a:latin typeface="Calibri" panose="020F0502020204030204" pitchFamily="34" charset="0"/>
              <a:cs typeface="Calibri" panose="020F0502020204030204" pitchFamily="34" charset="0"/>
            </a:endParaRPr>
          </a:p>
          <a:p>
            <a:pPr algn="just">
              <a:buFontTx/>
              <a:buChar char="-"/>
            </a:pPr>
            <a:r>
              <a:rPr lang="en-GB" sz="2000" dirty="0" err="1">
                <a:latin typeface="Calibri" panose="020F0502020204030204" pitchFamily="34" charset="0"/>
                <a:cs typeface="Calibri" panose="020F0502020204030204" pitchFamily="34" charset="0"/>
              </a:rPr>
              <a:t>sürekli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iyileştirmelidir</a:t>
            </a:r>
            <a:r>
              <a:rPr lang="en-GB" sz="2000" dirty="0">
                <a:latin typeface="Calibri" panose="020F0502020204030204" pitchFamily="34" charset="0"/>
                <a:cs typeface="Calibri" panose="020F0502020204030204" pitchFamily="34" charset="0"/>
              </a:rPr>
              <a:t>. </a:t>
            </a:r>
            <a:endParaRPr lang="tr-TR" sz="2000" dirty="0">
              <a:latin typeface="Calibri" panose="020F0502020204030204" pitchFamily="34" charset="0"/>
              <a:cs typeface="Calibri" panose="020F0502020204030204" pitchFamily="34" charset="0"/>
            </a:endParaRPr>
          </a:p>
          <a:p>
            <a:pPr marL="0" indent="0" algn="just">
              <a:buNone/>
            </a:pPr>
            <a:endParaRPr lang="en-GB" sz="2000" dirty="0">
              <a:latin typeface="Calibri" panose="020F0502020204030204" pitchFamily="34" charset="0"/>
              <a:cs typeface="Calibri" panose="020F0502020204030204" pitchFamily="34" charset="0"/>
            </a:endParaRPr>
          </a:p>
        </p:txBody>
      </p:sp>
      <p:pic>
        <p:nvPicPr>
          <p:cNvPr id="18"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2327" y="3109266"/>
            <a:ext cx="3363638" cy="2453476"/>
          </a:xfrm>
          <a:prstGeom prst="rect">
            <a:avLst/>
          </a:prstGeom>
        </p:spPr>
      </p:pic>
    </p:spTree>
    <p:extLst>
      <p:ext uri="{BB962C8B-B14F-4D97-AF65-F5344CB8AC3E}">
        <p14:creationId xmlns:p14="http://schemas.microsoft.com/office/powerpoint/2010/main" val="39613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İçerik Yer Tutucusu 2"/>
          <p:cNvSpPr>
            <a:spLocks noGrp="1"/>
          </p:cNvSpPr>
          <p:nvPr>
            <p:ph idx="1"/>
          </p:nvPr>
        </p:nvSpPr>
        <p:spPr>
          <a:xfrm>
            <a:off x="322803" y="1056668"/>
            <a:ext cx="8453450" cy="5016142"/>
          </a:xfrm>
        </p:spPr>
        <p:txBody>
          <a:bodyPr>
            <a:noAutofit/>
          </a:bodyPr>
          <a:lstStyle/>
          <a:p>
            <a:pPr algn="just">
              <a:spcBef>
                <a:spcPts val="0"/>
              </a:spcBef>
            </a:pPr>
            <a:r>
              <a:rPr lang="tr-TR" sz="2000" dirty="0">
                <a:latin typeface="Calibri" panose="020F0502020204030204" pitchFamily="34" charset="0"/>
                <a:cs typeface="Calibri" panose="020F0502020204030204" pitchFamily="34" charset="0"/>
              </a:rPr>
              <a:t>Kuruluş, Kalite Yönetim Sistemi için ihtiyaç duyulan prosesleri ve bunların kuruluşun tamamında uygulamalarını tayin etmeli ve:</a:t>
            </a:r>
          </a:p>
          <a:p>
            <a:pPr marL="0" indent="0" algn="just">
              <a:spcBef>
                <a:spcPts val="0"/>
              </a:spcBef>
              <a:buNone/>
            </a:pPr>
            <a:endParaRPr lang="tr-TR" sz="2000" dirty="0">
              <a:latin typeface="Calibri" panose="020F0502020204030204" pitchFamily="34" charset="0"/>
              <a:cs typeface="Calibri" panose="020F0502020204030204" pitchFamily="34" charset="0"/>
            </a:endParaRPr>
          </a:p>
          <a:p>
            <a:pPr marL="457200" indent="-457200" algn="just">
              <a:lnSpc>
                <a:spcPct val="100000"/>
              </a:lnSpc>
              <a:spcBef>
                <a:spcPts val="0"/>
              </a:spcBef>
              <a:buFont typeface="+mj-lt"/>
              <a:buAutoNum type="alphaLcParenR"/>
            </a:pPr>
            <a:r>
              <a:rPr lang="tr-TR" sz="2000" dirty="0">
                <a:latin typeface="Calibri" panose="020F0502020204030204" pitchFamily="34" charset="0"/>
                <a:cs typeface="Calibri" panose="020F0502020204030204" pitchFamily="34" charset="0"/>
              </a:rPr>
              <a:t>Bu proseslerin istenen </a:t>
            </a:r>
            <a:r>
              <a:rPr lang="tr-TR" sz="2000" b="1" dirty="0">
                <a:latin typeface="Calibri" panose="020F0502020204030204" pitchFamily="34" charset="0"/>
                <a:cs typeface="Calibri" panose="020F0502020204030204" pitchFamily="34" charset="0"/>
              </a:rPr>
              <a:t>girdileri</a:t>
            </a:r>
            <a:r>
              <a:rPr lang="tr-TR" sz="2000" dirty="0">
                <a:latin typeface="Calibri" panose="020F0502020204030204" pitchFamily="34" charset="0"/>
                <a:cs typeface="Calibri" panose="020F0502020204030204" pitchFamily="34" charset="0"/>
              </a:rPr>
              <a:t> ile beklenen </a:t>
            </a:r>
            <a:r>
              <a:rPr lang="tr-TR" sz="2000" b="1" dirty="0">
                <a:latin typeface="Calibri" panose="020F0502020204030204" pitchFamily="34" charset="0"/>
                <a:cs typeface="Calibri" panose="020F0502020204030204" pitchFamily="34" charset="0"/>
              </a:rPr>
              <a:t>çıktıları</a:t>
            </a:r>
            <a:r>
              <a:rPr lang="tr-TR" sz="2000" dirty="0">
                <a:latin typeface="Calibri" panose="020F0502020204030204" pitchFamily="34" charset="0"/>
                <a:cs typeface="Calibri" panose="020F0502020204030204" pitchFamily="34" charset="0"/>
              </a:rPr>
              <a:t>nı tayin etmeli,</a:t>
            </a:r>
          </a:p>
          <a:p>
            <a:pPr marL="457200" indent="-457200" algn="just">
              <a:lnSpc>
                <a:spcPct val="100000"/>
              </a:lnSpc>
              <a:spcBef>
                <a:spcPts val="0"/>
              </a:spcBef>
              <a:buFont typeface="+mj-lt"/>
              <a:buAutoNum type="alphaLcParenR"/>
            </a:pPr>
            <a:r>
              <a:rPr lang="tr-TR" sz="2000" dirty="0">
                <a:latin typeface="Calibri" panose="020F0502020204030204" pitchFamily="34" charset="0"/>
                <a:cs typeface="Calibri" panose="020F0502020204030204" pitchFamily="34" charset="0"/>
              </a:rPr>
              <a:t>Bu proseslerin </a:t>
            </a:r>
            <a:r>
              <a:rPr lang="tr-TR" sz="2000" b="1" dirty="0">
                <a:latin typeface="Calibri" panose="020F0502020204030204" pitchFamily="34" charset="0"/>
                <a:cs typeface="Calibri" panose="020F0502020204030204" pitchFamily="34" charset="0"/>
              </a:rPr>
              <a:t>sırası</a:t>
            </a:r>
            <a:r>
              <a:rPr lang="tr-TR" sz="2000" dirty="0">
                <a:latin typeface="Calibri" panose="020F0502020204030204" pitchFamily="34" charset="0"/>
                <a:cs typeface="Calibri" panose="020F0502020204030204" pitchFamily="34" charset="0"/>
              </a:rPr>
              <a:t> ve birbirleri ile </a:t>
            </a:r>
            <a:r>
              <a:rPr lang="tr-TR" sz="2000" b="1" dirty="0">
                <a:latin typeface="Calibri" panose="020F0502020204030204" pitchFamily="34" charset="0"/>
                <a:cs typeface="Calibri" panose="020F0502020204030204" pitchFamily="34" charset="0"/>
              </a:rPr>
              <a:t>etkileşimi</a:t>
            </a:r>
            <a:r>
              <a:rPr lang="tr-TR" sz="2000" dirty="0">
                <a:latin typeface="Calibri" panose="020F0502020204030204" pitchFamily="34" charset="0"/>
                <a:cs typeface="Calibri" panose="020F0502020204030204" pitchFamily="34" charset="0"/>
              </a:rPr>
              <a:t>ni tayin etmeli,</a:t>
            </a:r>
          </a:p>
          <a:p>
            <a:pPr marL="457200" indent="-457200" algn="just">
              <a:lnSpc>
                <a:spcPct val="100000"/>
              </a:lnSpc>
              <a:spcBef>
                <a:spcPts val="0"/>
              </a:spcBef>
              <a:buFont typeface="+mj-lt"/>
              <a:buAutoNum type="alphaLcParenR"/>
            </a:pPr>
            <a:r>
              <a:rPr lang="tr-TR" sz="2000" dirty="0">
                <a:latin typeface="Calibri" panose="020F0502020204030204" pitchFamily="34" charset="0"/>
                <a:cs typeface="Calibri" panose="020F0502020204030204" pitchFamily="34" charset="0"/>
              </a:rPr>
              <a:t>Bu proseslerin etkin işletimi ve kontrolünü güvence altına almak için ihtiyaç duyulan </a:t>
            </a:r>
            <a:r>
              <a:rPr lang="tr-TR" sz="2000" b="1" dirty="0">
                <a:latin typeface="Calibri" panose="020F0502020204030204" pitchFamily="34" charset="0"/>
                <a:cs typeface="Calibri" panose="020F0502020204030204" pitchFamily="34" charset="0"/>
              </a:rPr>
              <a:t>kriter ve yöntemleri </a:t>
            </a:r>
            <a:r>
              <a:rPr lang="tr-TR" sz="2000" dirty="0">
                <a:latin typeface="Calibri" panose="020F0502020204030204" pitchFamily="34" charset="0"/>
                <a:cs typeface="Calibri" panose="020F0502020204030204" pitchFamily="34" charset="0"/>
              </a:rPr>
              <a:t>(izleme, ölçme ve ilgili performans göstergeleri dahil) tayin etmeli ve uygulamalı,</a:t>
            </a:r>
          </a:p>
          <a:p>
            <a:pPr marL="457200" indent="-457200" algn="just">
              <a:lnSpc>
                <a:spcPct val="100000"/>
              </a:lnSpc>
              <a:spcBef>
                <a:spcPts val="0"/>
              </a:spcBef>
              <a:buFont typeface="+mj-lt"/>
              <a:buAutoNum type="alphaLcParenR"/>
            </a:pPr>
            <a:r>
              <a:rPr lang="tr-TR" sz="2000" dirty="0">
                <a:latin typeface="Calibri" panose="020F0502020204030204" pitchFamily="34" charset="0"/>
                <a:cs typeface="Calibri" panose="020F0502020204030204" pitchFamily="34" charset="0"/>
              </a:rPr>
              <a:t>Bu prosesler için ihtiyaç duyulan </a:t>
            </a:r>
            <a:r>
              <a:rPr lang="tr-TR" sz="2000" b="1" dirty="0">
                <a:latin typeface="Calibri" panose="020F0502020204030204" pitchFamily="34" charset="0"/>
                <a:cs typeface="Calibri" panose="020F0502020204030204" pitchFamily="34" charset="0"/>
              </a:rPr>
              <a:t>kaynakları</a:t>
            </a:r>
            <a:r>
              <a:rPr lang="tr-TR" sz="2000" dirty="0">
                <a:latin typeface="Calibri" panose="020F0502020204030204" pitchFamily="34" charset="0"/>
                <a:cs typeface="Calibri" panose="020F0502020204030204" pitchFamily="34" charset="0"/>
              </a:rPr>
              <a:t> tayin etmeli ve varlığını güvence altına almalı,</a:t>
            </a:r>
          </a:p>
          <a:p>
            <a:pPr marL="457200" indent="-457200" algn="just">
              <a:lnSpc>
                <a:spcPct val="100000"/>
              </a:lnSpc>
              <a:spcBef>
                <a:spcPts val="0"/>
              </a:spcBef>
              <a:buFont typeface="+mj-lt"/>
              <a:buAutoNum type="alphaLcParenR"/>
            </a:pPr>
            <a:r>
              <a:rPr lang="tr-TR" sz="2000" dirty="0">
                <a:latin typeface="Calibri" panose="020F0502020204030204" pitchFamily="34" charset="0"/>
                <a:cs typeface="Calibri" panose="020F0502020204030204" pitchFamily="34" charset="0"/>
              </a:rPr>
              <a:t>Bu prosesler için </a:t>
            </a:r>
            <a:r>
              <a:rPr lang="tr-TR" sz="2000" b="1" dirty="0">
                <a:latin typeface="Calibri" panose="020F0502020204030204" pitchFamily="34" charset="0"/>
                <a:cs typeface="Calibri" panose="020F0502020204030204" pitchFamily="34" charset="0"/>
              </a:rPr>
              <a:t>yetki ve sorumlulukları </a:t>
            </a:r>
            <a:r>
              <a:rPr lang="tr-TR" sz="2000" dirty="0">
                <a:latin typeface="Calibri" panose="020F0502020204030204" pitchFamily="34" charset="0"/>
                <a:cs typeface="Calibri" panose="020F0502020204030204" pitchFamily="34" charset="0"/>
              </a:rPr>
              <a:t>belirlemeli,</a:t>
            </a:r>
          </a:p>
          <a:p>
            <a:pPr marL="457200" indent="-457200" algn="just">
              <a:lnSpc>
                <a:spcPct val="100000"/>
              </a:lnSpc>
              <a:spcBef>
                <a:spcPts val="0"/>
              </a:spcBef>
              <a:buFont typeface="+mj-lt"/>
              <a:buAutoNum type="alphaLcParenR"/>
            </a:pPr>
            <a:r>
              <a:rPr lang="tr-TR" sz="2000" b="1" dirty="0">
                <a:latin typeface="Calibri" panose="020F0502020204030204" pitchFamily="34" charset="0"/>
                <a:cs typeface="Calibri" panose="020F0502020204030204" pitchFamily="34" charset="0"/>
              </a:rPr>
              <a:t>Risk ve fırsatları </a:t>
            </a:r>
            <a:r>
              <a:rPr lang="tr-TR" sz="2000" dirty="0">
                <a:latin typeface="Calibri" panose="020F0502020204030204" pitchFamily="34" charset="0"/>
                <a:cs typeface="Calibri" panose="020F0502020204030204" pitchFamily="34" charset="0"/>
              </a:rPr>
              <a:t>belirlemeli,</a:t>
            </a:r>
          </a:p>
          <a:p>
            <a:pPr marL="457200" indent="-457200" algn="just">
              <a:lnSpc>
                <a:spcPct val="100000"/>
              </a:lnSpc>
              <a:spcBef>
                <a:spcPts val="0"/>
              </a:spcBef>
              <a:buFont typeface="+mj-lt"/>
              <a:buAutoNum type="alphaLcParenR"/>
            </a:pPr>
            <a:r>
              <a:rPr lang="tr-TR" sz="2000" dirty="0">
                <a:latin typeface="Calibri" panose="020F0502020204030204" pitchFamily="34" charset="0"/>
                <a:cs typeface="Calibri" panose="020F0502020204030204" pitchFamily="34" charset="0"/>
              </a:rPr>
              <a:t>Bu prosesleri değerlendirmeli ve bu proseslerin istenen sonuçlara erişmesini güvence altına almak için ihtiyaç duyulan </a:t>
            </a:r>
            <a:r>
              <a:rPr lang="tr-TR" sz="2000" b="1" dirty="0">
                <a:latin typeface="Calibri" panose="020F0502020204030204" pitchFamily="34" charset="0"/>
                <a:cs typeface="Calibri" panose="020F0502020204030204" pitchFamily="34" charset="0"/>
              </a:rPr>
              <a:t>değişiklikleri</a:t>
            </a:r>
            <a:r>
              <a:rPr lang="tr-TR" sz="2000" dirty="0">
                <a:latin typeface="Calibri" panose="020F0502020204030204" pitchFamily="34" charset="0"/>
                <a:cs typeface="Calibri" panose="020F0502020204030204" pitchFamily="34" charset="0"/>
              </a:rPr>
              <a:t> uygulamalı,</a:t>
            </a:r>
          </a:p>
          <a:p>
            <a:pPr marL="457200" indent="-457200" algn="just">
              <a:lnSpc>
                <a:spcPct val="100000"/>
              </a:lnSpc>
              <a:spcBef>
                <a:spcPts val="0"/>
              </a:spcBef>
              <a:buFont typeface="+mj-lt"/>
              <a:buAutoNum type="alphaLcParenR"/>
            </a:pPr>
            <a:r>
              <a:rPr lang="tr-TR" sz="2000" dirty="0">
                <a:latin typeface="Calibri" panose="020F0502020204030204" pitchFamily="34" charset="0"/>
                <a:cs typeface="Calibri" panose="020F0502020204030204" pitchFamily="34" charset="0"/>
              </a:rPr>
              <a:t>Prosesleri ve kalite yönetim sistemini </a:t>
            </a:r>
            <a:r>
              <a:rPr lang="tr-TR" sz="2000" b="1" dirty="0">
                <a:latin typeface="Calibri" panose="020F0502020204030204" pitchFamily="34" charset="0"/>
                <a:cs typeface="Calibri" panose="020F0502020204030204" pitchFamily="34" charset="0"/>
              </a:rPr>
              <a:t>iyileştirmeli</a:t>
            </a:r>
            <a:r>
              <a:rPr lang="tr-TR" sz="2000" dirty="0">
                <a:latin typeface="Calibri" panose="020F0502020204030204" pitchFamily="34" charset="0"/>
                <a:cs typeface="Calibri" panose="020F0502020204030204" pitchFamily="34" charset="0"/>
              </a:rPr>
              <a:t>dir.</a:t>
            </a:r>
          </a:p>
          <a:p>
            <a:pPr marL="0" indent="0" algn="just">
              <a:spcBef>
                <a:spcPts val="0"/>
              </a:spcBef>
              <a:buNone/>
            </a:pPr>
            <a:endParaRPr lang="tr-TR"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2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arn(inVertical)">
                                      <p:cBhvr>
                                        <p:cTn id="13" dur="500"/>
                                        <p:tgtEl>
                                          <p:spTgt spid="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wheel(1)">
                                      <p:cBhvr>
                                        <p:cTn id="18" dur="20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wipe(down)">
                                      <p:cBhvr>
                                        <p:cTn id="23" dur="500"/>
                                        <p:tgtEl>
                                          <p:spTgt spid="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5">
                                            <p:txEl>
                                              <p:pRg st="7" end="7"/>
                                            </p:txEl>
                                          </p:spTgt>
                                        </p:tgtEl>
                                      </p:cBhvr>
                                    </p:animEffect>
                                    <p:animScale>
                                      <p:cBhvr>
                                        <p:cTn id="33" dur="250" autoRev="1" fill="hold"/>
                                        <p:tgtEl>
                                          <p:spTgt spid="5">
                                            <p:txEl>
                                              <p:pRg st="7" end="7"/>
                                            </p:txEl>
                                          </p:spTgt>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5">
                                            <p:txEl>
                                              <p:pRg st="8" end="8"/>
                                            </p:txEl>
                                          </p:spTgt>
                                        </p:tgtEl>
                                        <p:attrNameLst>
                                          <p:attrName>r</p:attrName>
                                        </p:attrNameLst>
                                      </p:cBhvr>
                                    </p:animRot>
                                    <p:animRot by="-240000">
                                      <p:cBhvr>
                                        <p:cTn id="38" dur="200" fill="hold">
                                          <p:stCondLst>
                                            <p:cond delay="200"/>
                                          </p:stCondLst>
                                        </p:cTn>
                                        <p:tgtEl>
                                          <p:spTgt spid="5">
                                            <p:txEl>
                                              <p:pRg st="8" end="8"/>
                                            </p:txEl>
                                          </p:spTgt>
                                        </p:tgtEl>
                                        <p:attrNameLst>
                                          <p:attrName>r</p:attrName>
                                        </p:attrNameLst>
                                      </p:cBhvr>
                                    </p:animRot>
                                    <p:animRot by="240000">
                                      <p:cBhvr>
                                        <p:cTn id="39" dur="200" fill="hold">
                                          <p:stCondLst>
                                            <p:cond delay="400"/>
                                          </p:stCondLst>
                                        </p:cTn>
                                        <p:tgtEl>
                                          <p:spTgt spid="5">
                                            <p:txEl>
                                              <p:pRg st="8" end="8"/>
                                            </p:txEl>
                                          </p:spTgt>
                                        </p:tgtEl>
                                        <p:attrNameLst>
                                          <p:attrName>r</p:attrName>
                                        </p:attrNameLst>
                                      </p:cBhvr>
                                    </p:animRot>
                                    <p:animRot by="-240000">
                                      <p:cBhvr>
                                        <p:cTn id="40" dur="200" fill="hold">
                                          <p:stCondLst>
                                            <p:cond delay="600"/>
                                          </p:stCondLst>
                                        </p:cTn>
                                        <p:tgtEl>
                                          <p:spTgt spid="5">
                                            <p:txEl>
                                              <p:pRg st="8" end="8"/>
                                            </p:txEl>
                                          </p:spTgt>
                                        </p:tgtEl>
                                        <p:attrNameLst>
                                          <p:attrName>r</p:attrName>
                                        </p:attrNameLst>
                                      </p:cBhvr>
                                    </p:animRot>
                                    <p:animRot by="120000">
                                      <p:cBhvr>
                                        <p:cTn id="41" dur="200" fill="hold">
                                          <p:stCondLst>
                                            <p:cond delay="800"/>
                                          </p:stCondLst>
                                        </p:cTn>
                                        <p:tgtEl>
                                          <p:spTgt spid="5">
                                            <p:txEl>
                                              <p:pRg st="8" end="8"/>
                                            </p:txEl>
                                          </p:spTgt>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1000"/>
                                        <p:tgtEl>
                                          <p:spTgt spid="5">
                                            <p:txEl>
                                              <p:pRg st="9" end="9"/>
                                            </p:txEl>
                                          </p:spTgt>
                                        </p:tgtEl>
                                      </p:cBhvr>
                                    </p:animEffect>
                                    <p:anim calcmode="lin" valueType="num">
                                      <p:cBhvr>
                                        <p:cTn id="4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İçerik Yer Tutucusu 2"/>
          <p:cNvSpPr>
            <a:spLocks noGrp="1"/>
          </p:cNvSpPr>
          <p:nvPr>
            <p:ph idx="1"/>
          </p:nvPr>
        </p:nvSpPr>
        <p:spPr>
          <a:xfrm>
            <a:off x="342681" y="1096425"/>
            <a:ext cx="8453450" cy="2084097"/>
          </a:xfrm>
        </p:spPr>
        <p:txBody>
          <a:bodyPr>
            <a:noAutofit/>
          </a:bodyPr>
          <a:lstStyle/>
          <a:p>
            <a:r>
              <a:rPr lang="tr-TR" sz="2000" b="1" dirty="0">
                <a:cs typeface="Arial" pitchFamily="34" charset="0"/>
              </a:rPr>
              <a:t>4.4.2</a:t>
            </a:r>
            <a:r>
              <a:rPr lang="tr-TR" sz="2000" dirty="0">
                <a:cs typeface="Arial" pitchFamily="34" charset="0"/>
              </a:rPr>
              <a:t> </a:t>
            </a:r>
            <a:r>
              <a:rPr lang="en-GB" sz="2000" dirty="0" err="1"/>
              <a:t>Kuruluş</a:t>
            </a:r>
            <a:r>
              <a:rPr lang="en-GB" sz="2000" dirty="0"/>
              <a:t>, </a:t>
            </a:r>
            <a:r>
              <a:rPr lang="en-GB" sz="2000" dirty="0" err="1"/>
              <a:t>ihtiyaç</a:t>
            </a:r>
            <a:r>
              <a:rPr lang="en-GB" sz="2000" dirty="0"/>
              <a:t> </a:t>
            </a:r>
            <a:r>
              <a:rPr lang="en-GB" sz="2000" dirty="0" err="1"/>
              <a:t>duyulan</a:t>
            </a:r>
            <a:r>
              <a:rPr lang="en-GB" sz="2000" dirty="0"/>
              <a:t> </a:t>
            </a:r>
            <a:r>
              <a:rPr lang="en-GB" sz="2000" dirty="0" err="1"/>
              <a:t>ölçüde</a:t>
            </a:r>
            <a:r>
              <a:rPr lang="en-GB" sz="2000" dirty="0"/>
              <a:t>:</a:t>
            </a:r>
          </a:p>
          <a:p>
            <a:pPr marL="457200" indent="-457200">
              <a:buAutoNum type="alphaLcParenR"/>
            </a:pPr>
            <a:r>
              <a:rPr lang="tr-TR" sz="2000" dirty="0"/>
              <a:t>P</a:t>
            </a:r>
            <a:r>
              <a:rPr lang="en-GB" sz="2000" dirty="0" err="1"/>
              <a:t>roseslerin</a:t>
            </a:r>
            <a:r>
              <a:rPr lang="en-GB" sz="2000" dirty="0"/>
              <a:t> </a:t>
            </a:r>
            <a:r>
              <a:rPr lang="en-GB" sz="2000" dirty="0" err="1"/>
              <a:t>işletimini</a:t>
            </a:r>
            <a:r>
              <a:rPr lang="en-GB" sz="2000" dirty="0"/>
              <a:t> </a:t>
            </a:r>
            <a:r>
              <a:rPr lang="en-GB" sz="2000" dirty="0" err="1"/>
              <a:t>desteklemek</a:t>
            </a:r>
            <a:r>
              <a:rPr lang="en-GB" sz="2000" dirty="0"/>
              <a:t> </a:t>
            </a:r>
            <a:r>
              <a:rPr lang="en-GB" sz="2000" dirty="0" err="1"/>
              <a:t>için</a:t>
            </a:r>
            <a:r>
              <a:rPr lang="en-GB" sz="2000" dirty="0"/>
              <a:t> </a:t>
            </a:r>
            <a:r>
              <a:rPr lang="en-GB" sz="2000" b="1" u="sng" dirty="0" err="1"/>
              <a:t>dokümante</a:t>
            </a:r>
            <a:r>
              <a:rPr lang="en-GB" sz="2000" b="1" u="sng" dirty="0"/>
              <a:t> </a:t>
            </a:r>
            <a:r>
              <a:rPr lang="en-GB" sz="2000" b="1" u="sng" dirty="0" err="1"/>
              <a:t>edilmiş</a:t>
            </a:r>
            <a:r>
              <a:rPr lang="en-GB" sz="2000" b="1" u="sng" dirty="0"/>
              <a:t> </a:t>
            </a:r>
            <a:r>
              <a:rPr lang="en-GB" sz="2000" b="1" u="sng" dirty="0" err="1"/>
              <a:t>bilgi</a:t>
            </a:r>
            <a:r>
              <a:rPr lang="tr-TR" sz="2000" b="1" u="sng" dirty="0" err="1"/>
              <a:t>nin</a:t>
            </a:r>
            <a:r>
              <a:rPr lang="en-GB" sz="2000" b="1" u="sng" dirty="0"/>
              <a:t> </a:t>
            </a:r>
            <a:r>
              <a:rPr lang="tr-TR" sz="2000" u="sng" dirty="0"/>
              <a:t>sürekliliğini</a:t>
            </a:r>
            <a:r>
              <a:rPr lang="tr-TR" sz="2000" dirty="0"/>
              <a:t> sağlamalı</a:t>
            </a:r>
            <a:r>
              <a:rPr lang="en-GB" sz="2000" dirty="0"/>
              <a:t>,</a:t>
            </a:r>
            <a:endParaRPr lang="tr-TR" sz="2000" dirty="0"/>
          </a:p>
          <a:p>
            <a:pPr marL="457200" indent="-457200">
              <a:buAutoNum type="alphaLcParenR"/>
            </a:pPr>
            <a:endParaRPr lang="tr-TR" sz="2000" dirty="0"/>
          </a:p>
          <a:p>
            <a:pPr marL="457200" indent="-457200">
              <a:buAutoNum type="alphaLcParenR"/>
            </a:pPr>
            <a:endParaRPr lang="tr-TR" sz="2000" dirty="0"/>
          </a:p>
          <a:p>
            <a:pPr marL="457200" indent="-457200">
              <a:buAutoNum type="alphaLcParenR"/>
            </a:pPr>
            <a:endParaRPr lang="tr-TR" sz="2000" dirty="0"/>
          </a:p>
          <a:p>
            <a:pPr marL="0" indent="0">
              <a:buNone/>
            </a:pPr>
            <a:endParaRPr lang="en-GB" sz="2000" dirty="0"/>
          </a:p>
          <a:p>
            <a:pPr marL="457200" indent="-457200">
              <a:buAutoNum type="alphaLcParenR"/>
            </a:pPr>
            <a:r>
              <a:rPr lang="en-GB" sz="2000" dirty="0" err="1"/>
              <a:t>Proseslerin</a:t>
            </a:r>
            <a:r>
              <a:rPr lang="en-GB" sz="2000" dirty="0"/>
              <a:t> </a:t>
            </a:r>
            <a:r>
              <a:rPr lang="en-GB" sz="2000" dirty="0" err="1"/>
              <a:t>planlanan</a:t>
            </a:r>
            <a:r>
              <a:rPr lang="en-GB" sz="2000" dirty="0"/>
              <a:t> </a:t>
            </a:r>
            <a:r>
              <a:rPr lang="en-GB" sz="2000" dirty="0" err="1"/>
              <a:t>şekilde</a:t>
            </a:r>
            <a:r>
              <a:rPr lang="en-GB" sz="2000" dirty="0"/>
              <a:t> </a:t>
            </a:r>
            <a:r>
              <a:rPr lang="en-GB" sz="2000" dirty="0" err="1"/>
              <a:t>yürütüldüğünden</a:t>
            </a:r>
            <a:r>
              <a:rPr lang="en-GB" sz="2000" dirty="0"/>
              <a:t> </a:t>
            </a:r>
            <a:r>
              <a:rPr lang="en-GB" sz="2000" dirty="0" err="1"/>
              <a:t>emin</a:t>
            </a:r>
            <a:r>
              <a:rPr lang="en-GB" sz="2000" dirty="0"/>
              <a:t> </a:t>
            </a:r>
            <a:r>
              <a:rPr lang="en-GB" sz="2000" dirty="0" err="1"/>
              <a:t>olmak</a:t>
            </a:r>
            <a:r>
              <a:rPr lang="en-GB" sz="2000" dirty="0"/>
              <a:t> </a:t>
            </a:r>
            <a:r>
              <a:rPr lang="en-GB" sz="2000" dirty="0" err="1"/>
              <a:t>için</a:t>
            </a:r>
            <a:r>
              <a:rPr lang="en-GB" sz="2000" dirty="0"/>
              <a:t> </a:t>
            </a:r>
            <a:r>
              <a:rPr lang="en-GB" sz="2000" b="1" u="sng" dirty="0" err="1"/>
              <a:t>dokümante</a:t>
            </a:r>
            <a:r>
              <a:rPr lang="en-GB" sz="2000" b="1" u="sng" dirty="0"/>
              <a:t> </a:t>
            </a:r>
            <a:r>
              <a:rPr lang="en-GB" sz="2000" b="1" u="sng" dirty="0" err="1"/>
              <a:t>edilmiş</a:t>
            </a:r>
            <a:r>
              <a:rPr lang="en-GB" sz="2000" b="1" u="sng" dirty="0"/>
              <a:t> </a:t>
            </a:r>
            <a:r>
              <a:rPr lang="en-GB" sz="2000" b="1" u="sng" dirty="0" err="1"/>
              <a:t>bilgiyi</a:t>
            </a:r>
            <a:r>
              <a:rPr lang="en-GB" sz="2000" b="1" u="sng" dirty="0"/>
              <a:t> </a:t>
            </a:r>
            <a:r>
              <a:rPr lang="tr-TR" sz="2000" u="sng" dirty="0"/>
              <a:t>muhafaza e</a:t>
            </a:r>
            <a:r>
              <a:rPr lang="tr-TR" sz="2000" dirty="0"/>
              <a:t>t</a:t>
            </a:r>
            <a:r>
              <a:rPr lang="en-GB" sz="2000" dirty="0" err="1"/>
              <a:t>melidir</a:t>
            </a:r>
            <a:r>
              <a:rPr lang="en-GB" sz="2000" dirty="0"/>
              <a:t>.</a:t>
            </a:r>
            <a:endParaRPr lang="tr-TR" sz="2000" dirty="0"/>
          </a:p>
          <a:p>
            <a:pPr marL="457200" indent="-457200">
              <a:buAutoNum type="alphaLcParenR"/>
            </a:pPr>
            <a:endParaRPr lang="tr-TR" sz="2000" dirty="0">
              <a:ln>
                <a:solidFill>
                  <a:schemeClr val="accent1"/>
                </a:solidFill>
              </a:ln>
            </a:endParaRPr>
          </a:p>
        </p:txBody>
      </p:sp>
      <p:sp>
        <p:nvSpPr>
          <p:cNvPr id="3" name="Metin kutusu 2"/>
          <p:cNvSpPr txBox="1"/>
          <p:nvPr/>
        </p:nvSpPr>
        <p:spPr>
          <a:xfrm>
            <a:off x="653388" y="2138473"/>
            <a:ext cx="7911548" cy="923330"/>
          </a:xfrm>
          <a:prstGeom prst="rect">
            <a:avLst/>
          </a:prstGeom>
          <a:noFill/>
          <a:ln w="12700">
            <a:solidFill>
              <a:schemeClr val="accent1"/>
            </a:solidFill>
          </a:ln>
        </p:spPr>
        <p:txBody>
          <a:bodyPr wrap="square" rtlCol="0">
            <a:spAutoFit/>
          </a:bodyPr>
          <a:lstStyle/>
          <a:p>
            <a:pPr algn="just"/>
            <a:r>
              <a:rPr lang="en-GB" i="1" dirty="0" err="1"/>
              <a:t>Kuruluşun</a:t>
            </a:r>
            <a:r>
              <a:rPr lang="en-GB" i="1" dirty="0"/>
              <a:t> </a:t>
            </a:r>
            <a:r>
              <a:rPr lang="en-GB" i="1" dirty="0" err="1"/>
              <a:t>proseslerini</a:t>
            </a:r>
            <a:r>
              <a:rPr lang="en-GB" i="1" dirty="0"/>
              <a:t> </a:t>
            </a:r>
            <a:r>
              <a:rPr lang="en-GB" i="1" dirty="0" err="1"/>
              <a:t>kontrol</a:t>
            </a:r>
            <a:r>
              <a:rPr lang="en-GB" i="1" dirty="0"/>
              <a:t> </a:t>
            </a:r>
            <a:r>
              <a:rPr lang="en-GB" i="1" dirty="0" err="1"/>
              <a:t>etmesi</a:t>
            </a:r>
            <a:r>
              <a:rPr lang="en-GB" i="1" dirty="0"/>
              <a:t> </a:t>
            </a:r>
            <a:r>
              <a:rPr lang="en-GB" i="1" dirty="0" err="1"/>
              <a:t>için</a:t>
            </a:r>
            <a:r>
              <a:rPr lang="en-GB" i="1" dirty="0"/>
              <a:t> </a:t>
            </a:r>
            <a:r>
              <a:rPr lang="en-GB" i="1" dirty="0" err="1"/>
              <a:t>ek</a:t>
            </a:r>
            <a:r>
              <a:rPr lang="en-GB" i="1" dirty="0"/>
              <a:t> </a:t>
            </a:r>
            <a:r>
              <a:rPr lang="en-GB" i="1" dirty="0" err="1"/>
              <a:t>dokümante</a:t>
            </a:r>
            <a:r>
              <a:rPr lang="en-GB" i="1" dirty="0"/>
              <a:t> </a:t>
            </a:r>
            <a:r>
              <a:rPr lang="en-GB" i="1" dirty="0" err="1"/>
              <a:t>edilmiş</a:t>
            </a:r>
            <a:r>
              <a:rPr lang="en-GB" i="1" dirty="0"/>
              <a:t> </a:t>
            </a:r>
            <a:r>
              <a:rPr lang="en-GB" i="1" dirty="0" err="1"/>
              <a:t>bilgilere</a:t>
            </a:r>
            <a:r>
              <a:rPr lang="en-GB" i="1" dirty="0"/>
              <a:t> (</a:t>
            </a:r>
            <a:r>
              <a:rPr lang="en-GB" i="1" dirty="0" err="1"/>
              <a:t>yazılı</a:t>
            </a:r>
            <a:r>
              <a:rPr lang="en-GB" i="1" dirty="0"/>
              <a:t> </a:t>
            </a:r>
            <a:r>
              <a:rPr lang="en-GB" i="1" dirty="0" err="1"/>
              <a:t>prosedürler</a:t>
            </a:r>
            <a:r>
              <a:rPr lang="en-GB" i="1" dirty="0"/>
              <a:t>, </a:t>
            </a:r>
            <a:r>
              <a:rPr lang="en-GB" i="1" dirty="0" err="1"/>
              <a:t>int</a:t>
            </a:r>
            <a:r>
              <a:rPr lang="tr-TR" i="1" dirty="0" err="1"/>
              <a:t>ranet</a:t>
            </a:r>
            <a:r>
              <a:rPr lang="tr-TR" i="1" dirty="0"/>
              <a:t> ortamı </a:t>
            </a:r>
            <a:r>
              <a:rPr lang="en-GB" i="1" dirty="0"/>
              <a:t>, </a:t>
            </a:r>
            <a:r>
              <a:rPr lang="en-GB" i="1" dirty="0" err="1"/>
              <a:t>iş</a:t>
            </a:r>
            <a:r>
              <a:rPr lang="en-GB" i="1" dirty="0"/>
              <a:t> </a:t>
            </a:r>
            <a:r>
              <a:rPr lang="en-GB" i="1" dirty="0" err="1"/>
              <a:t>talimatları</a:t>
            </a:r>
            <a:r>
              <a:rPr lang="en-GB" i="1" dirty="0"/>
              <a:t>, </a:t>
            </a:r>
            <a:r>
              <a:rPr lang="en-GB" i="1" dirty="0" err="1"/>
              <a:t>kılavuzlar</a:t>
            </a:r>
            <a:r>
              <a:rPr lang="en-GB" i="1" dirty="0"/>
              <a:t>, </a:t>
            </a:r>
            <a:r>
              <a:rPr lang="en-GB" i="1" dirty="0" err="1"/>
              <a:t>yönetmelikler</a:t>
            </a:r>
            <a:r>
              <a:rPr lang="en-GB" i="1" dirty="0"/>
              <a:t>, </a:t>
            </a:r>
            <a:r>
              <a:rPr lang="en-GB" i="1" dirty="0" err="1"/>
              <a:t>standartlar</a:t>
            </a:r>
            <a:r>
              <a:rPr lang="en-GB" i="1" dirty="0"/>
              <a:t>, </a:t>
            </a:r>
            <a:r>
              <a:rPr lang="en-GB" i="1" dirty="0" err="1"/>
              <a:t>formlar</a:t>
            </a:r>
            <a:r>
              <a:rPr lang="en-GB" i="1" dirty="0"/>
              <a:t>, </a:t>
            </a:r>
            <a:r>
              <a:rPr lang="en-GB" i="1" dirty="0" err="1"/>
              <a:t>rehberler</a:t>
            </a:r>
            <a:r>
              <a:rPr lang="en-GB" i="1" dirty="0"/>
              <a:t>, </a:t>
            </a:r>
            <a:r>
              <a:rPr lang="en-GB" i="1" dirty="0" err="1"/>
              <a:t>bilgisayar</a:t>
            </a:r>
            <a:r>
              <a:rPr lang="en-GB" i="1" dirty="0"/>
              <a:t> </a:t>
            </a:r>
            <a:r>
              <a:rPr lang="en-GB" i="1" dirty="0" err="1"/>
              <a:t>yazılımları</a:t>
            </a:r>
            <a:r>
              <a:rPr lang="en-GB" i="1" dirty="0"/>
              <a:t>, </a:t>
            </a:r>
            <a:r>
              <a:rPr lang="en-GB" i="1" dirty="0" err="1"/>
              <a:t>telefon</a:t>
            </a:r>
            <a:r>
              <a:rPr lang="en-GB" i="1" dirty="0"/>
              <a:t> </a:t>
            </a:r>
            <a:r>
              <a:rPr lang="en-GB" i="1" dirty="0" err="1"/>
              <a:t>uygulamaları</a:t>
            </a:r>
            <a:r>
              <a:rPr lang="en-GB" i="1" dirty="0"/>
              <a:t> </a:t>
            </a:r>
            <a:r>
              <a:rPr lang="en-GB" i="1" dirty="0" err="1"/>
              <a:t>gibi</a:t>
            </a:r>
            <a:r>
              <a:rPr lang="en-GB" i="1" dirty="0"/>
              <a:t>) </a:t>
            </a:r>
            <a:r>
              <a:rPr lang="en-GB" i="1" dirty="0" err="1"/>
              <a:t>ihtiyacı</a:t>
            </a:r>
            <a:r>
              <a:rPr lang="en-GB" i="1" dirty="0"/>
              <a:t> </a:t>
            </a:r>
            <a:r>
              <a:rPr lang="en-GB" i="1" dirty="0" err="1"/>
              <a:t>olabilir</a:t>
            </a:r>
            <a:r>
              <a:rPr lang="en-GB" i="1" dirty="0"/>
              <a:t>.</a:t>
            </a:r>
          </a:p>
        </p:txBody>
      </p:sp>
      <p:sp>
        <p:nvSpPr>
          <p:cNvPr id="6" name="Dikdörtgen 5"/>
          <p:cNvSpPr/>
          <p:nvPr/>
        </p:nvSpPr>
        <p:spPr>
          <a:xfrm>
            <a:off x="730306" y="4541717"/>
            <a:ext cx="7834630" cy="1277786"/>
          </a:xfrm>
          <a:prstGeom prst="rect">
            <a:avLst/>
          </a:prstGeom>
          <a:ln w="12700">
            <a:solidFill>
              <a:schemeClr val="accent1"/>
            </a:solidFill>
          </a:ln>
        </p:spPr>
        <p:txBody>
          <a:bodyPr wrap="square">
            <a:spAutoFit/>
          </a:bodyPr>
          <a:lstStyle/>
          <a:p>
            <a:pPr algn="just">
              <a:lnSpc>
                <a:spcPct val="107000"/>
              </a:lnSpc>
              <a:spcAft>
                <a:spcPts val="800"/>
              </a:spcAft>
            </a:pPr>
            <a:r>
              <a:rPr lang="tr-TR" i="1" dirty="0">
                <a:latin typeface="Calibri" panose="020F0502020204030204" pitchFamily="34" charset="0"/>
                <a:ea typeface="Calibri" panose="020F0502020204030204" pitchFamily="34" charset="0"/>
                <a:cs typeface="Times New Roman" panose="02020603050405020304" pitchFamily="18" charset="0"/>
              </a:rPr>
              <a:t>Diğer </a:t>
            </a:r>
            <a:r>
              <a:rPr lang="tr-TR" i="1" dirty="0" err="1">
                <a:latin typeface="Calibri" panose="020F0502020204030204" pitchFamily="34" charset="0"/>
                <a:ea typeface="Calibri" panose="020F0502020204030204" pitchFamily="34" charset="0"/>
                <a:cs typeface="Times New Roman" panose="02020603050405020304" pitchFamily="18" charset="0"/>
              </a:rPr>
              <a:t>dokümante</a:t>
            </a:r>
            <a:r>
              <a:rPr lang="tr-TR" i="1" dirty="0">
                <a:latin typeface="Calibri" panose="020F0502020204030204" pitchFamily="34" charset="0"/>
                <a:ea typeface="Calibri" panose="020F0502020204030204" pitchFamily="34" charset="0"/>
                <a:cs typeface="Times New Roman" panose="02020603050405020304" pitchFamily="18" charset="0"/>
              </a:rPr>
              <a:t> edilmiş bilgilerin(kayıtlar) , uygunluğun gösterilmesi ve proseslerin planlandığı gibi yürütüldüğünden emin olunması için veya gerekliliklerin sağlanıp sağlanmadığının gösterilmesi için değiştirilmeden muhafaza edilmesi gerekir. </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7703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364168" y="1580969"/>
            <a:ext cx="8259780" cy="4770537"/>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Proses sahibi, proses kontrol sorumlusu ,</a:t>
            </a:r>
            <a:r>
              <a:rPr lang="tr-TR" b="1" i="1" dirty="0" err="1">
                <a:latin typeface="Georgia" panose="02040502050405020303" pitchFamily="18" charset="0"/>
                <a:cs typeface="Arial" pitchFamily="34" charset="0"/>
              </a:rPr>
              <a:t>v.s</a:t>
            </a:r>
            <a:r>
              <a:rPr lang="tr-TR" b="1" i="1" dirty="0">
                <a:latin typeface="Georgia" panose="02040502050405020303" pitchFamily="18" charset="0"/>
                <a:cs typeface="Arial" pitchFamily="34" charset="0"/>
              </a:rPr>
              <a:t> yetki ve sorumluluk tanımlamaları </a:t>
            </a:r>
          </a:p>
          <a:p>
            <a:pPr marL="179388" indent="-179388">
              <a:spcBef>
                <a:spcPts val="0"/>
              </a:spcBef>
              <a:spcAft>
                <a:spcPts val="600"/>
              </a:spcAft>
              <a:buFont typeface="Arial" panose="020B0604020202020204" pitchFamily="34" charset="0"/>
              <a:buChar char="•"/>
            </a:pPr>
            <a:r>
              <a:rPr lang="tr-TR" b="1" i="1" dirty="0">
                <a:latin typeface="Georgia" panose="02040502050405020303" pitchFamily="18" charset="0"/>
                <a:cs typeface="Arial" pitchFamily="34" charset="0"/>
              </a:rPr>
              <a:t> Proses   Dokümanları (Akış Şemaları, Haritalar, Prosedürler , </a:t>
            </a:r>
            <a:r>
              <a:rPr lang="tr-TR" b="1" i="1" dirty="0" err="1">
                <a:latin typeface="Georgia" panose="02040502050405020303" pitchFamily="18" charset="0"/>
                <a:cs typeface="Arial" pitchFamily="34" charset="0"/>
              </a:rPr>
              <a:t>v.s</a:t>
            </a:r>
            <a:r>
              <a:rPr lang="tr-TR" b="1" i="1" dirty="0">
                <a:latin typeface="Georgia" panose="02040502050405020303" pitchFamily="18" charset="0"/>
                <a:cs typeface="Arial" pitchFamily="34" charset="0"/>
              </a:rPr>
              <a:t>)</a:t>
            </a:r>
          </a:p>
          <a:p>
            <a:pPr marL="179388" indent="-179388">
              <a:spcBef>
                <a:spcPts val="0"/>
              </a:spcBef>
              <a:spcAft>
                <a:spcPts val="600"/>
              </a:spcAft>
              <a:buFont typeface="Arial" panose="020B0604020202020204" pitchFamily="34" charset="0"/>
              <a:buChar char="•"/>
            </a:pPr>
            <a:r>
              <a:rPr lang="tr-TR" b="1" i="1" dirty="0">
                <a:latin typeface="Georgia" panose="02040502050405020303" pitchFamily="18" charset="0"/>
                <a:cs typeface="Arial" pitchFamily="34" charset="0"/>
              </a:rPr>
              <a:t>Proseslerin işletimini  destekleyen bilgi ve iletişim teknolojileri</a:t>
            </a:r>
          </a:p>
          <a:p>
            <a:pPr marL="176213" indent="-176213">
              <a:spcAft>
                <a:spcPts val="600"/>
              </a:spcAft>
              <a:buFont typeface="Arial" panose="020B0604020202020204" pitchFamily="34" charset="0"/>
              <a:buChar char="•"/>
            </a:pPr>
            <a:r>
              <a:rPr lang="tr-TR" b="1" i="1" dirty="0">
                <a:latin typeface="Georgia" panose="02040502050405020303" pitchFamily="18" charset="0"/>
                <a:cs typeface="Arial" pitchFamily="34" charset="0"/>
              </a:rPr>
              <a:t>El Kitapları</a:t>
            </a:r>
          </a:p>
          <a:p>
            <a:pPr marL="179388" indent="-179388">
              <a:spcBef>
                <a:spcPts val="0"/>
              </a:spcBef>
              <a:spcAft>
                <a:spcPts val="600"/>
              </a:spcAft>
              <a:buFont typeface="Arial" panose="020B0604020202020204" pitchFamily="34" charset="0"/>
              <a:buChar char="•"/>
            </a:pPr>
            <a:r>
              <a:rPr lang="tr-TR" b="1" i="1" dirty="0">
                <a:latin typeface="Georgia" panose="02040502050405020303" pitchFamily="18" charset="0"/>
                <a:cs typeface="Arial" pitchFamily="34" charset="0"/>
              </a:rPr>
              <a:t>Çalışma Talimatları (Görsel ve/veya yazılı)</a:t>
            </a:r>
          </a:p>
          <a:p>
            <a:pPr marL="179388" indent="-179388">
              <a:spcBef>
                <a:spcPts val="0"/>
              </a:spcBef>
              <a:spcAft>
                <a:spcPts val="600"/>
              </a:spcAft>
              <a:buFont typeface="Arial" panose="020B0604020202020204" pitchFamily="34" charset="0"/>
              <a:buChar char="•"/>
            </a:pPr>
            <a:r>
              <a:rPr lang="tr-TR" b="1" i="1" dirty="0">
                <a:latin typeface="Georgia" panose="02040502050405020303" pitchFamily="18" charset="0"/>
                <a:cs typeface="Arial" pitchFamily="34" charset="0"/>
              </a:rPr>
              <a:t>Proses performans göstergelerini  izlemek için kullanılan </a:t>
            </a:r>
            <a:r>
              <a:rPr lang="tr-TR" b="1" i="1" dirty="0" err="1">
                <a:latin typeface="Georgia" panose="02040502050405020303" pitchFamily="18" charset="0"/>
                <a:cs typeface="Arial" pitchFamily="34" charset="0"/>
              </a:rPr>
              <a:t>tablo,çizelge,rapor</a:t>
            </a:r>
            <a:r>
              <a:rPr lang="tr-TR" b="1" i="1" dirty="0">
                <a:latin typeface="Georgia" panose="02040502050405020303" pitchFamily="18" charset="0"/>
                <a:cs typeface="Arial" pitchFamily="34" charset="0"/>
              </a:rPr>
              <a:t> </a:t>
            </a:r>
            <a:r>
              <a:rPr lang="tr-TR" b="1" i="1" dirty="0" err="1">
                <a:latin typeface="Georgia" panose="02040502050405020303" pitchFamily="18" charset="0"/>
                <a:cs typeface="Arial" pitchFamily="34" charset="0"/>
              </a:rPr>
              <a:t>v.s.ler</a:t>
            </a:r>
            <a:r>
              <a:rPr lang="tr-TR" b="1" i="1" dirty="0">
                <a:latin typeface="Georgia" panose="02040502050405020303" pitchFamily="18" charset="0"/>
                <a:cs typeface="Arial" pitchFamily="34" charset="0"/>
              </a:rPr>
              <a:t> </a:t>
            </a:r>
          </a:p>
          <a:p>
            <a:endParaRPr lang="tr-TR" b="1" dirty="0">
              <a:solidFill>
                <a:srgbClr val="FF0000"/>
              </a:solidFill>
              <a:latin typeface="Georgia" panose="02040502050405020303" pitchFamily="18" charset="0"/>
              <a:cs typeface="Arial" pitchFamily="34" charset="0"/>
            </a:endParaRPr>
          </a:p>
          <a:p>
            <a:pPr marL="179388" indent="-179388">
              <a:buFont typeface="Arial" panose="020B0604020202020204" pitchFamily="34" charset="0"/>
              <a:buChar char="•"/>
            </a:pPr>
            <a:endParaRPr lang="tr-TR" b="1" dirty="0">
              <a:solidFill>
                <a:srgbClr val="FF0000"/>
              </a:solidFill>
              <a:latin typeface="Georgia" panose="02040502050405020303" pitchFamily="18" charset="0"/>
              <a:cs typeface="Arial" pitchFamily="34" charset="0"/>
            </a:endParaRPr>
          </a:p>
          <a:p>
            <a:pPr>
              <a:spcBef>
                <a:spcPts val="0"/>
              </a:spcBef>
            </a:pPr>
            <a:endParaRPr lang="tr-TR" b="1" dirty="0">
              <a:solidFill>
                <a:srgbClr val="FF0000"/>
              </a:solidFill>
              <a:latin typeface="Georgia" panose="02040502050405020303" pitchFamily="18" charset="0"/>
              <a:cs typeface="Arial" pitchFamily="34" charset="0"/>
            </a:endParaRPr>
          </a:p>
          <a:p>
            <a:pPr>
              <a:spcBef>
                <a:spcPts val="0"/>
              </a:spcBef>
            </a:pPr>
            <a:r>
              <a:rPr lang="tr-TR" b="1" dirty="0">
                <a:effectLst>
                  <a:outerShdw blurRad="38100" dist="38100" dir="2700000" algn="tl">
                    <a:srgbClr val="000000">
                      <a:alpha val="43137"/>
                    </a:srgbClr>
                  </a:outerShdw>
                </a:effectLst>
                <a:latin typeface="Georgia" panose="02040502050405020303" pitchFamily="18" charset="0"/>
              </a:rPr>
              <a:t> </a:t>
            </a:r>
            <a:endParaRPr lang="tr-TR" dirty="0">
              <a:solidFill>
                <a:srgbClr val="FF0000"/>
              </a:solidFill>
              <a:latin typeface="Georgia" panose="02040502050405020303" pitchFamily="18" charset="0"/>
            </a:endParaRPr>
          </a:p>
        </p:txBody>
      </p:sp>
      <p:pic>
        <p:nvPicPr>
          <p:cNvPr id="10" name="Resim 9"/>
          <p:cNvPicPr>
            <a:picLocks noChangeAspect="1"/>
          </p:cNvPicPr>
          <p:nvPr/>
        </p:nvPicPr>
        <p:blipFill>
          <a:blip r:embed="rId3"/>
          <a:stretch>
            <a:fillRect/>
          </a:stretch>
        </p:blipFill>
        <p:spPr>
          <a:xfrm>
            <a:off x="7359521" y="269990"/>
            <a:ext cx="1363855" cy="1166489"/>
          </a:xfrm>
          <a:prstGeom prst="rect">
            <a:avLst/>
          </a:prstGeom>
        </p:spPr>
      </p:pic>
    </p:spTree>
    <p:extLst>
      <p:ext uri="{BB962C8B-B14F-4D97-AF65-F5344CB8AC3E}">
        <p14:creationId xmlns:p14="http://schemas.microsoft.com/office/powerpoint/2010/main" val="3375587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7 Dikdörtgen"/>
          <p:cNvSpPr>
            <a:spLocks noChangeArrowheads="1"/>
          </p:cNvSpPr>
          <p:nvPr/>
        </p:nvSpPr>
        <p:spPr bwMode="auto">
          <a:xfrm>
            <a:off x="1305097" y="1368171"/>
            <a:ext cx="6384175"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kumimoji="1" lang="tr-TR" sz="2800" b="1" dirty="0"/>
              <a:t>TSE’NİN ÜYE OLDUĞU KURULUŞLAR</a:t>
            </a:r>
          </a:p>
        </p:txBody>
      </p:sp>
      <p:pic>
        <p:nvPicPr>
          <p:cNvPr id="5" name="Resim 4"/>
          <p:cNvPicPr>
            <a:picLocks noChangeAspect="1"/>
          </p:cNvPicPr>
          <p:nvPr/>
        </p:nvPicPr>
        <p:blipFill>
          <a:blip r:embed="rId3"/>
          <a:stretch>
            <a:fillRect/>
          </a:stretch>
        </p:blipFill>
        <p:spPr>
          <a:xfrm>
            <a:off x="276587" y="1952545"/>
            <a:ext cx="900214" cy="582837"/>
          </a:xfrm>
          <a:prstGeom prst="rect">
            <a:avLst/>
          </a:prstGeom>
        </p:spPr>
      </p:pic>
      <p:sp>
        <p:nvSpPr>
          <p:cNvPr id="6" name="AutoShape 4" descr="data:image/png;base64,iVBORw0KGgoAAAANSUhEUgAAAHgAAAB4CAMAAAAOusbgAAAAaVBMVEUAYKr///8AXqkAWKcAXKgAVqauwNuZs9Lz+Ps8bq8AVKVpib4TYKnh6fPw9vsASaBMe7Y1aq+XrtGIpMu1w9xZhbp7mcYATqLK1+jo7vXT3uxmjL9agrpGdLMARp9wksK9zOGkudcAPJszWeDFAAAEPElEQVRoge1a25KjIBBVwAwSclETUaOj7v9/5GoU1GjjDJpsbRXn0QaONE3f1HEsLCwsLCwsLCws/hsgRAjaaaVlLA3F4hsHfsDFhf2MHVwNCeYDCF7H4ksQVWe3BU1vMRFknZcrTAWEH1wIBzwdKspkOiB5rFEjfqI9zpfJYn4K8k6J0eWYzYdkV7FGLIdOiYfnK8SYV/JxmlVVlWS0H+TpNg0Rs1rD694GYi/vNUOrnGMmGCNB3Gkg43hOuEKM0KDo7GuGUu2Fxf2oxJenihoDz5/U5wDeM0BMCiofn77ZDANv1I8Kp8ZERLTCDBFf1Ya/GKwvIfcbzyyJPV/9hKErvU4cwQeF7/LlFiyYsPa0Emj2FmJE+vM4LSqFtOII0vUW4ov0Gv7y6qRwI/CcNhDjUhr0BRjhXeFjMidGTN64HDRdjQcxJ8byJqV637g3McJyYq25b28gJvIquY/1ELgnsSdDA13MC9aJkRkx4tK0UsimV4gNd0xyKa+MbMuYmIVSrvPlbyAWKvrHRrb1E2KBx+hp1GVyj+8iTuMyHqHk3TSVKMB+ayPxC87P24P8s3xw/RBx+szWBzktzGqHXxPTjljdJhoYEq86kCy/j5E/eUbE/ruIY0YmeJG/T9XlkvGgIQt9m1UvO5BAXaf7R4kRUdMWNfI2Yoep8jD0PkusatiDYXQyjMfkIeUfjsdOIM2a8kX524ixOmQz6zInlvWae9MdMtiHMT3jZqKMTxSsCJsiJoEKVWNih32pEaCuReKeAF++pYRR5vUH4g01GtuhaHPD5XwPtyFsuYTdoupRmeouHiQJWtEDUtimwlzaV7bgNnHQSivIoUJdnyHs6VoRVznqNlvfu7bxK+W/7AiMok/yDUd67yGZKzxhQKyTwJU5cMbjBltNZu0mT76Llytt+2x4QUy66Q84ckHESPniRlDdXsElCQ7kfBp6z34xIkzEXZpw1FQ3YC9zcIlLUMQOEcqR0MODCMEfh75/7OsiNUjc3X4Ak4jEeLI0ptI3jke1CH0JrKw8Ly3Y7Xiyhiiq1wFJLlayTx7WsjX6qhmM7yEAPl2VeDxOhrbrqS60LePudT1lqnMZGYTMW7Lq0Vsyfo2juv6KyoIwswTQEAhhjwnm4Y+yWlhY/EM0t35f4G7VBnq3yevDvrgVjf9EYXY63QpdPEaab5dGODBHlH0WcWNwiOLR/AveFoRklHC7iWbPeGcghEb7B3L9Ttl7olnQq0fEKVw9Q5/jDYEcNvnyrKkk6J6oGCITW4N6M6Ocaxckr8RwA/9+3BPXxqjpmDjWlF67YtwCawG3Ove16sauyXGsejCpH/0Hsg/QqG5uNqypFne1akpz7Hjqv5AjfMI8o+dV/Ib4xJs8N2zvCk18zf8YThD4gQZP4W88SNH+COTxPH4UK3n93taFukX3+sPKwsLCwsLCwmIT/gIcY2NHBX4sG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4"/>
          <a:stretch>
            <a:fillRect/>
          </a:stretch>
        </p:blipFill>
        <p:spPr>
          <a:xfrm>
            <a:off x="276587" y="2878216"/>
            <a:ext cx="626560" cy="737567"/>
          </a:xfrm>
          <a:prstGeom prst="rect">
            <a:avLst/>
          </a:prstGeom>
        </p:spPr>
      </p:pic>
      <p:pic>
        <p:nvPicPr>
          <p:cNvPr id="8" name="Resim 7"/>
          <p:cNvPicPr>
            <a:picLocks noChangeAspect="1"/>
          </p:cNvPicPr>
          <p:nvPr/>
        </p:nvPicPr>
        <p:blipFill>
          <a:blip r:embed="rId5"/>
          <a:stretch>
            <a:fillRect/>
          </a:stretch>
        </p:blipFill>
        <p:spPr>
          <a:xfrm>
            <a:off x="233024" y="3819352"/>
            <a:ext cx="774750" cy="580131"/>
          </a:xfrm>
          <a:prstGeom prst="rect">
            <a:avLst/>
          </a:prstGeom>
        </p:spPr>
      </p:pic>
      <p:pic>
        <p:nvPicPr>
          <p:cNvPr id="9" name="Resim 8"/>
          <p:cNvPicPr>
            <a:picLocks noChangeAspect="1"/>
          </p:cNvPicPr>
          <p:nvPr/>
        </p:nvPicPr>
        <p:blipFill>
          <a:blip r:embed="rId6"/>
          <a:stretch>
            <a:fillRect/>
          </a:stretch>
        </p:blipFill>
        <p:spPr>
          <a:xfrm>
            <a:off x="276586" y="4494787"/>
            <a:ext cx="541980" cy="638002"/>
          </a:xfrm>
          <a:prstGeom prst="rect">
            <a:avLst/>
          </a:prstGeom>
        </p:spPr>
      </p:pic>
      <p:pic>
        <p:nvPicPr>
          <p:cNvPr id="10" name="Resim 9"/>
          <p:cNvPicPr>
            <a:picLocks noChangeAspect="1"/>
          </p:cNvPicPr>
          <p:nvPr/>
        </p:nvPicPr>
        <p:blipFill>
          <a:blip r:embed="rId7"/>
          <a:stretch>
            <a:fillRect/>
          </a:stretch>
        </p:blipFill>
        <p:spPr>
          <a:xfrm>
            <a:off x="4743440" y="3184080"/>
            <a:ext cx="1129161" cy="403487"/>
          </a:xfrm>
          <a:prstGeom prst="rect">
            <a:avLst/>
          </a:prstGeom>
        </p:spPr>
      </p:pic>
      <p:pic>
        <p:nvPicPr>
          <p:cNvPr id="11" name="Resim 10"/>
          <p:cNvPicPr>
            <a:picLocks noChangeAspect="1"/>
          </p:cNvPicPr>
          <p:nvPr/>
        </p:nvPicPr>
        <p:blipFill>
          <a:blip r:embed="rId8"/>
          <a:stretch>
            <a:fillRect/>
          </a:stretch>
        </p:blipFill>
        <p:spPr>
          <a:xfrm>
            <a:off x="4710397" y="1812077"/>
            <a:ext cx="1297478" cy="1297478"/>
          </a:xfrm>
          <a:prstGeom prst="rect">
            <a:avLst/>
          </a:prstGeom>
        </p:spPr>
      </p:pic>
      <p:pic>
        <p:nvPicPr>
          <p:cNvPr id="12" name="Resim 11"/>
          <p:cNvPicPr>
            <a:picLocks noChangeAspect="1"/>
          </p:cNvPicPr>
          <p:nvPr/>
        </p:nvPicPr>
        <p:blipFill>
          <a:blip r:embed="rId9"/>
          <a:stretch>
            <a:fillRect/>
          </a:stretch>
        </p:blipFill>
        <p:spPr>
          <a:xfrm>
            <a:off x="4875073" y="3645772"/>
            <a:ext cx="865893" cy="865893"/>
          </a:xfrm>
          <a:prstGeom prst="rect">
            <a:avLst/>
          </a:prstGeom>
        </p:spPr>
      </p:pic>
      <p:pic>
        <p:nvPicPr>
          <p:cNvPr id="13" name="Resim 12"/>
          <p:cNvPicPr>
            <a:picLocks noChangeAspect="1"/>
          </p:cNvPicPr>
          <p:nvPr/>
        </p:nvPicPr>
        <p:blipFill>
          <a:blip r:embed="rId10"/>
          <a:stretch>
            <a:fillRect/>
          </a:stretch>
        </p:blipFill>
        <p:spPr>
          <a:xfrm>
            <a:off x="4659282" y="4579043"/>
            <a:ext cx="1429560" cy="796980"/>
          </a:xfrm>
          <a:prstGeom prst="rect">
            <a:avLst/>
          </a:prstGeom>
        </p:spPr>
      </p:pic>
      <p:sp>
        <p:nvSpPr>
          <p:cNvPr id="16" name="7 Dikdörtgen"/>
          <p:cNvSpPr>
            <a:spLocks noChangeArrowheads="1"/>
          </p:cNvSpPr>
          <p:nvPr/>
        </p:nvSpPr>
        <p:spPr bwMode="auto">
          <a:xfrm>
            <a:off x="1336289" y="1978115"/>
            <a:ext cx="3160896" cy="369332"/>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1" lang="tr-TR" dirty="0"/>
              <a:t>Uluslararası Standartlar Teşkilatı </a:t>
            </a:r>
          </a:p>
        </p:txBody>
      </p:sp>
      <p:sp>
        <p:nvSpPr>
          <p:cNvPr id="18" name="7 Dikdörtgen"/>
          <p:cNvSpPr>
            <a:spLocks noChangeArrowheads="1"/>
          </p:cNvSpPr>
          <p:nvPr/>
        </p:nvSpPr>
        <p:spPr bwMode="auto">
          <a:xfrm>
            <a:off x="5956760" y="1997330"/>
            <a:ext cx="3037611" cy="369332"/>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1" lang="tr-TR" dirty="0"/>
              <a:t>Uluslararası Belgelendirme Ağı</a:t>
            </a:r>
          </a:p>
        </p:txBody>
      </p:sp>
      <p:sp>
        <p:nvSpPr>
          <p:cNvPr id="19" name="7 Dikdörtgen"/>
          <p:cNvSpPr>
            <a:spLocks noChangeArrowheads="1"/>
          </p:cNvSpPr>
          <p:nvPr/>
        </p:nvSpPr>
        <p:spPr bwMode="auto">
          <a:xfrm>
            <a:off x="1133403" y="3891652"/>
            <a:ext cx="3490411" cy="369332"/>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1" lang="tr-TR" dirty="0"/>
              <a:t>Avrupa Standartlar Komitesi</a:t>
            </a:r>
          </a:p>
        </p:txBody>
      </p:sp>
      <p:sp>
        <p:nvSpPr>
          <p:cNvPr id="20" name="7 Dikdörtgen"/>
          <p:cNvSpPr>
            <a:spLocks noChangeArrowheads="1"/>
          </p:cNvSpPr>
          <p:nvPr/>
        </p:nvSpPr>
        <p:spPr bwMode="auto">
          <a:xfrm>
            <a:off x="1056904" y="4557542"/>
            <a:ext cx="3490411" cy="64633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1" lang="tr-TR" dirty="0"/>
              <a:t>Avrupa Elektroteknik Standardizasyon Komitesi</a:t>
            </a:r>
          </a:p>
        </p:txBody>
      </p:sp>
      <p:sp>
        <p:nvSpPr>
          <p:cNvPr id="21" name="7 Dikdörtgen"/>
          <p:cNvSpPr>
            <a:spLocks noChangeArrowheads="1"/>
          </p:cNvSpPr>
          <p:nvPr/>
        </p:nvSpPr>
        <p:spPr bwMode="auto">
          <a:xfrm>
            <a:off x="1219986" y="3095859"/>
            <a:ext cx="3490411" cy="64633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1" lang="tr-TR" dirty="0"/>
              <a:t>Uluslararası Elektroteknik Komisyonu</a:t>
            </a:r>
          </a:p>
        </p:txBody>
      </p:sp>
      <p:sp>
        <p:nvSpPr>
          <p:cNvPr id="22" name="7 Dikdörtgen"/>
          <p:cNvSpPr>
            <a:spLocks noChangeArrowheads="1"/>
          </p:cNvSpPr>
          <p:nvPr/>
        </p:nvSpPr>
        <p:spPr bwMode="auto">
          <a:xfrm>
            <a:off x="6106389" y="3159497"/>
            <a:ext cx="3037611" cy="369332"/>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1" lang="tr-TR" dirty="0"/>
              <a:t>Avrupa Kalite Teşkilatı</a:t>
            </a:r>
          </a:p>
        </p:txBody>
      </p:sp>
      <p:sp>
        <p:nvSpPr>
          <p:cNvPr id="23" name="7 Dikdörtgen"/>
          <p:cNvSpPr>
            <a:spLocks noChangeArrowheads="1"/>
          </p:cNvSpPr>
          <p:nvPr/>
        </p:nvSpPr>
        <p:spPr bwMode="auto">
          <a:xfrm>
            <a:off x="5905642" y="3753152"/>
            <a:ext cx="3037611" cy="64633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1" lang="tr-TR" dirty="0"/>
              <a:t>İslam Ülkeleri Standart ve Metroloji Enstitüsü</a:t>
            </a:r>
          </a:p>
        </p:txBody>
      </p:sp>
      <p:sp>
        <p:nvSpPr>
          <p:cNvPr id="24" name="7 Dikdörtgen"/>
          <p:cNvSpPr>
            <a:spLocks noChangeArrowheads="1"/>
          </p:cNvSpPr>
          <p:nvPr/>
        </p:nvSpPr>
        <p:spPr bwMode="auto">
          <a:xfrm>
            <a:off x="5740966" y="4604026"/>
            <a:ext cx="3037611" cy="64633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1" lang="tr-TR" dirty="0"/>
              <a:t>Bölgelerarası Standardizasyon Birliği</a:t>
            </a:r>
          </a:p>
        </p:txBody>
      </p:sp>
      <p:sp>
        <p:nvSpPr>
          <p:cNvPr id="25" name="6 Metin kutusu"/>
          <p:cNvSpPr txBox="1">
            <a:spLocks noChangeArrowheads="1"/>
          </p:cNvSpPr>
          <p:nvPr/>
        </p:nvSpPr>
        <p:spPr bwMode="auto">
          <a:xfrm>
            <a:off x="460375" y="5609727"/>
            <a:ext cx="8151610" cy="707886"/>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1" lang="tr-TR" sz="2000" dirty="0"/>
              <a:t>TSE, Belgelendirme faaliyetlerinin  büyük bölümünü    TÜRKAK tan akredite olarak yürütmektedir</a:t>
            </a:r>
          </a:p>
        </p:txBody>
      </p:sp>
      <p:pic>
        <p:nvPicPr>
          <p:cNvPr id="26" name="Picture 6" descr="C:\Users\Public\Pictures\Sample Pictures\TÜRKAK.gif"/>
          <p:cNvPicPr>
            <a:picLocks noChangeAspect="1" noChangeArrowheads="1"/>
          </p:cNvPicPr>
          <p:nvPr/>
        </p:nvPicPr>
        <p:blipFill>
          <a:blip r:embed="rId11" cstate="print"/>
          <a:srcRect/>
          <a:stretch>
            <a:fillRect/>
          </a:stretch>
        </p:blipFill>
        <p:spPr bwMode="auto">
          <a:xfrm>
            <a:off x="5956760" y="5413303"/>
            <a:ext cx="980901" cy="916653"/>
          </a:xfrm>
          <a:prstGeom prst="rect">
            <a:avLst/>
          </a:prstGeom>
          <a:noFill/>
          <a:ln w="9525">
            <a:noFill/>
            <a:miter lim="800000"/>
            <a:headEnd/>
            <a:tailEnd/>
          </a:ln>
        </p:spPr>
      </p:pic>
    </p:spTree>
    <p:extLst>
      <p:ext uri="{BB962C8B-B14F-4D97-AF65-F5344CB8AC3E}">
        <p14:creationId xmlns:p14="http://schemas.microsoft.com/office/powerpoint/2010/main" val="35167067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6829061" cy="575121"/>
          </a:xfrm>
        </p:spPr>
        <p:txBody>
          <a:bodyPr>
            <a:normAutofit/>
          </a:bodyPr>
          <a:lstStyle/>
          <a:p>
            <a:r>
              <a:rPr lang="tr-TR" sz="2800" b="1" dirty="0">
                <a:latin typeface="Calibri" panose="020F0502020204030204" pitchFamily="34" charset="0"/>
                <a:cs typeface="Calibri" panose="020F0502020204030204" pitchFamily="34" charset="0"/>
              </a:rPr>
              <a:t>BÖLÜM SONU PRATİK ÇALIŞMALAR </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411480" y="1615935"/>
            <a:ext cx="8259780" cy="4555093"/>
          </a:xfrm>
          <a:prstGeom prst="rect">
            <a:avLst/>
          </a:prstGeom>
          <a:noFill/>
          <a:ln w="76200" cap="rnd" cmpd="dbl">
            <a:solidFill>
              <a:schemeClr val="accent1"/>
            </a:solidFill>
          </a:ln>
        </p:spPr>
        <p:txBody>
          <a:bodyPr wrap="square" rtlCol="0">
            <a:spAutoFit/>
          </a:bodyPr>
          <a:lstStyle/>
          <a:p>
            <a:pPr marL="457200" indent="-457200">
              <a:buFont typeface="+mj-lt"/>
              <a:buAutoNum type="arabicPeriod"/>
            </a:pPr>
            <a:r>
              <a:rPr lang="tr-TR" sz="2000" b="1" i="1" dirty="0">
                <a:cs typeface="Arial" panose="020B0604020202020204" pitchFamily="34" charset="0"/>
              </a:rPr>
              <a:t>Kuruluşunuzun sunmuş olduğu ürün ve hizmetlere bağlı  olarak etkilendiği dış hususları PEST Analizi yöntemi ile belirleyiniz. Kuruluşunuzun iç hususlarından kaynaklanan «güçlü» ve «zayıf» yanları ile dış hususlardan kaynaklanan «fırsat» ve «</a:t>
            </a:r>
            <a:r>
              <a:rPr lang="tr-TR" sz="2000" b="1" i="1" dirty="0" err="1">
                <a:cs typeface="Arial" panose="020B0604020202020204" pitchFamily="34" charset="0"/>
              </a:rPr>
              <a:t>tehdit»lerini</a:t>
            </a:r>
            <a:r>
              <a:rPr lang="tr-TR" sz="2000" b="1" i="1" dirty="0">
                <a:cs typeface="Arial" panose="020B0604020202020204" pitchFamily="34" charset="0"/>
              </a:rPr>
              <a:t> belirleyiniz.</a:t>
            </a:r>
          </a:p>
          <a:p>
            <a:pPr>
              <a:lnSpc>
                <a:spcPct val="150000"/>
              </a:lnSpc>
            </a:pPr>
            <a:r>
              <a:rPr lang="tr-TR" sz="2000" b="1" i="1" dirty="0">
                <a:cs typeface="Arial" panose="020B0604020202020204" pitchFamily="34" charset="0"/>
              </a:rPr>
              <a:t>(Ek Dokümanlar: PEST Analizi </a:t>
            </a:r>
            <a:r>
              <a:rPr lang="tr-TR" sz="2000" b="1" i="1" dirty="0" err="1">
                <a:cs typeface="Arial" panose="020B0604020202020204" pitchFamily="34" charset="0"/>
              </a:rPr>
              <a:t>Tablosu,SWOT</a:t>
            </a:r>
            <a:r>
              <a:rPr lang="tr-TR" sz="2000" b="1" i="1" dirty="0">
                <a:cs typeface="Arial" panose="020B0604020202020204" pitchFamily="34" charset="0"/>
              </a:rPr>
              <a:t> Analizi Tablosu ,Örnek Çalışma)</a:t>
            </a:r>
          </a:p>
          <a:p>
            <a:pPr marL="457200" indent="-457200">
              <a:lnSpc>
                <a:spcPct val="150000"/>
              </a:lnSpc>
              <a:buAutoNum type="arabicPeriod" startAt="2"/>
            </a:pPr>
            <a:r>
              <a:rPr lang="tr-TR" sz="2000" b="1" i="1" dirty="0">
                <a:cs typeface="Arial" panose="020B0604020202020204" pitchFamily="34" charset="0"/>
              </a:rPr>
              <a:t>Kuruluşunuzun ilgili taraflarını ek dokümanı kullanarak belirleyiniz.</a:t>
            </a:r>
          </a:p>
          <a:p>
            <a:pPr>
              <a:lnSpc>
                <a:spcPct val="150000"/>
              </a:lnSpc>
            </a:pPr>
            <a:r>
              <a:rPr lang="tr-TR" sz="2000" b="1" i="1" dirty="0">
                <a:cs typeface="Arial" panose="020B0604020202020204" pitchFamily="34" charset="0"/>
              </a:rPr>
              <a:t>(Ek Dokümanlar: Paydaş  Analizi Tablosu ,Örnek Çalışma)</a:t>
            </a:r>
          </a:p>
          <a:p>
            <a:r>
              <a:rPr lang="tr-TR" sz="2000" b="1" i="1" dirty="0">
                <a:cs typeface="Arial" panose="020B0604020202020204" pitchFamily="34" charset="0"/>
              </a:rPr>
              <a:t>3.      Kuruluşunuzun kapsamını oluşturunuz.</a:t>
            </a:r>
          </a:p>
          <a:p>
            <a:r>
              <a:rPr lang="tr-TR" sz="2000" b="1" i="1" dirty="0">
                <a:cs typeface="Arial" panose="020B0604020202020204" pitchFamily="34" charset="0"/>
              </a:rPr>
              <a:t>(Ek Doküman :  Örnek Çalışma)</a:t>
            </a:r>
          </a:p>
          <a:p>
            <a:endParaRPr lang="tr-TR" sz="2000" b="1" i="1" dirty="0">
              <a:cs typeface="Arial" panose="020B0604020202020204" pitchFamily="34" charset="0"/>
            </a:endParaRPr>
          </a:p>
          <a:p>
            <a:r>
              <a:rPr lang="tr-TR" sz="2000" b="1" i="1" dirty="0">
                <a:cs typeface="Arial" panose="020B0604020202020204" pitchFamily="34" charset="0"/>
              </a:rPr>
              <a:t>4.      </a:t>
            </a:r>
            <a:r>
              <a:rPr lang="tr-TR" sz="2000" b="1" i="1" dirty="0" err="1">
                <a:cs typeface="Arial" panose="020B0604020202020204" pitchFamily="34" charset="0"/>
              </a:rPr>
              <a:t>Satınalma</a:t>
            </a:r>
            <a:r>
              <a:rPr lang="tr-TR" sz="2000" b="1" i="1" dirty="0">
                <a:cs typeface="Arial" panose="020B0604020202020204" pitchFamily="34" charset="0"/>
              </a:rPr>
              <a:t> /İnsan Kaynakları Yönetimi Prosesleri İçin İç ve dış hususları belirleyiniz.</a:t>
            </a:r>
          </a:p>
          <a:p>
            <a:pPr>
              <a:spcBef>
                <a:spcPts val="0"/>
              </a:spcBef>
            </a:pPr>
            <a:endParaRPr lang="tr-TR" sz="2000" dirty="0">
              <a:solidFill>
                <a:srgbClr val="FF0000"/>
              </a:solidFill>
              <a:cs typeface="Arial" panose="020B0604020202020204" pitchFamily="34" charset="0"/>
            </a:endParaRPr>
          </a:p>
        </p:txBody>
      </p:sp>
      <p:pic>
        <p:nvPicPr>
          <p:cNvPr id="10" name="Resim 9"/>
          <p:cNvPicPr>
            <a:picLocks noChangeAspect="1"/>
          </p:cNvPicPr>
          <p:nvPr/>
        </p:nvPicPr>
        <p:blipFill>
          <a:blip r:embed="rId4"/>
          <a:stretch>
            <a:fillRect/>
          </a:stretch>
        </p:blipFill>
        <p:spPr>
          <a:xfrm>
            <a:off x="7359521" y="269990"/>
            <a:ext cx="1363855" cy="1166489"/>
          </a:xfrm>
          <a:prstGeom prst="rect">
            <a:avLst/>
          </a:prstGeom>
        </p:spPr>
      </p:pic>
    </p:spTree>
    <p:extLst>
      <p:ext uri="{BB962C8B-B14F-4D97-AF65-F5344CB8AC3E}">
        <p14:creationId xmlns:p14="http://schemas.microsoft.com/office/powerpoint/2010/main" val="20538543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5" name="Unvan 4"/>
          <p:cNvSpPr>
            <a:spLocks noGrp="1"/>
          </p:cNvSpPr>
          <p:nvPr>
            <p:ph type="title"/>
          </p:nvPr>
        </p:nvSpPr>
        <p:spPr>
          <a:xfrm>
            <a:off x="628650" y="795042"/>
            <a:ext cx="7886700"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b="1" dirty="0">
                <a:solidFill>
                  <a:prstClr val="black"/>
                </a:solidFill>
                <a:latin typeface="Calibri" panose="020F0502020204030204"/>
              </a:rPr>
              <a:t>5</a:t>
            </a: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.LİDERLİK</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pic>
        <p:nvPicPr>
          <p:cNvPr id="2050" name="Picture 2" descr="Master-class: Personal efficiency skills development in teamwork “My Interes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097158"/>
            <a:ext cx="6857999" cy="3756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591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3" name="İçerik Yer Tutucusu 2"/>
          <p:cNvSpPr>
            <a:spLocks noGrp="1"/>
          </p:cNvSpPr>
          <p:nvPr>
            <p:ph idx="1"/>
          </p:nvPr>
        </p:nvSpPr>
        <p:spPr>
          <a:xfrm>
            <a:off x="427383" y="1470991"/>
            <a:ext cx="8289234" cy="4351338"/>
          </a:xfrm>
        </p:spPr>
        <p:txBody>
          <a:bodyPr>
            <a:normAutofit/>
          </a:bodyPr>
          <a:lstStyle/>
          <a:p>
            <a:r>
              <a:rPr lang="en-GB" sz="2000" b="1" dirty="0">
                <a:latin typeface="Calibri" panose="020F0502020204030204" pitchFamily="34" charset="0"/>
                <a:cs typeface="Calibri" panose="020F0502020204030204" pitchFamily="34" charset="0"/>
              </a:rPr>
              <a:t>5.1.1 </a:t>
            </a:r>
            <a:r>
              <a:rPr lang="tr-TR" sz="2000" b="1" dirty="0">
                <a:latin typeface="Calibri" panose="020F0502020204030204" pitchFamily="34" charset="0"/>
                <a:cs typeface="Calibri" panose="020F0502020204030204" pitchFamily="34" charset="0"/>
              </a:rPr>
              <a:t>GENEL</a:t>
            </a:r>
            <a:endParaRPr lang="en-GB" sz="2000" b="1" dirty="0">
              <a:latin typeface="Calibri" panose="020F0502020204030204" pitchFamily="34" charset="0"/>
              <a:cs typeface="Calibri" panose="020F0502020204030204" pitchFamily="34" charset="0"/>
            </a:endParaRPr>
          </a:p>
          <a:p>
            <a:pPr marL="0" indent="0">
              <a:buNone/>
            </a:pPr>
            <a:r>
              <a:rPr lang="en-GB" sz="2000" dirty="0" err="1">
                <a:latin typeface="Calibri" panose="020F0502020204030204" pitchFamily="34" charset="0"/>
                <a:cs typeface="Calibri" panose="020F0502020204030204" pitchFamily="34" charset="0"/>
              </a:rPr>
              <a:t>Üst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vasıtasıyla</a:t>
            </a:r>
            <a:r>
              <a:rPr lang="en-GB" sz="2000" dirty="0">
                <a:latin typeface="Calibri" panose="020F0502020204030204" pitchFamily="34" charset="0"/>
                <a:cs typeface="Calibri" panose="020F0502020204030204" pitchFamily="34" charset="0"/>
              </a:rPr>
              <a:t> KYS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liderlik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taahhüt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göstermelidir</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a:latin typeface="Calibri" panose="020F0502020204030204" pitchFamily="34" charset="0"/>
                <a:cs typeface="Calibri" panose="020F0502020204030204" pitchFamily="34" charset="0"/>
              </a:rPr>
              <a:t>KYS </a:t>
            </a:r>
            <a:r>
              <a:rPr lang="en-GB" sz="2000" dirty="0" err="1">
                <a:latin typeface="Calibri" panose="020F0502020204030204" pitchFamily="34" charset="0"/>
                <a:cs typeface="Calibri" panose="020F0502020204030204" pitchFamily="34" charset="0"/>
              </a:rPr>
              <a:t>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etkinliği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hesap</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verilebilirliği</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marL="0" indent="0">
              <a:buNone/>
            </a:pPr>
            <a:r>
              <a:rPr lang="tr-TR" sz="1900" i="1" dirty="0">
                <a:solidFill>
                  <a:srgbClr val="FF0000"/>
                </a:solidFill>
                <a:cs typeface="Calibri" panose="020F0502020204030204" pitchFamily="34" charset="0"/>
              </a:rPr>
              <a:t>(</a:t>
            </a:r>
            <a:r>
              <a:rPr lang="tr-TR" sz="1900" i="1" dirty="0">
                <a:solidFill>
                  <a:srgbClr val="FF0000"/>
                </a:solidFill>
              </a:rPr>
              <a:t>Bazı yetkiler ve sorumluluklar (ISO 9001:2015, 5.3) devredilebilir, ancak hesap verilebilirlik üst yönetimdedir.)</a:t>
            </a:r>
          </a:p>
          <a:p>
            <a:pPr marL="0" indent="0">
              <a:buNone/>
            </a:pPr>
            <a:r>
              <a:rPr lang="en-GB" sz="2000" dirty="0">
                <a:latin typeface="Calibri" panose="020F0502020204030204" pitchFamily="34" charset="0"/>
                <a:cs typeface="Calibri" panose="020F0502020204030204" pitchFamily="34" charset="0"/>
              </a:rPr>
              <a:t>b) </a:t>
            </a:r>
            <a:r>
              <a:rPr lang="tr-TR" sz="2000" dirty="0">
                <a:latin typeface="Calibri" panose="020F0502020204030204" pitchFamily="34" charset="0"/>
                <a:cs typeface="Calibri" panose="020F0502020204030204" pitchFamily="34" charset="0"/>
              </a:rPr>
              <a:t>KYS için k</a:t>
            </a:r>
            <a:r>
              <a:rPr lang="en-GB" sz="2000" dirty="0" err="1">
                <a:latin typeface="Calibri" panose="020F0502020204030204" pitchFamily="34" charset="0"/>
                <a:cs typeface="Calibri" panose="020F0502020204030204" pitchFamily="34" charset="0"/>
              </a:rPr>
              <a:t>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politikası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hedeflerinin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oluşturulduğu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bunların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stratejik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yönü</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bağlamı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uyumlu</a:t>
            </a:r>
            <a:r>
              <a:rPr lang="tr-TR" sz="2000" dirty="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old</a:t>
            </a:r>
            <a:r>
              <a:rPr lang="en-GB" sz="2000" dirty="0" err="1">
                <a:latin typeface="Calibri" panose="020F0502020204030204" pitchFamily="34" charset="0"/>
                <a:cs typeface="Calibri" panose="020F0502020204030204" pitchFamily="34" charset="0"/>
              </a:rPr>
              <a:t>uğunun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alınması</a:t>
            </a:r>
            <a:r>
              <a:rPr lang="en-GB" sz="2000" dirty="0">
                <a:latin typeface="Calibri" panose="020F0502020204030204" pitchFamily="34" charset="0"/>
                <a:cs typeface="Calibri" panose="020F0502020204030204" pitchFamily="34" charset="0"/>
              </a:rPr>
              <a:t>,</a:t>
            </a:r>
          </a:p>
          <a:p>
            <a:pPr marL="0" indent="0">
              <a:buNone/>
            </a:pPr>
            <a:r>
              <a:rPr lang="en-GB" sz="2000" dirty="0">
                <a:latin typeface="Calibri" panose="020F0502020204030204" pitchFamily="34" charset="0"/>
                <a:cs typeface="Calibri" panose="020F0502020204030204" pitchFamily="34" charset="0"/>
              </a:rPr>
              <a:t>c) KYS </a:t>
            </a:r>
            <a:r>
              <a:rPr lang="en-GB" sz="2000" dirty="0" err="1">
                <a:latin typeface="Calibri" panose="020F0502020204030204" pitchFamily="34" charset="0"/>
                <a:cs typeface="Calibri" panose="020F0502020204030204" pitchFamily="34" charset="0"/>
              </a:rPr>
              <a:t>şartlarının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prosesleri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entegre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olduğunun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alınması</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a:p>
            <a:pPr marL="0" indent="0">
              <a:buNone/>
            </a:pPr>
            <a:r>
              <a:rPr lang="tr-TR" sz="1800" i="1" dirty="0">
                <a:solidFill>
                  <a:srgbClr val="FF0000"/>
                </a:solidFill>
                <a:latin typeface="Calibri" panose="020F0502020204030204" pitchFamily="34" charset="0"/>
                <a:cs typeface="Calibri" panose="020F0502020204030204" pitchFamily="34" charset="0"/>
              </a:rPr>
              <a:t>(</a:t>
            </a:r>
            <a:r>
              <a:rPr lang="en-GB" sz="1800" i="1" dirty="0">
                <a:solidFill>
                  <a:srgbClr val="FF0000"/>
                </a:solidFill>
                <a:latin typeface="Calibri" panose="020F0502020204030204" pitchFamily="34" charset="0"/>
                <a:cs typeface="Calibri" panose="020F0502020204030204" pitchFamily="34" charset="0"/>
              </a:rPr>
              <a:t>“</a:t>
            </a:r>
            <a:r>
              <a:rPr lang="tr-TR" sz="1800" i="1" dirty="0" err="1">
                <a:solidFill>
                  <a:srgbClr val="FF0000"/>
                </a:solidFill>
                <a:latin typeface="Calibri" panose="020F0502020204030204" pitchFamily="34" charset="0"/>
                <a:cs typeface="Calibri" panose="020F0502020204030204" pitchFamily="34" charset="0"/>
              </a:rPr>
              <a:t>E</a:t>
            </a:r>
            <a:r>
              <a:rPr lang="en-GB" sz="1800" i="1" dirty="0">
                <a:solidFill>
                  <a:srgbClr val="FF0000"/>
                </a:solidFill>
                <a:latin typeface="Calibri" panose="020F0502020204030204" pitchFamily="34" charset="0"/>
                <a:cs typeface="Calibri" panose="020F0502020204030204" pitchFamily="34" charset="0"/>
              </a:rPr>
              <a:t>k </a:t>
            </a:r>
            <a:r>
              <a:rPr lang="en-GB" sz="1800" i="1" dirty="0" err="1">
                <a:solidFill>
                  <a:srgbClr val="FF0000"/>
                </a:solidFill>
                <a:latin typeface="Calibri" panose="020F0502020204030204" pitchFamily="34" charset="0"/>
                <a:cs typeface="Calibri" panose="020F0502020204030204" pitchFamily="34" charset="0"/>
              </a:rPr>
              <a:t>iş</a:t>
            </a:r>
            <a:r>
              <a:rPr lang="en-GB" sz="1800" i="1" dirty="0">
                <a:solidFill>
                  <a:srgbClr val="FF0000"/>
                </a:solidFill>
                <a:latin typeface="Calibri" panose="020F0502020204030204" pitchFamily="34" charset="0"/>
                <a:cs typeface="Calibri" panose="020F0502020204030204" pitchFamily="34" charset="0"/>
              </a:rPr>
              <a:t>” </a:t>
            </a:r>
            <a:r>
              <a:rPr lang="en-GB" sz="1800" i="1" dirty="0" err="1">
                <a:solidFill>
                  <a:srgbClr val="FF0000"/>
                </a:solidFill>
                <a:latin typeface="Calibri" panose="020F0502020204030204" pitchFamily="34" charset="0"/>
                <a:cs typeface="Calibri" panose="020F0502020204030204" pitchFamily="34" charset="0"/>
              </a:rPr>
              <a:t>veya</a:t>
            </a:r>
            <a:r>
              <a:rPr lang="en-GB" sz="1800" i="1" dirty="0">
                <a:solidFill>
                  <a:srgbClr val="FF0000"/>
                </a:solidFill>
                <a:latin typeface="Calibri" panose="020F0502020204030204" pitchFamily="34" charset="0"/>
                <a:cs typeface="Calibri" panose="020F0502020204030204" pitchFamily="34" charset="0"/>
              </a:rPr>
              <a:t> </a:t>
            </a:r>
            <a:r>
              <a:rPr lang="en-GB" sz="1800" i="1" dirty="0" err="1">
                <a:solidFill>
                  <a:srgbClr val="FF0000"/>
                </a:solidFill>
                <a:latin typeface="Calibri" panose="020F0502020204030204" pitchFamily="34" charset="0"/>
                <a:cs typeface="Calibri" panose="020F0502020204030204" pitchFamily="34" charset="0"/>
              </a:rPr>
              <a:t>çelişen</a:t>
            </a:r>
            <a:r>
              <a:rPr lang="en-GB" sz="1800" i="1" dirty="0">
                <a:solidFill>
                  <a:srgbClr val="FF0000"/>
                </a:solidFill>
                <a:latin typeface="Calibri" panose="020F0502020204030204" pitchFamily="34" charset="0"/>
                <a:cs typeface="Calibri" panose="020F0502020204030204" pitchFamily="34" charset="0"/>
              </a:rPr>
              <a:t> </a:t>
            </a:r>
            <a:r>
              <a:rPr lang="en-GB" sz="1800" i="1" dirty="0" err="1">
                <a:solidFill>
                  <a:srgbClr val="FF0000"/>
                </a:solidFill>
                <a:latin typeface="Calibri" panose="020F0502020204030204" pitchFamily="34" charset="0"/>
                <a:cs typeface="Calibri" panose="020F0502020204030204" pitchFamily="34" charset="0"/>
              </a:rPr>
              <a:t>faaliyet</a:t>
            </a:r>
            <a:r>
              <a:rPr lang="en-GB" sz="1800" i="1" dirty="0">
                <a:solidFill>
                  <a:srgbClr val="FF0000"/>
                </a:solidFill>
                <a:latin typeface="Calibri" panose="020F0502020204030204" pitchFamily="34" charset="0"/>
                <a:cs typeface="Calibri" panose="020F0502020204030204" pitchFamily="34" charset="0"/>
              </a:rPr>
              <a:t> </a:t>
            </a:r>
            <a:r>
              <a:rPr lang="en-GB" sz="1800" i="1" dirty="0" err="1">
                <a:solidFill>
                  <a:srgbClr val="FF0000"/>
                </a:solidFill>
                <a:latin typeface="Calibri" panose="020F0502020204030204" pitchFamily="34" charset="0"/>
                <a:cs typeface="Calibri" panose="020F0502020204030204" pitchFamily="34" charset="0"/>
              </a:rPr>
              <a:t>olarak</a:t>
            </a:r>
            <a:r>
              <a:rPr lang="en-GB" sz="1800" i="1" dirty="0">
                <a:solidFill>
                  <a:srgbClr val="FF0000"/>
                </a:solidFill>
                <a:latin typeface="Calibri" panose="020F0502020204030204" pitchFamily="34" charset="0"/>
                <a:cs typeface="Calibri" panose="020F0502020204030204" pitchFamily="34" charset="0"/>
              </a:rPr>
              <a:t> </a:t>
            </a:r>
            <a:r>
              <a:rPr lang="en-GB" sz="1800" i="1" dirty="0" err="1">
                <a:solidFill>
                  <a:srgbClr val="FF0000"/>
                </a:solidFill>
                <a:latin typeface="Calibri" panose="020F0502020204030204" pitchFamily="34" charset="0"/>
                <a:cs typeface="Calibri" panose="020F0502020204030204" pitchFamily="34" charset="0"/>
              </a:rPr>
              <a:t>ele</a:t>
            </a:r>
            <a:r>
              <a:rPr lang="en-GB" sz="1800" i="1" dirty="0">
                <a:solidFill>
                  <a:srgbClr val="FF0000"/>
                </a:solidFill>
                <a:latin typeface="Calibri" panose="020F0502020204030204" pitchFamily="34" charset="0"/>
                <a:cs typeface="Calibri" panose="020F0502020204030204" pitchFamily="34" charset="0"/>
              </a:rPr>
              <a:t> </a:t>
            </a:r>
            <a:r>
              <a:rPr lang="en-GB" sz="1800" i="1" dirty="0" err="1">
                <a:solidFill>
                  <a:srgbClr val="FF0000"/>
                </a:solidFill>
                <a:latin typeface="Calibri" panose="020F0502020204030204" pitchFamily="34" charset="0"/>
                <a:cs typeface="Calibri" panose="020F0502020204030204" pitchFamily="34" charset="0"/>
              </a:rPr>
              <a:t>alınmamasının</a:t>
            </a:r>
            <a:r>
              <a:rPr lang="en-GB" sz="1800" i="1" dirty="0">
                <a:solidFill>
                  <a:srgbClr val="FF0000"/>
                </a:solidFill>
                <a:latin typeface="Calibri" panose="020F0502020204030204" pitchFamily="34" charset="0"/>
                <a:cs typeface="Calibri" panose="020F0502020204030204" pitchFamily="34" charset="0"/>
              </a:rPr>
              <a:t> </a:t>
            </a:r>
            <a:r>
              <a:rPr lang="en-GB" sz="1800" i="1" dirty="0" err="1">
                <a:solidFill>
                  <a:srgbClr val="FF0000"/>
                </a:solidFill>
                <a:latin typeface="Calibri" panose="020F0502020204030204" pitchFamily="34" charset="0"/>
                <a:cs typeface="Calibri" panose="020F0502020204030204" pitchFamily="34" charset="0"/>
              </a:rPr>
              <a:t>sağlanması</a:t>
            </a:r>
            <a:r>
              <a:rPr lang="tr-TR" sz="1800" i="1" dirty="0">
                <a:solidFill>
                  <a:srgbClr val="FF0000"/>
                </a:solidFill>
                <a:latin typeface="Calibri" panose="020F0502020204030204" pitchFamily="34" charset="0"/>
                <a:cs typeface="Calibri" panose="020F0502020204030204" pitchFamily="34" charset="0"/>
              </a:rPr>
              <a:t>)</a:t>
            </a:r>
            <a:endParaRPr lang="en-GB" sz="1800" i="1" dirty="0">
              <a:solidFill>
                <a:srgbClr val="FF0000"/>
              </a:solidFill>
              <a:latin typeface="Calibri" panose="020F0502020204030204" pitchFamily="34" charset="0"/>
              <a:cs typeface="Calibri" panose="020F0502020204030204" pitchFamily="34" charset="0"/>
            </a:endParaRPr>
          </a:p>
          <a:p>
            <a:pPr marL="0" indent="0">
              <a:buNone/>
            </a:pPr>
            <a:r>
              <a:rPr lang="en-GB" sz="2000" dirty="0">
                <a:latin typeface="Calibri" panose="020F0502020204030204" pitchFamily="34" charset="0"/>
                <a:cs typeface="Calibri" panose="020F0502020204030204" pitchFamily="34" charset="0"/>
              </a:rPr>
              <a:t>d) Proses </a:t>
            </a:r>
            <a:r>
              <a:rPr lang="en-GB" sz="2000" dirty="0" err="1">
                <a:latin typeface="Calibri" panose="020F0502020204030204" pitchFamily="34" charset="0"/>
                <a:cs typeface="Calibri" panose="020F0502020204030204" pitchFamily="34" charset="0"/>
              </a:rPr>
              <a:t>yaklaşımı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risk </a:t>
            </a:r>
            <a:r>
              <a:rPr lang="en-GB" sz="2000" dirty="0" err="1">
                <a:latin typeface="Calibri" panose="020F0502020204030204" pitchFamily="34" charset="0"/>
                <a:cs typeface="Calibri" panose="020F0502020204030204" pitchFamily="34" charset="0"/>
              </a:rPr>
              <a:t>temelli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düşünmenin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kullanımının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teşvik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edilmesi</a:t>
            </a:r>
            <a:r>
              <a:rPr lang="en-GB" sz="2000" dirty="0">
                <a:latin typeface="Calibri" panose="020F0502020204030204" pitchFamily="34" charset="0"/>
                <a:cs typeface="Calibri" panose="020F0502020204030204" pitchFamily="34" charset="0"/>
              </a:rPr>
              <a:t>,</a:t>
            </a:r>
          </a:p>
          <a:p>
            <a:pPr marL="0" indent="0">
              <a:buNone/>
            </a:pPr>
            <a:endParaRPr lang="tr-TR" dirty="0"/>
          </a:p>
        </p:txBody>
      </p:sp>
      <p:sp>
        <p:nvSpPr>
          <p:cNvPr id="5" name="Unvan 1"/>
          <p:cNvSpPr>
            <a:spLocks noGrp="1"/>
          </p:cNvSpPr>
          <p:nvPr>
            <p:ph type="title"/>
          </p:nvPr>
        </p:nvSpPr>
        <p:spPr>
          <a:xfrm>
            <a:off x="628650" y="768350"/>
            <a:ext cx="7886700" cy="702641"/>
          </a:xfrm>
        </p:spPr>
        <p:txBody>
          <a:bodyPr>
            <a:normAutofit/>
          </a:bodyPr>
          <a:lstStyle/>
          <a:p>
            <a:r>
              <a:rPr lang="tr-TR" sz="2800" b="1" dirty="0">
                <a:latin typeface="+mn-lt"/>
              </a:rPr>
              <a:t>5.1 LİDERLİK VE TAAHHÜT</a:t>
            </a:r>
            <a:endParaRPr lang="en-GB" sz="2800" b="1" dirty="0">
              <a:latin typeface="+mn-lt"/>
            </a:endParaRPr>
          </a:p>
        </p:txBody>
      </p:sp>
      <p:sp>
        <p:nvSpPr>
          <p:cNvPr id="6" name="Sağ Ok 5"/>
          <p:cNvSpPr/>
          <p:nvPr/>
        </p:nvSpPr>
        <p:spPr>
          <a:xfrm>
            <a:off x="7209211" y="5822329"/>
            <a:ext cx="1507406" cy="382343"/>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8088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6" name="İçerik Yer Tutucusu 2"/>
          <p:cNvSpPr>
            <a:spLocks noGrp="1"/>
          </p:cNvSpPr>
          <p:nvPr>
            <p:ph idx="1"/>
          </p:nvPr>
        </p:nvSpPr>
        <p:spPr>
          <a:xfrm>
            <a:off x="407160" y="1044231"/>
            <a:ext cx="8329336" cy="4351337"/>
          </a:xfrm>
        </p:spPr>
        <p:txBody>
          <a:bodyPr>
            <a:noAutofit/>
          </a:bodyPr>
          <a:lstStyle/>
          <a:p>
            <a:pPr marL="457200" indent="-457200">
              <a:buFont typeface="+mj-lt"/>
              <a:buAutoNum type="alphaLcParenR" startAt="5"/>
            </a:pPr>
            <a:r>
              <a:rPr lang="en-GB" sz="2000" dirty="0">
                <a:latin typeface="Calibri" panose="020F0502020204030204" pitchFamily="34" charset="0"/>
                <a:cs typeface="Calibri" panose="020F0502020204030204" pitchFamily="34" charset="0"/>
              </a:rPr>
              <a:t>KYS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gerekli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kaynakların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varlığının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alınması</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5"/>
            </a:pPr>
            <a:r>
              <a:rPr lang="en-GB" sz="2000" dirty="0" err="1">
                <a:latin typeface="Calibri" panose="020F0502020204030204" pitchFamily="34" charset="0"/>
                <a:cs typeface="Calibri" panose="020F0502020204030204" pitchFamily="34" charset="0"/>
              </a:rPr>
              <a:t>Etkin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KYS </a:t>
            </a:r>
            <a:r>
              <a:rPr lang="en-GB" sz="2000" dirty="0" err="1">
                <a:latin typeface="Calibri" panose="020F0502020204030204" pitchFamily="34" charset="0"/>
                <a:cs typeface="Calibri" panose="020F0502020204030204" pitchFamily="34" charset="0"/>
              </a:rPr>
              <a:t>şartlarına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uygunluğun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öneminin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paylaşılması</a:t>
            </a:r>
            <a:r>
              <a:rPr lang="en-GB" sz="2000" dirty="0">
                <a:latin typeface="Calibri" panose="020F0502020204030204" pitchFamily="34" charset="0"/>
                <a:cs typeface="Calibri" panose="020F0502020204030204" pitchFamily="34" charset="0"/>
              </a:rPr>
              <a:t>,</a:t>
            </a:r>
            <a:r>
              <a:rPr lang="tr-TR" sz="2000" i="1" dirty="0">
                <a:solidFill>
                  <a:srgbClr val="FF0000"/>
                </a:solidFill>
                <a:latin typeface="Calibri" panose="020F0502020204030204" pitchFamily="34" charset="0"/>
                <a:cs typeface="Calibri" panose="020F0502020204030204" pitchFamily="34" charset="0"/>
              </a:rPr>
              <a:t> </a:t>
            </a:r>
            <a:r>
              <a:rPr lang="tr-TR" sz="1800" i="1" dirty="0">
                <a:solidFill>
                  <a:srgbClr val="FF0000"/>
                </a:solidFill>
                <a:latin typeface="Calibri" panose="020F0502020204030204" pitchFamily="34" charset="0"/>
                <a:cs typeface="Calibri" panose="020F0502020204030204" pitchFamily="34" charset="0"/>
              </a:rPr>
              <a:t>(Kalite yönetim sisteminin değeri ve faydalarının ve gerekliliklerine olan bağlılığın, iç toplantılar, e-posta, kişisel tartışmalar, kurumsal intranet vb. yoluyla duyurulması)</a:t>
            </a:r>
            <a:endParaRPr lang="tr-TR" sz="1800" dirty="0">
              <a:latin typeface="Calibri" panose="020F0502020204030204" pitchFamily="34" charset="0"/>
              <a:cs typeface="Calibri" panose="020F0502020204030204" pitchFamily="34" charset="0"/>
            </a:endParaRPr>
          </a:p>
          <a:p>
            <a:pPr marL="457200" indent="-457200">
              <a:buFont typeface="+mj-lt"/>
              <a:buAutoNum type="alphaLcParenR" startAt="5"/>
            </a:pPr>
            <a:r>
              <a:rPr lang="en-GB" sz="2000" dirty="0">
                <a:latin typeface="Calibri" panose="020F0502020204030204" pitchFamily="34" charset="0"/>
                <a:cs typeface="Calibri" panose="020F0502020204030204" pitchFamily="34" charset="0"/>
              </a:rPr>
              <a:t>KYS </a:t>
            </a:r>
            <a:r>
              <a:rPr lang="en-GB" sz="2000" dirty="0" err="1">
                <a:latin typeface="Calibri" panose="020F0502020204030204" pitchFamily="34" charset="0"/>
                <a:cs typeface="Calibri" panose="020F0502020204030204" pitchFamily="34" charset="0"/>
              </a:rPr>
              <a:t>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amaçlanan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çıktılarına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ulaşmasının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alınması</a:t>
            </a:r>
            <a:r>
              <a:rPr lang="en-GB" sz="2000" dirty="0">
                <a:latin typeface="Calibri" panose="020F0502020204030204" pitchFamily="34" charset="0"/>
                <a:cs typeface="Calibri" panose="020F0502020204030204" pitchFamily="34" charset="0"/>
              </a:rPr>
              <a:t>,</a:t>
            </a:r>
            <a:r>
              <a:rPr lang="tr-TR" sz="2000" dirty="0">
                <a:latin typeface="Calibri" panose="020F0502020204030204" pitchFamily="34" charset="0"/>
                <a:cs typeface="Calibri" panose="020F0502020204030204" pitchFamily="34" charset="0"/>
              </a:rPr>
              <a:t>     </a:t>
            </a:r>
            <a:r>
              <a:rPr lang="tr-TR" sz="1800" i="1" dirty="0">
                <a:solidFill>
                  <a:srgbClr val="FF0000"/>
                </a:solidFill>
                <a:latin typeface="Calibri" panose="020F0502020204030204" pitchFamily="34" charset="0"/>
                <a:cs typeface="Calibri" panose="020F0502020204030204" pitchFamily="34" charset="0"/>
              </a:rPr>
              <a:t>(Gerekli kaynakların sağlanması)</a:t>
            </a:r>
            <a:endParaRPr lang="en-GB" sz="1800" i="1" dirty="0">
              <a:solidFill>
                <a:srgbClr val="FF0000"/>
              </a:solidFill>
              <a:latin typeface="Calibri" panose="020F0502020204030204" pitchFamily="34" charset="0"/>
              <a:cs typeface="Calibri" panose="020F0502020204030204" pitchFamily="34" charset="0"/>
            </a:endParaRPr>
          </a:p>
          <a:p>
            <a:pPr marL="457200" indent="-457200">
              <a:buFont typeface="+mj-lt"/>
              <a:buAutoNum type="alphaLcParenR" startAt="5"/>
            </a:pPr>
            <a:r>
              <a:rPr lang="en-GB" sz="2000" dirty="0">
                <a:latin typeface="Calibri" panose="020F0502020204030204" pitchFamily="34" charset="0"/>
                <a:cs typeface="Calibri" panose="020F0502020204030204" pitchFamily="34" charset="0"/>
              </a:rPr>
              <a:t>KYS </a:t>
            </a:r>
            <a:r>
              <a:rPr lang="en-GB" sz="2000" dirty="0" err="1">
                <a:latin typeface="Calibri" panose="020F0502020204030204" pitchFamily="34" charset="0"/>
                <a:cs typeface="Calibri" panose="020F0502020204030204" pitchFamily="34" charset="0"/>
              </a:rPr>
              <a:t>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etkinliğine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katkı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sağlayacak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kişilerin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katılımının sağla</a:t>
            </a:r>
            <a:r>
              <a:rPr lang="en-GB" sz="2000" dirty="0" err="1">
                <a:latin typeface="Calibri" panose="020F0502020204030204" pitchFamily="34" charset="0"/>
                <a:cs typeface="Calibri" panose="020F0502020204030204" pitchFamily="34" charset="0"/>
              </a:rPr>
              <a:t>nması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yönlendirilmesi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desteklenmesi</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5"/>
            </a:pPr>
            <a:r>
              <a:rPr lang="en-GB" sz="2000" dirty="0" err="1">
                <a:latin typeface="Calibri" panose="020F0502020204030204" pitchFamily="34" charset="0"/>
                <a:cs typeface="Calibri" panose="020F0502020204030204" pitchFamily="34" charset="0"/>
              </a:rPr>
              <a:t>İyileştirmenin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teşvik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edilmesi</a:t>
            </a:r>
            <a:r>
              <a:rPr lang="en-GB" sz="2000" dirty="0">
                <a:latin typeface="Calibri" panose="020F0502020204030204" pitchFamily="34" charset="0"/>
                <a:cs typeface="Calibri" panose="020F0502020204030204" pitchFamily="34" charset="0"/>
              </a:rPr>
              <a:t>,</a:t>
            </a:r>
          </a:p>
          <a:p>
            <a:pPr marL="457200" indent="-457200">
              <a:buFont typeface="+mj-lt"/>
              <a:buAutoNum type="alphaLcParenR" startAt="5"/>
            </a:pPr>
            <a:r>
              <a:rPr lang="en-GB" sz="2000" dirty="0" err="1">
                <a:latin typeface="Calibri" panose="020F0502020204030204" pitchFamily="34" charset="0"/>
                <a:cs typeface="Calibri" panose="020F0502020204030204" pitchFamily="34" charset="0"/>
              </a:rPr>
              <a:t>Diğer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görevlilerinin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kendi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sorumluluk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alanlarına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uygulanması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bakımından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liderliğini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göstermek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için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desteklenmesi</a:t>
            </a:r>
            <a:r>
              <a:rPr lang="en-GB" sz="2000" dirty="0">
                <a:latin typeface="Calibri" panose="020F0502020204030204" pitchFamily="34" charset="0"/>
                <a:cs typeface="Calibri" panose="020F0502020204030204" pitchFamily="34" charset="0"/>
              </a:rPr>
              <a:t>.</a:t>
            </a:r>
          </a:p>
          <a:p>
            <a:endParaRPr lang="en-GB" sz="200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Not – </a:t>
            </a:r>
            <a:r>
              <a:rPr lang="tr-TR" sz="2000" dirty="0">
                <a:solidFill>
                  <a:schemeClr val="tx1"/>
                </a:solidFill>
                <a:latin typeface="Calibri" panose="020F0502020204030204" pitchFamily="34" charset="0"/>
                <a:cs typeface="Calibri" panose="020F0502020204030204" pitchFamily="34" charset="0"/>
              </a:rPr>
              <a:t>Bu </a:t>
            </a:r>
            <a:r>
              <a:rPr lang="tr-TR" sz="2000" dirty="0" err="1">
                <a:solidFill>
                  <a:schemeClr val="tx1"/>
                </a:solidFill>
                <a:latin typeface="Calibri" panose="020F0502020204030204" pitchFamily="34" charset="0"/>
                <a:cs typeface="Calibri" panose="020F0502020204030204" pitchFamily="34" charset="0"/>
              </a:rPr>
              <a:t>standardda</a:t>
            </a:r>
            <a:r>
              <a:rPr lang="tr-TR" sz="2000" dirty="0">
                <a:solidFill>
                  <a:schemeClr val="tx1"/>
                </a:solidFill>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a:t>
            </a:r>
            <a:r>
              <a:rPr lang="en-GB" sz="2000" dirty="0" err="1">
                <a:latin typeface="Calibri" panose="020F0502020204030204" pitchFamily="34" charset="0"/>
                <a:cs typeface="Calibri" panose="020F0502020204030204" pitchFamily="34" charset="0"/>
              </a:rPr>
              <a:t>İş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kavramına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yapılan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atıf</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kuruluşun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özel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veya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kamu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olması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ya</a:t>
            </a:r>
            <a:r>
              <a:rPr lang="en-GB" sz="2000" dirty="0">
                <a:latin typeface="Calibri" panose="020F0502020204030204" pitchFamily="34" charset="0"/>
                <a:cs typeface="Calibri" panose="020F0502020204030204" pitchFamily="34" charset="0"/>
              </a:rPr>
              <a:t> da </a:t>
            </a:r>
            <a:r>
              <a:rPr lang="en-GB" sz="2000" dirty="0" err="1">
                <a:latin typeface="Calibri" panose="020F0502020204030204" pitchFamily="34" charset="0"/>
                <a:cs typeface="Calibri" panose="020F0502020204030204" pitchFamily="34" charset="0"/>
              </a:rPr>
              <a:t>kâr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amacı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güdüp</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gütmediğine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bakılmaksızın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varlık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amacı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olarak</a:t>
            </a:r>
            <a:r>
              <a:rPr lang="en-GB" sz="2000" dirty="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yorumlanab</a:t>
            </a:r>
            <a:r>
              <a:rPr lang="en-GB" sz="2000" dirty="0" err="1">
                <a:latin typeface="Calibri" panose="020F0502020204030204" pitchFamily="34" charset="0"/>
                <a:cs typeface="Calibri" panose="020F0502020204030204" pitchFamily="34" charset="0"/>
              </a:rPr>
              <a:t>ilir</a:t>
            </a:r>
            <a:r>
              <a:rPr lang="en-GB"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939081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364168" y="1580969"/>
            <a:ext cx="8259780" cy="3693319"/>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Üst yönetimce onaylı kuruluş politika beyanları, hedefler (stratejik düzeyde )</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Görev Tanımları</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Yetkilendirme ve yetki devirleri </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Üst yönetimin yer aldığı veya liderlik ettiği projeler, iyileştirme çalışmaları</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Kaynak ihtiyaçlarına yönelik toplantı kayıtları </a:t>
            </a:r>
          </a:p>
          <a:p>
            <a:pPr>
              <a:spcBef>
                <a:spcPts val="0"/>
              </a:spcBef>
            </a:pPr>
            <a:r>
              <a:rPr lang="tr-TR" b="1" dirty="0">
                <a:effectLst>
                  <a:outerShdw blurRad="38100" dist="38100" dir="2700000" algn="tl">
                    <a:srgbClr val="000000">
                      <a:alpha val="43137"/>
                    </a:srgbClr>
                  </a:outerShdw>
                </a:effectLst>
                <a:latin typeface="Georgia" panose="02040502050405020303" pitchFamily="18" charset="0"/>
              </a:rPr>
              <a:t> </a:t>
            </a:r>
            <a:endParaRPr lang="tr-TR" dirty="0">
              <a:solidFill>
                <a:srgbClr val="FF0000"/>
              </a:solidFill>
              <a:latin typeface="Georgia" panose="02040502050405020303" pitchFamily="18" charset="0"/>
            </a:endParaRPr>
          </a:p>
        </p:txBody>
      </p:sp>
      <p:pic>
        <p:nvPicPr>
          <p:cNvPr id="10" name="Resim 9"/>
          <p:cNvPicPr>
            <a:picLocks noChangeAspect="1"/>
          </p:cNvPicPr>
          <p:nvPr/>
        </p:nvPicPr>
        <p:blipFill>
          <a:blip r:embed="rId4"/>
          <a:stretch>
            <a:fillRect/>
          </a:stretch>
        </p:blipFill>
        <p:spPr>
          <a:xfrm>
            <a:off x="7359521" y="269990"/>
            <a:ext cx="1363855" cy="1166489"/>
          </a:xfrm>
          <a:prstGeom prst="rect">
            <a:avLst/>
          </a:prstGeom>
        </p:spPr>
      </p:pic>
      <p:pic>
        <p:nvPicPr>
          <p:cNvPr id="8"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0252" y="5064522"/>
            <a:ext cx="2046216" cy="1157374"/>
          </a:xfrm>
          <a:prstGeom prst="rect">
            <a:avLst/>
          </a:prstGeom>
        </p:spPr>
      </p:pic>
    </p:spTree>
    <p:extLst>
      <p:ext uri="{BB962C8B-B14F-4D97-AF65-F5344CB8AC3E}">
        <p14:creationId xmlns:p14="http://schemas.microsoft.com/office/powerpoint/2010/main" val="16972643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702641"/>
          </a:xfrm>
        </p:spPr>
        <p:txBody>
          <a:bodyPr>
            <a:normAutofit/>
          </a:bodyPr>
          <a:lstStyle/>
          <a:p>
            <a:r>
              <a:rPr lang="tr-TR" sz="2800" b="1" dirty="0">
                <a:latin typeface="+mn-lt"/>
              </a:rPr>
              <a:t>5.1.2 MÜŞTERİ ODAKLILIK</a:t>
            </a:r>
            <a:endParaRPr lang="en-GB" sz="2800" b="1" dirty="0">
              <a:latin typeface="+mn-lt"/>
            </a:endParaRPr>
          </a:p>
        </p:txBody>
      </p:sp>
      <p:sp>
        <p:nvSpPr>
          <p:cNvPr id="8" name="İçerik Yer Tutucusu 2"/>
          <p:cNvSpPr>
            <a:spLocks noGrp="1"/>
          </p:cNvSpPr>
          <p:nvPr>
            <p:ph idx="1"/>
          </p:nvPr>
        </p:nvSpPr>
        <p:spPr>
          <a:xfrm>
            <a:off x="427038" y="1471613"/>
            <a:ext cx="8088311" cy="4351337"/>
          </a:xfrm>
        </p:spPr>
        <p:txBody>
          <a:bodyPr>
            <a:normAutofit/>
          </a:bodyPr>
          <a:lstStyle/>
          <a:p>
            <a:pPr algn="just"/>
            <a:r>
              <a:rPr lang="en-GB" sz="2000" dirty="0" err="1">
                <a:latin typeface="Calibri" panose="020F0502020204030204" pitchFamily="34" charset="0"/>
                <a:cs typeface="Calibri" panose="020F0502020204030204" pitchFamily="34" charset="0"/>
              </a:rPr>
              <a:t>Üst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yönetim</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güvence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altına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alarak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odaklılıkla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liderlik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taahhüt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göstermelidir</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şartları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uygulanabilir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birincil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ikincil</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mevzuat</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şartlarının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tayin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edil</a:t>
            </a:r>
            <a:r>
              <a:rPr lang="tr-TR" sz="2000" dirty="0" err="1">
                <a:latin typeface="Calibri" panose="020F0502020204030204" pitchFamily="34" charset="0"/>
                <a:cs typeface="Calibri" panose="020F0502020204030204" pitchFamily="34" charset="0"/>
              </a:rPr>
              <a:t>mesi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anlaşıl</a:t>
            </a:r>
            <a:r>
              <a:rPr lang="tr-TR" sz="2000" dirty="0" err="1">
                <a:latin typeface="Calibri" panose="020F0502020204030204" pitchFamily="34" charset="0"/>
                <a:cs typeface="Calibri" panose="020F0502020204030204" pitchFamily="34" charset="0"/>
              </a:rPr>
              <a:t>ması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düzenli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olarak</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karşılan</a:t>
            </a:r>
            <a:r>
              <a:rPr lang="tr-TR" sz="2000" dirty="0">
                <a:latin typeface="Calibri" panose="020F0502020204030204" pitchFamily="34" charset="0"/>
                <a:cs typeface="Calibri" panose="020F0502020204030204" pitchFamily="34" charset="0"/>
              </a:rPr>
              <a:t>mas</a:t>
            </a:r>
            <a:r>
              <a:rPr lang="en-GB" sz="2000" dirty="0" err="1">
                <a:latin typeface="Calibri" panose="020F0502020204030204" pitchFamily="34" charset="0"/>
                <a:cs typeface="Calibri" panose="020F0502020204030204" pitchFamily="34" charset="0"/>
              </a:rPr>
              <a:t>ı</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uygunluğunu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etkileyebilecek</a:t>
            </a:r>
            <a:r>
              <a:rPr lang="en-GB" sz="2000" dirty="0">
                <a:latin typeface="Calibri" panose="020F0502020204030204" pitchFamily="34" charset="0"/>
                <a:cs typeface="Calibri" panose="020F0502020204030204" pitchFamily="34" charset="0"/>
              </a:rPr>
              <a:t> </a:t>
            </a:r>
            <a:r>
              <a:rPr lang="en-GB" sz="2000" u="sng" dirty="0">
                <a:latin typeface="Calibri" panose="020F0502020204030204" pitchFamily="34" charset="0"/>
                <a:cs typeface="Calibri" panose="020F0502020204030204" pitchFamily="34" charset="0"/>
              </a:rPr>
              <a:t>risk </a:t>
            </a:r>
            <a:r>
              <a:rPr lang="en-GB" sz="2000" u="sng" dirty="0" err="1">
                <a:latin typeface="Calibri" panose="020F0502020204030204" pitchFamily="34" charset="0"/>
                <a:cs typeface="Calibri" panose="020F0502020204030204" pitchFamily="34" charset="0"/>
              </a:rPr>
              <a:t>ve</a:t>
            </a:r>
            <a:r>
              <a:rPr lang="en-GB" sz="2000" u="sng" dirty="0">
                <a:latin typeface="Calibri" panose="020F0502020204030204" pitchFamily="34" charset="0"/>
                <a:cs typeface="Calibri" panose="020F0502020204030204" pitchFamily="34" charset="0"/>
              </a:rPr>
              <a:t> </a:t>
            </a:r>
            <a:r>
              <a:rPr lang="en-GB" sz="2000" u="sng" dirty="0" err="1">
                <a:latin typeface="Calibri" panose="020F0502020204030204" pitchFamily="34" charset="0"/>
                <a:cs typeface="Calibri" panose="020F0502020204030204" pitchFamily="34" charset="0"/>
              </a:rPr>
              <a:t>fırsatlar</a:t>
            </a:r>
            <a:r>
              <a:rPr lang="en-GB" sz="2000"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memnuniyetini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artır</a:t>
            </a:r>
            <a:r>
              <a:rPr lang="tr-TR" sz="2000" dirty="0" err="1">
                <a:latin typeface="Calibri" panose="020F0502020204030204" pitchFamily="34" charset="0"/>
                <a:cs typeface="Calibri" panose="020F0502020204030204" pitchFamily="34" charset="0"/>
              </a:rPr>
              <a:t>ma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yeteneğin</a:t>
            </a:r>
            <a:r>
              <a:rPr lang="tr-TR" sz="2000" dirty="0">
                <a:latin typeface="Calibri" panose="020F0502020204030204" pitchFamily="34" charset="0"/>
                <a:cs typeface="Calibri" panose="020F0502020204030204" pitchFamily="34" charset="0"/>
              </a:rPr>
              <a:t>in </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belirlenmesi</a:t>
            </a:r>
            <a:r>
              <a:rPr lang="tr-TR" sz="2000" dirty="0">
                <a:latin typeface="Calibri" panose="020F0502020204030204" pitchFamily="34" charset="0"/>
                <a:cs typeface="Calibri" panose="020F0502020204030204" pitchFamily="34" charset="0"/>
              </a:rPr>
              <a:t> ve ele alınması</a:t>
            </a:r>
            <a:r>
              <a:rPr lang="en-GB" sz="2000" dirty="0">
                <a:latin typeface="Calibri" panose="020F0502020204030204" pitchFamily="34" charset="0"/>
                <a:cs typeface="Calibri" panose="020F0502020204030204" pitchFamily="34" charset="0"/>
              </a:rPr>
              <a:t>,</a:t>
            </a:r>
          </a:p>
          <a:p>
            <a:pPr marL="457200" indent="-457200" algn="just">
              <a:buAutoNum type="alphaLcParenR"/>
            </a:pP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memnuniyetinin</a:t>
            </a:r>
            <a:r>
              <a:rPr lang="en-GB" sz="20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sürekli </a:t>
            </a:r>
            <a:r>
              <a:rPr lang="en-GB" sz="2000" dirty="0" err="1">
                <a:latin typeface="Calibri" panose="020F0502020204030204" pitchFamily="34" charset="0"/>
                <a:cs typeface="Calibri" panose="020F0502020204030204" pitchFamily="34" charset="0"/>
              </a:rPr>
              <a:t>artırılması</a:t>
            </a:r>
            <a:r>
              <a:rPr lang="tr-TR" sz="2000" dirty="0" err="1">
                <a:latin typeface="Calibri" panose="020F0502020204030204" pitchFamily="34" charset="0"/>
                <a:cs typeface="Calibri" panose="020F0502020204030204" pitchFamily="34" charset="0"/>
              </a:rPr>
              <a:t>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oda</a:t>
            </a:r>
            <a:r>
              <a:rPr lang="tr-TR" sz="2000" dirty="0" err="1">
                <a:latin typeface="Calibri" panose="020F0502020204030204" pitchFamily="34" charset="0"/>
                <a:cs typeface="Calibri" panose="020F0502020204030204" pitchFamily="34" charset="0"/>
              </a:rPr>
              <a:t>klanılması</a:t>
            </a:r>
            <a:r>
              <a:rPr lang="en-GB" sz="2000" dirty="0">
                <a:latin typeface="Calibri" panose="020F0502020204030204" pitchFamily="34" charset="0"/>
                <a:cs typeface="Calibri" panose="020F0502020204030204" pitchFamily="34" charset="0"/>
              </a:rPr>
              <a:t>.</a:t>
            </a:r>
            <a:endParaRPr lang="tr-TR" sz="2000" dirty="0">
              <a:latin typeface="Calibri" panose="020F0502020204030204" pitchFamily="34" charset="0"/>
              <a:cs typeface="Calibri" panose="020F0502020204030204" pitchFamily="34" charset="0"/>
            </a:endParaRPr>
          </a:p>
        </p:txBody>
      </p:sp>
      <p:pic>
        <p:nvPicPr>
          <p:cNvPr id="3074" name="Picture 2" descr="Focus clipart customer focus, Picture #2716371 focus clipa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5909" y="4273827"/>
            <a:ext cx="1624177" cy="202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850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702641"/>
          </a:xfrm>
        </p:spPr>
        <p:txBody>
          <a:bodyPr>
            <a:normAutofit/>
          </a:bodyPr>
          <a:lstStyle/>
          <a:p>
            <a:r>
              <a:rPr lang="tr-TR" sz="2800" b="1" dirty="0">
                <a:latin typeface="+mn-lt"/>
              </a:rPr>
              <a:t>5.2 POLİTİKA</a:t>
            </a:r>
            <a:endParaRPr lang="en-GB" sz="2800" b="1" dirty="0">
              <a:latin typeface="+mn-lt"/>
            </a:endParaRPr>
          </a:p>
        </p:txBody>
      </p:sp>
      <p:sp>
        <p:nvSpPr>
          <p:cNvPr id="8" name="İçerik Yer Tutucusu 2"/>
          <p:cNvSpPr>
            <a:spLocks noGrp="1"/>
          </p:cNvSpPr>
          <p:nvPr>
            <p:ph idx="1"/>
          </p:nvPr>
        </p:nvSpPr>
        <p:spPr>
          <a:xfrm>
            <a:off x="427038" y="1471613"/>
            <a:ext cx="8088312" cy="4351337"/>
          </a:xfrm>
        </p:spPr>
        <p:txBody>
          <a:bodyPr>
            <a:normAutofit/>
          </a:bodyPr>
          <a:lstStyle/>
          <a:p>
            <a:pPr algn="just"/>
            <a:r>
              <a:rPr lang="tr-TR" sz="2000" b="1" dirty="0">
                <a:latin typeface="Calibri" panose="020F0502020204030204" pitchFamily="34" charset="0"/>
                <a:cs typeface="Calibri" panose="020F0502020204030204" pitchFamily="34" charset="0"/>
              </a:rPr>
              <a:t>5.2.1 KALİTE POLİTİKASININ OLUŞTURULMASI</a:t>
            </a:r>
          </a:p>
          <a:p>
            <a:pPr algn="just"/>
            <a:r>
              <a:rPr lang="tr-TR" sz="2000" dirty="0">
                <a:latin typeface="Calibri" panose="020F0502020204030204" pitchFamily="34" charset="0"/>
                <a:cs typeface="Calibri" panose="020F0502020204030204" pitchFamily="34" charset="0"/>
              </a:rPr>
              <a:t>Üst yönetim, aşağıdakileri karşılayan bir kalite politikasını oluşturmalı, uygulamalı ve sürekliliğini sağlamalıdır:</a:t>
            </a:r>
          </a:p>
          <a:p>
            <a:pPr algn="just"/>
            <a:endParaRPr lang="tr-TR" sz="2000" dirty="0">
              <a:latin typeface="Calibri" panose="020F0502020204030204" pitchFamily="34" charset="0"/>
              <a:cs typeface="Calibri" panose="020F0502020204030204" pitchFamily="34" charset="0"/>
            </a:endParaRP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Kuruluşun amaç ve bağlamına uygun ve stratejik  yönünü destekleyen, </a:t>
            </a:r>
            <a:r>
              <a:rPr lang="tr-TR" sz="1800" i="1" dirty="0">
                <a:solidFill>
                  <a:srgbClr val="FF0000"/>
                </a:solidFill>
                <a:latin typeface="Calibri" panose="020F0502020204030204" pitchFamily="34" charset="0"/>
                <a:cs typeface="Calibri" panose="020F0502020204030204" pitchFamily="34" charset="0"/>
              </a:rPr>
              <a:t>(</a:t>
            </a:r>
            <a:r>
              <a:rPr lang="tr-TR" sz="1800" i="1" dirty="0" err="1">
                <a:solidFill>
                  <a:srgbClr val="FF0000"/>
                </a:solidFill>
                <a:latin typeface="Calibri" panose="020F0502020204030204" pitchFamily="34" charset="0"/>
                <a:cs typeface="Calibri" panose="020F0502020204030204" pitchFamily="34" charset="0"/>
              </a:rPr>
              <a:t>Misyon,vizyon</a:t>
            </a:r>
            <a:r>
              <a:rPr lang="tr-TR" sz="1800" i="1" dirty="0">
                <a:solidFill>
                  <a:srgbClr val="FF0000"/>
                </a:solidFill>
                <a:latin typeface="Calibri" panose="020F0502020204030204" pitchFamily="34" charset="0"/>
                <a:cs typeface="Calibri" panose="020F0502020204030204" pitchFamily="34" charset="0"/>
              </a:rPr>
              <a:t> ve temel değerler)</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Kalite hedeflerinin belirlenmesi için bir çerçeve sağlayan,</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Uygulanabilir şartların yerine getirilmesi için bir </a:t>
            </a:r>
            <a:r>
              <a:rPr lang="tr-TR" sz="2000" u="sng" dirty="0">
                <a:latin typeface="Calibri" panose="020F0502020204030204" pitchFamily="34" charset="0"/>
                <a:cs typeface="Calibri" panose="020F0502020204030204" pitchFamily="34" charset="0"/>
              </a:rPr>
              <a:t>taahhüt</a:t>
            </a:r>
            <a:r>
              <a:rPr lang="tr-TR" sz="2000" dirty="0">
                <a:latin typeface="Calibri" panose="020F0502020204030204" pitchFamily="34" charset="0"/>
                <a:cs typeface="Calibri" panose="020F0502020204030204" pitchFamily="34" charset="0"/>
              </a:rPr>
              <a:t> içeren,   </a:t>
            </a:r>
            <a:r>
              <a:rPr lang="tr-TR" sz="1800" i="1" dirty="0">
                <a:solidFill>
                  <a:srgbClr val="FF0000"/>
                </a:solidFill>
                <a:latin typeface="Calibri" panose="020F0502020204030204" pitchFamily="34" charset="0"/>
                <a:cs typeface="Calibri" panose="020F0502020204030204" pitchFamily="34" charset="0"/>
              </a:rPr>
              <a:t>(Müşteri şartları ve yasal ve diğer şartlar )</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KYS </a:t>
            </a:r>
            <a:r>
              <a:rPr lang="tr-TR" sz="2000" dirty="0" err="1">
                <a:latin typeface="Calibri" panose="020F0502020204030204" pitchFamily="34" charset="0"/>
                <a:cs typeface="Calibri" panose="020F0502020204030204" pitchFamily="34" charset="0"/>
              </a:rPr>
              <a:t>nin</a:t>
            </a:r>
            <a:r>
              <a:rPr lang="tr-TR" sz="2000" dirty="0">
                <a:latin typeface="Calibri" panose="020F0502020204030204" pitchFamily="34" charset="0"/>
                <a:cs typeface="Calibri" panose="020F0502020204030204" pitchFamily="34" charset="0"/>
              </a:rPr>
              <a:t> sürekli iyileştirilmesi için bir </a:t>
            </a:r>
            <a:r>
              <a:rPr lang="tr-TR" sz="2000" u="sng" dirty="0">
                <a:latin typeface="Calibri" panose="020F0502020204030204" pitchFamily="34" charset="0"/>
                <a:cs typeface="Calibri" panose="020F0502020204030204" pitchFamily="34" charset="0"/>
              </a:rPr>
              <a:t>taahhüt </a:t>
            </a:r>
            <a:r>
              <a:rPr lang="tr-TR" sz="2000" dirty="0">
                <a:latin typeface="Calibri" panose="020F0502020204030204" pitchFamily="34" charset="0"/>
                <a:cs typeface="Calibri" panose="020F0502020204030204" pitchFamily="34" charset="0"/>
              </a:rPr>
              <a:t>içeren.</a:t>
            </a:r>
          </a:p>
          <a:p>
            <a:pPr marL="0" indent="0" algn="just">
              <a:buNone/>
            </a:pPr>
            <a:endParaRPr lang="tr-T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7997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702641"/>
          </a:xfrm>
        </p:spPr>
        <p:txBody>
          <a:bodyPr>
            <a:normAutofit/>
          </a:bodyPr>
          <a:lstStyle/>
          <a:p>
            <a:r>
              <a:rPr lang="tr-TR" sz="2800" b="1" dirty="0">
                <a:latin typeface="+mn-lt"/>
              </a:rPr>
              <a:t>5.2 POLİTİKA</a:t>
            </a:r>
            <a:endParaRPr lang="en-GB" sz="2800" b="1" dirty="0">
              <a:latin typeface="+mn-lt"/>
            </a:endParaRPr>
          </a:p>
        </p:txBody>
      </p:sp>
      <p:sp>
        <p:nvSpPr>
          <p:cNvPr id="8" name="İçerik Yer Tutucusu 2"/>
          <p:cNvSpPr>
            <a:spLocks noGrp="1"/>
          </p:cNvSpPr>
          <p:nvPr>
            <p:ph idx="1"/>
          </p:nvPr>
        </p:nvSpPr>
        <p:spPr>
          <a:xfrm>
            <a:off x="427038" y="1471613"/>
            <a:ext cx="8088312" cy="4351337"/>
          </a:xfrm>
        </p:spPr>
        <p:txBody>
          <a:bodyPr>
            <a:normAutofit/>
          </a:bodyPr>
          <a:lstStyle/>
          <a:p>
            <a:pPr algn="just"/>
            <a:r>
              <a:rPr lang="tr-TR" sz="2000" b="1" dirty="0">
                <a:latin typeface="Calibri" panose="020F0502020204030204" pitchFamily="34" charset="0"/>
                <a:cs typeface="Calibri" panose="020F0502020204030204" pitchFamily="34" charset="0"/>
              </a:rPr>
              <a:t>5.2.2 KALİTE POLİTİKASININ DUYURULMASI</a:t>
            </a:r>
          </a:p>
          <a:p>
            <a:pPr algn="just"/>
            <a:r>
              <a:rPr lang="tr-TR" sz="2000" dirty="0">
                <a:latin typeface="Calibri" panose="020F0502020204030204" pitchFamily="34" charset="0"/>
                <a:cs typeface="Calibri" panose="020F0502020204030204" pitchFamily="34" charset="0"/>
              </a:rPr>
              <a:t>Kalite politikası:</a:t>
            </a:r>
          </a:p>
          <a:p>
            <a:pPr marL="457200" indent="-457200" algn="just">
              <a:buFont typeface="+mj-lt"/>
              <a:buAutoNum type="alphaLcParenR"/>
            </a:pPr>
            <a:r>
              <a:rPr lang="tr-TR" sz="2000" b="1" u="sng" dirty="0" err="1">
                <a:latin typeface="Calibri" panose="020F0502020204030204" pitchFamily="34" charset="0"/>
                <a:cs typeface="Calibri" panose="020F0502020204030204" pitchFamily="34" charset="0"/>
              </a:rPr>
              <a:t>Dokümante</a:t>
            </a:r>
            <a:r>
              <a:rPr lang="tr-TR" sz="2000" b="1" u="sng" dirty="0">
                <a:latin typeface="Calibri" panose="020F0502020204030204" pitchFamily="34" charset="0"/>
                <a:cs typeface="Calibri" panose="020F0502020204030204" pitchFamily="34" charset="0"/>
              </a:rPr>
              <a:t> edilmiş bilgi </a:t>
            </a:r>
            <a:r>
              <a:rPr lang="tr-TR" sz="2000" dirty="0">
                <a:latin typeface="Calibri" panose="020F0502020204030204" pitchFamily="34" charset="0"/>
                <a:cs typeface="Calibri" panose="020F0502020204030204" pitchFamily="34" charset="0"/>
              </a:rPr>
              <a:t>olarak var olmalı ve sürekliliği sağlanmalı,</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Kuruluş içerisinde duyurulmalı, anlaşılmalı ve uygulanmalı,</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İlgili tarafların erişimine uygun şekilde açık olmalıdır.</a:t>
            </a:r>
          </a:p>
          <a:p>
            <a:pPr marL="0" indent="0" algn="just">
              <a:buNone/>
            </a:pPr>
            <a:endParaRPr lang="tr-TR" sz="2000" b="1" dirty="0">
              <a:latin typeface="Calibri" panose="020F0502020204030204" pitchFamily="34" charset="0"/>
              <a:cs typeface="Calibri" panose="020F0502020204030204" pitchFamily="34" charset="0"/>
            </a:endParaRPr>
          </a:p>
        </p:txBody>
      </p:sp>
      <p:pic>
        <p:nvPicPr>
          <p:cNvPr id="6" name="Resim 5" descr="Tik tok Beğeni - Tik tok Beğeni hilesi - FreeMedya"/>
          <p:cNvPicPr/>
          <p:nvPr/>
        </p:nvPicPr>
        <p:blipFill>
          <a:blip r:embed="rId4">
            <a:extLst>
              <a:ext uri="{28A0092B-C50C-407E-A947-70E740481C1C}">
                <a14:useLocalDpi xmlns:a14="http://schemas.microsoft.com/office/drawing/2010/main" val="0"/>
              </a:ext>
            </a:extLst>
          </a:blip>
          <a:srcRect/>
          <a:stretch>
            <a:fillRect/>
          </a:stretch>
        </p:blipFill>
        <p:spPr bwMode="auto">
          <a:xfrm>
            <a:off x="5734878" y="3409122"/>
            <a:ext cx="2872409" cy="2792895"/>
          </a:xfrm>
          <a:prstGeom prst="rect">
            <a:avLst/>
          </a:prstGeom>
          <a:noFill/>
          <a:ln>
            <a:noFill/>
          </a:ln>
        </p:spPr>
      </p:pic>
    </p:spTree>
    <p:extLst>
      <p:ext uri="{BB962C8B-B14F-4D97-AF65-F5344CB8AC3E}">
        <p14:creationId xmlns:p14="http://schemas.microsoft.com/office/powerpoint/2010/main" val="2138566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8" name="İçerik Yer Tutucusu 2"/>
          <p:cNvSpPr>
            <a:spLocks noGrp="1"/>
          </p:cNvSpPr>
          <p:nvPr>
            <p:ph idx="1"/>
          </p:nvPr>
        </p:nvSpPr>
        <p:spPr>
          <a:xfrm>
            <a:off x="435428" y="1271452"/>
            <a:ext cx="8395063" cy="5050972"/>
          </a:xfrm>
        </p:spPr>
        <p:txBody>
          <a:bodyPr>
            <a:normAutofit fontScale="85000" lnSpcReduction="20000"/>
          </a:bodyPr>
          <a:lstStyle/>
          <a:p>
            <a:pPr marL="0" indent="0" algn="just">
              <a:buNone/>
            </a:pP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sektöründe</a:t>
            </a:r>
            <a:r>
              <a:rPr lang="en-US" sz="2200" i="1" dirty="0">
                <a:latin typeface="Calibri" panose="020F0502020204030204" pitchFamily="34" charset="0"/>
                <a:cs typeface="Calibri" panose="020F0502020204030204" pitchFamily="34" charset="0"/>
              </a:rPr>
              <a:t> (EA) …………….. </a:t>
            </a:r>
            <a:r>
              <a:rPr lang="en-US" sz="2200" i="1" dirty="0" err="1">
                <a:latin typeface="Calibri" panose="020F0502020204030204" pitchFamily="34" charset="0"/>
                <a:cs typeface="Calibri" panose="020F0502020204030204" pitchFamily="34" charset="0"/>
              </a:rPr>
              <a:t>faaliyetlerini</a:t>
            </a:r>
            <a:r>
              <a:rPr lang="en-US" sz="2200" i="1" dirty="0">
                <a:latin typeface="Calibri" panose="020F0502020204030204" pitchFamily="34" charset="0"/>
                <a:cs typeface="Calibri" panose="020F0502020204030204" pitchFamily="34" charset="0"/>
              </a:rPr>
              <a:t> (NACE) </a:t>
            </a:r>
            <a:r>
              <a:rPr lang="en-US" sz="2200" i="1" dirty="0" err="1">
                <a:latin typeface="Calibri" panose="020F0502020204030204" pitchFamily="34" charset="0"/>
                <a:cs typeface="Calibri" panose="020F0502020204030204" pitchFamily="34" charset="0"/>
              </a:rPr>
              <a:t>gerçekleştiren</a:t>
            </a:r>
            <a:r>
              <a:rPr lang="en-US" sz="2200" i="1" dirty="0">
                <a:latin typeface="Calibri" panose="020F0502020204030204" pitchFamily="34" charset="0"/>
                <a:cs typeface="Calibri" panose="020F0502020204030204" pitchFamily="34" charset="0"/>
              </a:rPr>
              <a:t> …………. </a:t>
            </a:r>
            <a:r>
              <a:rPr lang="en-US" sz="2200" i="1" dirty="0" err="1">
                <a:latin typeface="Calibri" panose="020F0502020204030204" pitchFamily="34" charset="0"/>
                <a:cs typeface="Calibri" panose="020F0502020204030204" pitchFamily="34" charset="0"/>
              </a:rPr>
              <a:t>ürünlerini</a:t>
            </a:r>
            <a:r>
              <a:rPr lang="en-US" sz="2200" i="1" dirty="0">
                <a:latin typeface="Calibri" panose="020F0502020204030204" pitchFamily="34" charset="0"/>
                <a:cs typeface="Calibri" panose="020F0502020204030204" pitchFamily="34" charset="0"/>
              </a:rPr>
              <a:t>/</a:t>
            </a:r>
            <a:r>
              <a:rPr lang="en-US" sz="2200" i="1" dirty="0" err="1">
                <a:latin typeface="Calibri" panose="020F0502020204030204" pitchFamily="34" charset="0"/>
                <a:cs typeface="Calibri" panose="020F0502020204030204" pitchFamily="34" charset="0"/>
              </a:rPr>
              <a:t>hizmetlerini</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ulusal</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ve</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uluslararası</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pazara</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sunan</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bir</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kuruluş</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olarak</a:t>
            </a:r>
            <a:r>
              <a:rPr lang="en-US" sz="2200" i="1" dirty="0">
                <a:latin typeface="Calibri" panose="020F0502020204030204" pitchFamily="34" charset="0"/>
                <a:cs typeface="Calibri" panose="020F0502020204030204" pitchFamily="34" charset="0"/>
              </a:rPr>
              <a:t>;</a:t>
            </a:r>
            <a:endParaRPr lang="tr-TR" sz="2200" i="1" dirty="0">
              <a:latin typeface="Calibri" panose="020F0502020204030204" pitchFamily="34" charset="0"/>
              <a:cs typeface="Calibri" panose="020F0502020204030204" pitchFamily="34" charset="0"/>
            </a:endParaRPr>
          </a:p>
          <a:p>
            <a:pPr marL="0" indent="0" algn="just">
              <a:buNone/>
            </a:pPr>
            <a:endParaRPr lang="en-GB" sz="2200" i="1" dirty="0">
              <a:latin typeface="Calibri" panose="020F0502020204030204" pitchFamily="34" charset="0"/>
              <a:cs typeface="Calibri" panose="020F0502020204030204" pitchFamily="34" charset="0"/>
            </a:endParaRPr>
          </a:p>
          <a:p>
            <a:pPr lvl="0" algn="just"/>
            <a:r>
              <a:rPr lang="tr-TR" sz="2200" i="1" dirty="0">
                <a:latin typeface="Calibri" panose="020F0502020204030204" pitchFamily="34" charset="0"/>
                <a:cs typeface="Calibri" panose="020F0502020204030204" pitchFamily="34" charset="0"/>
              </a:rPr>
              <a:t>Müşteri öneri ve şikayetlerini dikkate alarak ürünlerini zamanında teslim etmek, beklentileri aşmak ve sürekli kılmak  için tüm kaynaklarımızı en etkin ve verimli şekilde kullanmak,</a:t>
            </a:r>
            <a:r>
              <a:rPr lang="en-US" sz="2200" i="1" dirty="0">
                <a:latin typeface="Calibri" panose="020F0502020204030204" pitchFamily="34" charset="0"/>
                <a:cs typeface="Calibri" panose="020F0502020204030204" pitchFamily="34" charset="0"/>
              </a:rPr>
              <a:t> </a:t>
            </a:r>
            <a:endParaRPr lang="en-GB" sz="2200" i="1" dirty="0">
              <a:latin typeface="Calibri" panose="020F0502020204030204" pitchFamily="34" charset="0"/>
              <a:cs typeface="Calibri" panose="020F0502020204030204" pitchFamily="34" charset="0"/>
            </a:endParaRPr>
          </a:p>
          <a:p>
            <a:pPr lvl="0" algn="just"/>
            <a:r>
              <a:rPr lang="en-US" sz="2200" i="1" dirty="0" err="1">
                <a:latin typeface="Calibri" panose="020F0502020204030204" pitchFamily="34" charset="0"/>
                <a:cs typeface="Calibri" panose="020F0502020204030204" pitchFamily="34" charset="0"/>
              </a:rPr>
              <a:t>Çalışanlarımıza</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verdiğimiz</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değeri</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eğitim</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faaliyetleri</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ve</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sosyal</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desteklerle</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göstererek</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çalışanda</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bağlılık</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duygusu</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geliştirmek</a:t>
            </a:r>
            <a:r>
              <a:rPr lang="en-US" sz="2200" i="1" dirty="0">
                <a:latin typeface="Calibri" panose="020F0502020204030204" pitchFamily="34" charset="0"/>
                <a:cs typeface="Calibri" panose="020F0502020204030204" pitchFamily="34" charset="0"/>
              </a:rPr>
              <a:t>,</a:t>
            </a:r>
            <a:endParaRPr lang="en-GB" sz="2200" i="1" dirty="0">
              <a:latin typeface="Calibri" panose="020F0502020204030204" pitchFamily="34" charset="0"/>
              <a:cs typeface="Calibri" panose="020F0502020204030204" pitchFamily="34" charset="0"/>
            </a:endParaRPr>
          </a:p>
          <a:p>
            <a:pPr lvl="0" algn="just"/>
            <a:r>
              <a:rPr lang="tr-TR" sz="2200" i="1" dirty="0">
                <a:latin typeface="Calibri" panose="020F0502020204030204" pitchFamily="34" charset="0"/>
                <a:cs typeface="Calibri" panose="020F0502020204030204" pitchFamily="34" charset="0"/>
              </a:rPr>
              <a:t>Paydaşlarımızın ihtiyaç ve beklentileriyle birlikte yasal ve diğer y</a:t>
            </a:r>
            <a:r>
              <a:rPr lang="en-US" sz="2200" i="1" dirty="0" err="1">
                <a:latin typeface="Calibri" panose="020F0502020204030204" pitchFamily="34" charset="0"/>
                <a:cs typeface="Calibri" panose="020F0502020204030204" pitchFamily="34" charset="0"/>
              </a:rPr>
              <a:t>ükümlülükleri</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yerine</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getirmek</a:t>
            </a:r>
            <a:r>
              <a:rPr lang="en-US" sz="2200" i="1" dirty="0">
                <a:latin typeface="Calibri" panose="020F0502020204030204" pitchFamily="34" charset="0"/>
                <a:cs typeface="Calibri" panose="020F0502020204030204" pitchFamily="34" charset="0"/>
              </a:rPr>
              <a:t>,</a:t>
            </a:r>
            <a:endParaRPr lang="en-GB" sz="2200" i="1" dirty="0">
              <a:latin typeface="Calibri" panose="020F0502020204030204" pitchFamily="34" charset="0"/>
              <a:cs typeface="Calibri" panose="020F0502020204030204" pitchFamily="34" charset="0"/>
            </a:endParaRPr>
          </a:p>
          <a:p>
            <a:pPr lvl="0" algn="just"/>
            <a:r>
              <a:rPr lang="tr-TR" sz="2200" i="1" dirty="0">
                <a:latin typeface="Calibri" panose="020F0502020204030204" pitchFamily="34" charset="0"/>
                <a:cs typeface="Calibri" panose="020F0502020204030204" pitchFamily="34" charset="0"/>
              </a:rPr>
              <a:t>Kalite</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yönetim</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sistemi</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standardlarına</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uymak</a:t>
            </a:r>
            <a:r>
              <a:rPr lang="tr-TR" sz="2200" i="1" dirty="0">
                <a:latin typeface="Calibri" panose="020F0502020204030204" pitchFamily="34" charset="0"/>
                <a:cs typeface="Calibri" panose="020F0502020204030204" pitchFamily="34" charset="0"/>
              </a:rPr>
              <a:t>, kalite performansını</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ve</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etkinliğini</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sürekli</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iyileştirmek</a:t>
            </a:r>
            <a:r>
              <a:rPr lang="en-US" sz="2200" i="1" dirty="0">
                <a:latin typeface="Calibri" panose="020F0502020204030204" pitchFamily="34" charset="0"/>
                <a:cs typeface="Calibri" panose="020F0502020204030204" pitchFamily="34" charset="0"/>
              </a:rPr>
              <a:t>,</a:t>
            </a:r>
            <a:r>
              <a:rPr lang="tr-TR" sz="2200" i="1" dirty="0">
                <a:latin typeface="Calibri" panose="020F0502020204030204" pitchFamily="34" charset="0"/>
                <a:cs typeface="Calibri" panose="020F0502020204030204" pitchFamily="34" charset="0"/>
              </a:rPr>
              <a:t> </a:t>
            </a:r>
          </a:p>
          <a:p>
            <a:pPr marL="0" lvl="0" indent="0" algn="just">
              <a:buNone/>
            </a:pPr>
            <a:endParaRPr lang="tr-TR" sz="2200" i="1" dirty="0">
              <a:latin typeface="Calibri" panose="020F0502020204030204" pitchFamily="34" charset="0"/>
              <a:cs typeface="Calibri" panose="020F0502020204030204" pitchFamily="34" charset="0"/>
            </a:endParaRPr>
          </a:p>
          <a:p>
            <a:pPr marL="0" lvl="0" indent="0" algn="just">
              <a:buNone/>
            </a:pPr>
            <a:r>
              <a:rPr lang="tr-TR" sz="2200" i="1" dirty="0">
                <a:latin typeface="Calibri" panose="020F0502020204030204" pitchFamily="34" charset="0"/>
                <a:cs typeface="Calibri" panose="020F0502020204030204" pitchFamily="34" charset="0"/>
              </a:rPr>
              <a:t>Kalite P</a:t>
            </a:r>
            <a:r>
              <a:rPr lang="en-US" sz="2200" i="1" dirty="0" err="1">
                <a:latin typeface="Calibri" panose="020F0502020204030204" pitchFamily="34" charset="0"/>
                <a:cs typeface="Calibri" panose="020F0502020204030204" pitchFamily="34" charset="0"/>
              </a:rPr>
              <a:t>olitikamızdır</a:t>
            </a:r>
            <a:r>
              <a:rPr lang="en-US" sz="2200" i="1" dirty="0">
                <a:latin typeface="Calibri" panose="020F0502020204030204" pitchFamily="34" charset="0"/>
                <a:cs typeface="Calibri" panose="020F0502020204030204" pitchFamily="34" charset="0"/>
              </a:rPr>
              <a:t>.</a:t>
            </a:r>
            <a:endParaRPr lang="tr-TR" sz="2200" i="1" dirty="0">
              <a:latin typeface="Calibri" panose="020F0502020204030204" pitchFamily="34" charset="0"/>
              <a:cs typeface="Calibri" panose="020F0502020204030204" pitchFamily="34" charset="0"/>
            </a:endParaRPr>
          </a:p>
          <a:p>
            <a:pPr marL="0" indent="0" algn="just">
              <a:buNone/>
            </a:pPr>
            <a:r>
              <a:rPr lang="tr-TR" sz="2200" b="1" i="1" dirty="0">
                <a:latin typeface="Calibri" panose="020F0502020204030204" pitchFamily="34" charset="0"/>
                <a:cs typeface="Calibri" panose="020F0502020204030204" pitchFamily="34" charset="0"/>
              </a:rPr>
              <a:t>			</a:t>
            </a:r>
            <a:r>
              <a:rPr lang="tr-TR" sz="1600" b="1" i="1" dirty="0"/>
              <a:t>			ÜST YÖNETİM</a:t>
            </a:r>
          </a:p>
          <a:p>
            <a:pPr marL="0" indent="0" algn="just">
              <a:buNone/>
            </a:pPr>
            <a:r>
              <a:rPr lang="tr-TR" sz="1600" i="1" dirty="0"/>
              <a:t>						Tarih/İmza</a:t>
            </a:r>
            <a:endParaRPr lang="en-GB" sz="1600" i="1" dirty="0"/>
          </a:p>
          <a:p>
            <a:pPr marL="0" lvl="0" indent="0" algn="just">
              <a:buNone/>
            </a:pPr>
            <a:r>
              <a:rPr lang="tr-TR" sz="2300" b="1" i="1" dirty="0">
                <a:solidFill>
                  <a:srgbClr val="FF0000"/>
                </a:solidFill>
              </a:rPr>
              <a:t>							 	</a:t>
            </a:r>
            <a:r>
              <a:rPr lang="tr-TR" sz="1600" b="1" i="1" dirty="0"/>
              <a:t>					</a:t>
            </a:r>
            <a:endParaRPr lang="tr-TR" sz="2000" b="1" dirty="0">
              <a:latin typeface="Calibri" panose="020F0502020204030204" pitchFamily="34" charset="0"/>
              <a:cs typeface="Calibri" panose="020F0502020204030204" pitchFamily="34" charset="0"/>
            </a:endParaRPr>
          </a:p>
        </p:txBody>
      </p:sp>
      <p:sp>
        <p:nvSpPr>
          <p:cNvPr id="7" name="Unvan 1"/>
          <p:cNvSpPr>
            <a:spLocks noGrp="1"/>
          </p:cNvSpPr>
          <p:nvPr>
            <p:ph type="title"/>
          </p:nvPr>
        </p:nvSpPr>
        <p:spPr>
          <a:xfrm>
            <a:off x="2432515" y="609600"/>
            <a:ext cx="5103223" cy="661852"/>
          </a:xfrm>
        </p:spPr>
        <p:txBody>
          <a:bodyPr>
            <a:normAutofit/>
          </a:bodyPr>
          <a:lstStyle/>
          <a:p>
            <a:r>
              <a:rPr lang="tr-TR" sz="2800" dirty="0">
                <a:latin typeface="+mn-lt"/>
              </a:rPr>
              <a:t>   </a:t>
            </a:r>
            <a:r>
              <a:rPr lang="tr-TR" sz="2800" i="1" dirty="0">
                <a:latin typeface="+mn-lt"/>
              </a:rPr>
              <a:t>KALİTE  POLİTİKASI ÖRNEĞİ</a:t>
            </a:r>
            <a:endParaRPr lang="en-GB" sz="2800" i="1" dirty="0">
              <a:latin typeface="+mn-lt"/>
            </a:endParaRPr>
          </a:p>
        </p:txBody>
      </p:sp>
    </p:spTree>
    <p:extLst>
      <p:ext uri="{BB962C8B-B14F-4D97-AF65-F5344CB8AC3E}">
        <p14:creationId xmlns:p14="http://schemas.microsoft.com/office/powerpoint/2010/main" val="2523099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702641"/>
          </a:xfrm>
        </p:spPr>
        <p:txBody>
          <a:bodyPr>
            <a:normAutofit/>
          </a:bodyPr>
          <a:lstStyle/>
          <a:p>
            <a:r>
              <a:rPr lang="tr-TR" sz="2800" b="1" dirty="0">
                <a:latin typeface="+mn-lt"/>
              </a:rPr>
              <a:t>5.3 KURUMSAL GÖREV, YETKİ VE SORUMLULUKLAR </a:t>
            </a:r>
            <a:endParaRPr lang="en-GB" sz="2800" b="1" dirty="0">
              <a:latin typeface="+mn-lt"/>
            </a:endParaRPr>
          </a:p>
        </p:txBody>
      </p:sp>
      <p:sp>
        <p:nvSpPr>
          <p:cNvPr id="8" name="İçerik Yer Tutucusu 2"/>
          <p:cNvSpPr>
            <a:spLocks noGrp="1"/>
          </p:cNvSpPr>
          <p:nvPr>
            <p:ph idx="1"/>
          </p:nvPr>
        </p:nvSpPr>
        <p:spPr>
          <a:xfrm>
            <a:off x="427038" y="1471613"/>
            <a:ext cx="8088312" cy="4351337"/>
          </a:xfrm>
        </p:spPr>
        <p:txBody>
          <a:bodyPr>
            <a:normAutofit/>
          </a:bodyPr>
          <a:lstStyle/>
          <a:p>
            <a:pPr marL="0" indent="0" algn="just">
              <a:buNone/>
            </a:pPr>
            <a:r>
              <a:rPr lang="tr-TR" sz="2000" dirty="0">
                <a:latin typeface="Calibri" panose="020F0502020204030204" pitchFamily="34" charset="0"/>
                <a:cs typeface="Calibri" panose="020F0502020204030204" pitchFamily="34" charset="0"/>
              </a:rPr>
              <a:t>Üst yönetim, kuruluş içerisinde  ilgili görevler için yetki ve sorumlulukların </a:t>
            </a:r>
          </a:p>
          <a:p>
            <a:pPr algn="just">
              <a:buFontTx/>
              <a:buChar char="-"/>
            </a:pPr>
            <a:r>
              <a:rPr lang="tr-TR" sz="2000" dirty="0">
                <a:latin typeface="Calibri" panose="020F0502020204030204" pitchFamily="34" charset="0"/>
                <a:cs typeface="Calibri" panose="020F0502020204030204" pitchFamily="34" charset="0"/>
              </a:rPr>
              <a:t>belirlendiğini, </a:t>
            </a:r>
          </a:p>
          <a:p>
            <a:pPr algn="just">
              <a:buFontTx/>
              <a:buChar char="-"/>
            </a:pPr>
            <a:r>
              <a:rPr lang="tr-TR" sz="2000" dirty="0">
                <a:latin typeface="Calibri" panose="020F0502020204030204" pitchFamily="34" charset="0"/>
                <a:cs typeface="Calibri" panose="020F0502020204030204" pitchFamily="34" charset="0"/>
              </a:rPr>
              <a:t>duyurulduğunu ve </a:t>
            </a:r>
          </a:p>
          <a:p>
            <a:pPr algn="just">
              <a:buFontTx/>
              <a:buChar char="-"/>
            </a:pPr>
            <a:r>
              <a:rPr lang="tr-TR" sz="2000" dirty="0">
                <a:latin typeface="Calibri" panose="020F0502020204030204" pitchFamily="34" charset="0"/>
                <a:cs typeface="Calibri" panose="020F0502020204030204" pitchFamily="34" charset="0"/>
              </a:rPr>
              <a:t>anlaşıldığını güvence altına almalıdır.</a:t>
            </a:r>
          </a:p>
          <a:p>
            <a:pPr marL="0" indent="0" algn="just">
              <a:buNone/>
            </a:pPr>
            <a:endParaRPr lang="tr-TR" sz="2000" b="1" dirty="0">
              <a:latin typeface="Calibri" panose="020F0502020204030204" pitchFamily="34" charset="0"/>
              <a:cs typeface="Calibri" panose="020F0502020204030204" pitchFamily="34" charset="0"/>
            </a:endParaRPr>
          </a:p>
        </p:txBody>
      </p:sp>
      <p:pic>
        <p:nvPicPr>
          <p:cNvPr id="6" name="Resim 5" descr="Organigrama png 2 » PNG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2365" y="3299792"/>
            <a:ext cx="2961861" cy="2523158"/>
          </a:xfrm>
          <a:prstGeom prst="rect">
            <a:avLst/>
          </a:prstGeom>
          <a:noFill/>
          <a:ln>
            <a:noFill/>
          </a:ln>
        </p:spPr>
      </p:pic>
    </p:spTree>
    <p:extLst>
      <p:ext uri="{BB962C8B-B14F-4D97-AF65-F5344CB8AC3E}">
        <p14:creationId xmlns:p14="http://schemas.microsoft.com/office/powerpoint/2010/main" val="3878049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628650" y="1451283"/>
            <a:ext cx="7886700" cy="797687"/>
          </a:xfrm>
        </p:spPr>
        <p:txBody>
          <a:bodyPr>
            <a:normAutofit/>
          </a:bodyPr>
          <a:lstStyle/>
          <a:p>
            <a:r>
              <a:rPr lang="tr-TR" sz="3200" b="1" dirty="0">
                <a:latin typeface="+mn-lt"/>
              </a:rPr>
              <a:t>EĞİTİMİN AMACI</a:t>
            </a:r>
            <a:endParaRPr lang="en-GB" sz="3200" b="1" dirty="0">
              <a:latin typeface="+mn-lt"/>
            </a:endParaRPr>
          </a:p>
        </p:txBody>
      </p:sp>
      <p:sp>
        <p:nvSpPr>
          <p:cNvPr id="3" name="İçerik Yer Tutucusu 2"/>
          <p:cNvSpPr>
            <a:spLocks noGrp="1"/>
          </p:cNvSpPr>
          <p:nvPr>
            <p:ph idx="1"/>
          </p:nvPr>
        </p:nvSpPr>
        <p:spPr>
          <a:xfrm>
            <a:off x="628650" y="2412274"/>
            <a:ext cx="7886700" cy="3732494"/>
          </a:xfrm>
        </p:spPr>
        <p:txBody>
          <a:bodyPr/>
          <a:lstStyle/>
          <a:p>
            <a:pPr algn="just"/>
            <a:r>
              <a:rPr lang="tr-TR" sz="2000" dirty="0">
                <a:cs typeface="Arial" pitchFamily="34" charset="0"/>
              </a:rPr>
              <a:t>TS EN ISO 9001:2015 “Kalite Yönetim Sistemi” standardının temel şartlarının aktarılması, </a:t>
            </a:r>
          </a:p>
          <a:p>
            <a:pPr algn="just"/>
            <a:endParaRPr lang="tr-TR" sz="2000" dirty="0">
              <a:cs typeface="Arial" pitchFamily="34" charset="0"/>
            </a:endParaRPr>
          </a:p>
          <a:p>
            <a:pPr algn="just"/>
            <a:r>
              <a:rPr lang="tr-TR" sz="2000" dirty="0">
                <a:cs typeface="Arial" pitchFamily="34" charset="0"/>
              </a:rPr>
              <a:t>Uygulamaya yönelik örneklerin paylaşılması ve pratik çalışmaların yapılması.</a:t>
            </a:r>
          </a:p>
          <a:p>
            <a:endParaRPr lang="en-GB"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208" y="4086352"/>
            <a:ext cx="3242310" cy="2208529"/>
          </a:xfrm>
          <a:prstGeom prst="rect">
            <a:avLst/>
          </a:prstGeom>
        </p:spPr>
      </p:pic>
    </p:spTree>
    <p:extLst>
      <p:ext uri="{BB962C8B-B14F-4D97-AF65-F5344CB8AC3E}">
        <p14:creationId xmlns:p14="http://schemas.microsoft.com/office/powerpoint/2010/main" val="4059657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8" name="İçerik Yer Tutucusu 2"/>
          <p:cNvSpPr>
            <a:spLocks noGrp="1"/>
          </p:cNvSpPr>
          <p:nvPr>
            <p:ph idx="1"/>
          </p:nvPr>
        </p:nvSpPr>
        <p:spPr>
          <a:xfrm>
            <a:off x="506551" y="1213196"/>
            <a:ext cx="8088312" cy="4351337"/>
          </a:xfrm>
        </p:spPr>
        <p:txBody>
          <a:bodyPr>
            <a:normAutofit/>
          </a:bodyPr>
          <a:lstStyle/>
          <a:p>
            <a:r>
              <a:rPr lang="en-GB" sz="2000" dirty="0" err="1"/>
              <a:t>Üst</a:t>
            </a:r>
            <a:r>
              <a:rPr lang="en-GB" sz="2000" dirty="0"/>
              <a:t> </a:t>
            </a:r>
            <a:r>
              <a:rPr lang="en-GB" sz="2000" dirty="0" err="1"/>
              <a:t>yönetim</a:t>
            </a:r>
            <a:r>
              <a:rPr lang="en-GB" sz="2000" dirty="0"/>
              <a:t> </a:t>
            </a:r>
            <a:r>
              <a:rPr lang="en-GB" sz="2000" dirty="0" err="1"/>
              <a:t>aşağıdakiler</a:t>
            </a:r>
            <a:r>
              <a:rPr lang="en-GB" sz="2000" dirty="0"/>
              <a:t> </a:t>
            </a:r>
            <a:r>
              <a:rPr lang="en-GB" sz="2000" dirty="0" err="1"/>
              <a:t>için</a:t>
            </a:r>
            <a:r>
              <a:rPr lang="en-GB" sz="2000" dirty="0"/>
              <a:t> </a:t>
            </a:r>
            <a:r>
              <a:rPr lang="en-GB" sz="2000" dirty="0" err="1"/>
              <a:t>yetki</a:t>
            </a:r>
            <a:r>
              <a:rPr lang="en-GB" sz="2000" dirty="0"/>
              <a:t> </a:t>
            </a:r>
            <a:r>
              <a:rPr lang="en-GB" sz="2000" dirty="0" err="1"/>
              <a:t>ve</a:t>
            </a:r>
            <a:r>
              <a:rPr lang="en-GB" sz="2000" dirty="0"/>
              <a:t> </a:t>
            </a:r>
            <a:r>
              <a:rPr lang="en-GB" sz="2000" dirty="0" err="1"/>
              <a:t>sorumlulukları</a:t>
            </a:r>
            <a:r>
              <a:rPr lang="en-GB" sz="2000" dirty="0"/>
              <a:t> </a:t>
            </a:r>
            <a:r>
              <a:rPr lang="en-GB" sz="2000" dirty="0" err="1"/>
              <a:t>belirlemelidir</a:t>
            </a:r>
            <a:r>
              <a:rPr lang="en-GB" sz="2000" dirty="0"/>
              <a:t>:</a:t>
            </a:r>
          </a:p>
          <a:p>
            <a:pPr marL="457200" indent="-457200">
              <a:buAutoNum type="alphaLcParenR"/>
            </a:pPr>
            <a:r>
              <a:rPr lang="en-GB" sz="2000" dirty="0"/>
              <a:t>KYS </a:t>
            </a:r>
            <a:r>
              <a:rPr lang="en-GB" sz="2000" dirty="0" err="1"/>
              <a:t>nin</a:t>
            </a:r>
            <a:r>
              <a:rPr lang="en-GB" sz="2000" dirty="0"/>
              <a:t>, </a:t>
            </a:r>
            <a:r>
              <a:rPr lang="en-GB" sz="2000" dirty="0" err="1"/>
              <a:t>bu</a:t>
            </a:r>
            <a:r>
              <a:rPr lang="en-GB" sz="2000" dirty="0"/>
              <a:t> </a:t>
            </a:r>
            <a:r>
              <a:rPr lang="en-GB" sz="2000" dirty="0" err="1"/>
              <a:t>standardın</a:t>
            </a:r>
            <a:r>
              <a:rPr lang="en-GB" sz="2000" dirty="0"/>
              <a:t> </a:t>
            </a:r>
            <a:r>
              <a:rPr lang="en-GB" sz="2000" dirty="0" err="1"/>
              <a:t>şartların</a:t>
            </a:r>
            <a:r>
              <a:rPr lang="tr-TR" sz="2000" dirty="0"/>
              <a:t>a uygunluğunun</a:t>
            </a:r>
            <a:r>
              <a:rPr lang="en-GB" sz="2000" dirty="0"/>
              <a:t> </a:t>
            </a:r>
            <a:r>
              <a:rPr lang="en-GB" sz="2000" dirty="0" err="1"/>
              <a:t>güvence</a:t>
            </a:r>
            <a:r>
              <a:rPr lang="en-GB" sz="2000" dirty="0"/>
              <a:t> </a:t>
            </a:r>
            <a:r>
              <a:rPr lang="en-GB" sz="2000" dirty="0" err="1"/>
              <a:t>altına</a:t>
            </a:r>
            <a:r>
              <a:rPr lang="en-GB" sz="2000" dirty="0"/>
              <a:t> </a:t>
            </a:r>
            <a:r>
              <a:rPr lang="en-GB" sz="2000" dirty="0" err="1"/>
              <a:t>alınması</a:t>
            </a:r>
            <a:r>
              <a:rPr lang="en-GB" sz="2000" dirty="0"/>
              <a:t>,</a:t>
            </a:r>
          </a:p>
          <a:p>
            <a:pPr marL="457200" indent="-457200">
              <a:buAutoNum type="alphaLcParenR"/>
            </a:pPr>
            <a:r>
              <a:rPr lang="en-GB" sz="2000" dirty="0" err="1"/>
              <a:t>Proseslerin</a:t>
            </a:r>
            <a:r>
              <a:rPr lang="en-GB" sz="2000" dirty="0"/>
              <a:t> </a:t>
            </a:r>
            <a:r>
              <a:rPr lang="en-GB" sz="2000" dirty="0" err="1"/>
              <a:t>istenen</a:t>
            </a:r>
            <a:r>
              <a:rPr lang="en-GB" sz="2000" dirty="0"/>
              <a:t> </a:t>
            </a:r>
            <a:r>
              <a:rPr lang="en-GB" sz="2000" dirty="0" err="1"/>
              <a:t>sonuçları</a:t>
            </a:r>
            <a:r>
              <a:rPr lang="en-GB" sz="2000" dirty="0"/>
              <a:t> </a:t>
            </a:r>
            <a:r>
              <a:rPr lang="en-GB" sz="2000" dirty="0" err="1"/>
              <a:t>ortaya</a:t>
            </a:r>
            <a:r>
              <a:rPr lang="en-GB" sz="2000" dirty="0"/>
              <a:t> </a:t>
            </a:r>
            <a:r>
              <a:rPr lang="en-GB" sz="2000" dirty="0" err="1"/>
              <a:t>çıkarmasının</a:t>
            </a:r>
            <a:r>
              <a:rPr lang="en-GB" sz="2000" dirty="0"/>
              <a:t> </a:t>
            </a:r>
            <a:r>
              <a:rPr lang="en-GB" sz="2000" dirty="0" err="1"/>
              <a:t>güvence</a:t>
            </a:r>
            <a:r>
              <a:rPr lang="en-GB" sz="2000" dirty="0"/>
              <a:t> </a:t>
            </a:r>
            <a:r>
              <a:rPr lang="en-GB" sz="2000" dirty="0" err="1"/>
              <a:t>altına</a:t>
            </a:r>
            <a:r>
              <a:rPr lang="en-GB" sz="2000" dirty="0"/>
              <a:t> </a:t>
            </a:r>
            <a:r>
              <a:rPr lang="en-GB" sz="2000" dirty="0" err="1"/>
              <a:t>alınması</a:t>
            </a:r>
            <a:r>
              <a:rPr lang="en-GB" sz="2000" dirty="0"/>
              <a:t>,</a:t>
            </a:r>
          </a:p>
          <a:p>
            <a:pPr marL="457200" indent="-457200">
              <a:buAutoNum type="alphaLcParenR"/>
            </a:pPr>
            <a:r>
              <a:rPr lang="en-GB" sz="2000" dirty="0"/>
              <a:t>KYS </a:t>
            </a:r>
            <a:r>
              <a:rPr lang="en-GB" sz="2000" dirty="0" err="1"/>
              <a:t>nin</a:t>
            </a:r>
            <a:r>
              <a:rPr lang="en-GB" sz="2000" dirty="0"/>
              <a:t> </a:t>
            </a:r>
            <a:r>
              <a:rPr lang="en-GB" sz="2000" dirty="0" err="1"/>
              <a:t>performansı</a:t>
            </a:r>
            <a:r>
              <a:rPr lang="en-GB" sz="2000" dirty="0"/>
              <a:t> </a:t>
            </a:r>
            <a:r>
              <a:rPr lang="en-GB" sz="2000" dirty="0" err="1"/>
              <a:t>ve</a:t>
            </a:r>
            <a:r>
              <a:rPr lang="en-GB" sz="2000" dirty="0"/>
              <a:t> </a:t>
            </a:r>
            <a:r>
              <a:rPr lang="en-GB" sz="2000" dirty="0" err="1"/>
              <a:t>iyileştirme</a:t>
            </a:r>
            <a:r>
              <a:rPr lang="en-GB" sz="2000" dirty="0"/>
              <a:t> </a:t>
            </a:r>
            <a:r>
              <a:rPr lang="en-GB" sz="2000" dirty="0" err="1"/>
              <a:t>için</a:t>
            </a:r>
            <a:r>
              <a:rPr lang="en-GB" sz="2000" dirty="0"/>
              <a:t> </a:t>
            </a:r>
            <a:r>
              <a:rPr lang="en-GB" sz="2000" dirty="0" err="1"/>
              <a:t>fırsatlar</a:t>
            </a:r>
            <a:r>
              <a:rPr lang="tr-TR" sz="2000" dirty="0" err="1"/>
              <a:t>ın</a:t>
            </a:r>
            <a:r>
              <a:rPr lang="en-GB" sz="2000" dirty="0"/>
              <a:t> </a:t>
            </a:r>
            <a:r>
              <a:rPr lang="en-GB" sz="2000" dirty="0" err="1"/>
              <a:t>raporla</a:t>
            </a:r>
            <a:r>
              <a:rPr lang="tr-TR" sz="2000" dirty="0"/>
              <a:t>n</a:t>
            </a:r>
            <a:r>
              <a:rPr lang="en-GB" sz="2000" dirty="0"/>
              <a:t>ma</a:t>
            </a:r>
            <a:r>
              <a:rPr lang="tr-TR" sz="2000" dirty="0" err="1"/>
              <a:t>sı</a:t>
            </a:r>
            <a:r>
              <a:rPr lang="tr-TR" sz="2000" dirty="0"/>
              <a:t>,</a:t>
            </a:r>
            <a:r>
              <a:rPr lang="en-GB" sz="2000" dirty="0"/>
              <a:t> </a:t>
            </a:r>
            <a:r>
              <a:rPr lang="tr-TR" sz="2000" dirty="0"/>
              <a:t>           </a:t>
            </a:r>
            <a:r>
              <a:rPr lang="en-GB" sz="1800" i="1" dirty="0">
                <a:solidFill>
                  <a:srgbClr val="FF0000"/>
                </a:solidFill>
                <a:latin typeface="Calibri" panose="020F0502020204030204" pitchFamily="34" charset="0"/>
                <a:cs typeface="Calibri" panose="020F0502020204030204" pitchFamily="34" charset="0"/>
              </a:rPr>
              <a:t>(</a:t>
            </a:r>
            <a:r>
              <a:rPr lang="tr-TR" sz="1800" b="1" i="1" dirty="0">
                <a:solidFill>
                  <a:srgbClr val="FF0000"/>
                </a:solidFill>
                <a:latin typeface="Calibri" panose="020F0502020204030204" pitchFamily="34" charset="0"/>
                <a:cs typeface="Calibri" panose="020F0502020204030204" pitchFamily="34" charset="0"/>
              </a:rPr>
              <a:t>Ü</a:t>
            </a:r>
            <a:r>
              <a:rPr lang="en-GB" sz="1800" b="1" i="1" dirty="0" err="1">
                <a:solidFill>
                  <a:srgbClr val="FF0000"/>
                </a:solidFill>
                <a:latin typeface="Calibri" panose="020F0502020204030204" pitchFamily="34" charset="0"/>
                <a:cs typeface="Calibri" panose="020F0502020204030204" pitchFamily="34" charset="0"/>
              </a:rPr>
              <a:t>st</a:t>
            </a:r>
            <a:r>
              <a:rPr lang="en-GB" sz="1800" b="1" i="1" dirty="0">
                <a:solidFill>
                  <a:srgbClr val="FF0000"/>
                </a:solidFill>
                <a:latin typeface="Calibri" panose="020F0502020204030204" pitchFamily="34" charset="0"/>
                <a:cs typeface="Calibri" panose="020F0502020204030204" pitchFamily="34" charset="0"/>
              </a:rPr>
              <a:t> </a:t>
            </a:r>
            <a:r>
              <a:rPr lang="en-GB" sz="1800" b="1" i="1" dirty="0" err="1">
                <a:solidFill>
                  <a:srgbClr val="FF0000"/>
                </a:solidFill>
                <a:latin typeface="Calibri" panose="020F0502020204030204" pitchFamily="34" charset="0"/>
                <a:cs typeface="Calibri" panose="020F0502020204030204" pitchFamily="34" charset="0"/>
              </a:rPr>
              <a:t>yönetime</a:t>
            </a:r>
            <a:r>
              <a:rPr lang="en-GB" sz="1800" b="1" i="1" dirty="0">
                <a:solidFill>
                  <a:srgbClr val="FF0000"/>
                </a:solidFill>
                <a:latin typeface="Calibri" panose="020F0502020204030204" pitchFamily="34" charset="0"/>
                <a:cs typeface="Calibri" panose="020F0502020204030204" pitchFamily="34" charset="0"/>
              </a:rPr>
              <a:t> </a:t>
            </a:r>
            <a:r>
              <a:rPr lang="en-GB" sz="1800" b="1" i="1" dirty="0" err="1">
                <a:solidFill>
                  <a:srgbClr val="FF0000"/>
                </a:solidFill>
                <a:latin typeface="Calibri" panose="020F0502020204030204" pitchFamily="34" charset="0"/>
                <a:cs typeface="Calibri" panose="020F0502020204030204" pitchFamily="34" charset="0"/>
              </a:rPr>
              <a:t>raporlama</a:t>
            </a:r>
            <a:r>
              <a:rPr lang="tr-TR" sz="1800" b="1" i="1" dirty="0">
                <a:solidFill>
                  <a:srgbClr val="FF0000"/>
                </a:solidFill>
                <a:latin typeface="Calibri" panose="020F0502020204030204" pitchFamily="34" charset="0"/>
                <a:cs typeface="Calibri" panose="020F0502020204030204" pitchFamily="34" charset="0"/>
              </a:rPr>
              <a:t>,genellikle YGG prosesinin bir parçası olarak sunulur</a:t>
            </a:r>
            <a:r>
              <a:rPr lang="en-GB" sz="1800" i="1" dirty="0">
                <a:solidFill>
                  <a:srgbClr val="FF0000"/>
                </a:solidFill>
                <a:latin typeface="Calibri" panose="020F0502020204030204" pitchFamily="34" charset="0"/>
                <a:cs typeface="Calibri" panose="020F0502020204030204" pitchFamily="34" charset="0"/>
              </a:rPr>
              <a:t>)</a:t>
            </a:r>
          </a:p>
          <a:p>
            <a:pPr marL="457200" indent="-457200">
              <a:buAutoNum type="alphaLcParenR"/>
            </a:pPr>
            <a:r>
              <a:rPr lang="en-GB" sz="2000" dirty="0" err="1"/>
              <a:t>Kuruluşun</a:t>
            </a:r>
            <a:r>
              <a:rPr lang="en-GB" sz="2000" dirty="0"/>
              <a:t> </a:t>
            </a:r>
            <a:r>
              <a:rPr lang="en-GB" sz="2000" dirty="0" err="1"/>
              <a:t>tamamında</a:t>
            </a:r>
            <a:r>
              <a:rPr lang="en-GB" sz="2000" dirty="0"/>
              <a:t> </a:t>
            </a:r>
            <a:r>
              <a:rPr lang="en-GB" sz="2000" dirty="0" err="1"/>
              <a:t>müşteri</a:t>
            </a:r>
            <a:r>
              <a:rPr lang="en-GB" sz="2000" dirty="0"/>
              <a:t> </a:t>
            </a:r>
            <a:r>
              <a:rPr lang="en-GB" sz="2000" dirty="0" err="1"/>
              <a:t>odaklılığın</a:t>
            </a:r>
            <a:r>
              <a:rPr lang="en-GB" sz="2000" dirty="0"/>
              <a:t> </a:t>
            </a:r>
            <a:r>
              <a:rPr lang="en-GB" sz="2000" dirty="0" err="1"/>
              <a:t>teşvik</a:t>
            </a:r>
            <a:r>
              <a:rPr lang="en-GB" sz="2000" dirty="0"/>
              <a:t> </a:t>
            </a:r>
            <a:r>
              <a:rPr lang="en-GB" sz="2000" dirty="0" err="1"/>
              <a:t>edilmesinin</a:t>
            </a:r>
            <a:r>
              <a:rPr lang="en-GB" sz="2000" dirty="0"/>
              <a:t> </a:t>
            </a:r>
            <a:r>
              <a:rPr lang="en-GB" sz="2000" dirty="0" err="1"/>
              <a:t>güvence</a:t>
            </a:r>
            <a:r>
              <a:rPr lang="en-GB" sz="2000" dirty="0"/>
              <a:t> </a:t>
            </a:r>
            <a:r>
              <a:rPr lang="en-GB" sz="2000" dirty="0" err="1"/>
              <a:t>altına</a:t>
            </a:r>
            <a:r>
              <a:rPr lang="en-GB" sz="2000" dirty="0"/>
              <a:t> </a:t>
            </a:r>
            <a:r>
              <a:rPr lang="en-GB" sz="2000" dirty="0" err="1"/>
              <a:t>alınması</a:t>
            </a:r>
            <a:r>
              <a:rPr lang="en-GB" sz="2000" dirty="0"/>
              <a:t>,</a:t>
            </a:r>
          </a:p>
          <a:p>
            <a:pPr marL="457200" indent="-457200">
              <a:buAutoNum type="alphaLcParenR"/>
            </a:pPr>
            <a:r>
              <a:rPr lang="en-GB" sz="2000" dirty="0"/>
              <a:t>KYS</a:t>
            </a:r>
            <a:r>
              <a:rPr lang="tr-TR" sz="2000" dirty="0"/>
              <a:t> </a:t>
            </a:r>
            <a:r>
              <a:rPr lang="en-GB" sz="2000" dirty="0" err="1"/>
              <a:t>deki</a:t>
            </a:r>
            <a:r>
              <a:rPr lang="en-GB" sz="2000" dirty="0"/>
              <a:t> </a:t>
            </a:r>
            <a:r>
              <a:rPr lang="en-GB" sz="2000" dirty="0" err="1"/>
              <a:t>değişiklikler</a:t>
            </a:r>
            <a:r>
              <a:rPr lang="en-GB" sz="2000" dirty="0"/>
              <a:t> </a:t>
            </a:r>
            <a:r>
              <a:rPr lang="en-GB" sz="2000" dirty="0" err="1"/>
              <a:t>planlanır</a:t>
            </a:r>
            <a:r>
              <a:rPr lang="en-GB" sz="2000" dirty="0"/>
              <a:t> </a:t>
            </a:r>
            <a:r>
              <a:rPr lang="en-GB" sz="2000" dirty="0" err="1"/>
              <a:t>ve</a:t>
            </a:r>
            <a:r>
              <a:rPr lang="en-GB" sz="2000" dirty="0"/>
              <a:t> </a:t>
            </a:r>
            <a:r>
              <a:rPr lang="en-GB" sz="2000" dirty="0" err="1"/>
              <a:t>uygulanırken</a:t>
            </a:r>
            <a:r>
              <a:rPr lang="en-GB" sz="2000" dirty="0"/>
              <a:t>, KYS </a:t>
            </a:r>
            <a:r>
              <a:rPr lang="en-GB" sz="2000" dirty="0" err="1"/>
              <a:t>nin</a:t>
            </a:r>
            <a:r>
              <a:rPr lang="en-GB" sz="2000" dirty="0"/>
              <a:t> </a:t>
            </a:r>
            <a:r>
              <a:rPr lang="en-GB" sz="2000" dirty="0" err="1"/>
              <a:t>bütünlüğünün</a:t>
            </a:r>
            <a:r>
              <a:rPr lang="en-GB" sz="2000" dirty="0"/>
              <a:t> </a:t>
            </a:r>
            <a:r>
              <a:rPr lang="tr-TR" sz="2000" dirty="0"/>
              <a:t>devam ettirilmesinin </a:t>
            </a:r>
            <a:r>
              <a:rPr lang="en-GB" sz="2000" dirty="0" err="1"/>
              <a:t>güvence</a:t>
            </a:r>
            <a:r>
              <a:rPr lang="en-GB" sz="2000" dirty="0"/>
              <a:t> </a:t>
            </a:r>
            <a:r>
              <a:rPr lang="en-GB" sz="2000" dirty="0" err="1"/>
              <a:t>altına</a:t>
            </a:r>
            <a:r>
              <a:rPr lang="en-GB" sz="2000" dirty="0"/>
              <a:t> </a:t>
            </a:r>
            <a:r>
              <a:rPr lang="en-GB" sz="2000" dirty="0" err="1"/>
              <a:t>alınması</a:t>
            </a:r>
            <a:r>
              <a:rPr lang="en-GB" sz="2000" dirty="0"/>
              <a:t>.</a:t>
            </a:r>
            <a:r>
              <a:rPr lang="tr-TR" sz="2000" dirty="0"/>
              <a:t>    </a:t>
            </a:r>
            <a:endParaRPr lang="tr-TR" sz="2000" dirty="0">
              <a:cs typeface="Arial" pitchFamily="34" charset="0"/>
            </a:endParaRPr>
          </a:p>
          <a:p>
            <a:pPr marL="0" indent="0" algn="just">
              <a:buNone/>
            </a:pPr>
            <a:endParaRPr lang="tr-T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00275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364168" y="1580969"/>
            <a:ext cx="8054275" cy="3693319"/>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Görev Tanımları (İş Tanımları, Çalışma Talimatları )</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Organizasyon Şemaları</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İlgililere iletilme yöntemleri </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Üst yönetime raporlamayı koordine edecek kişi/kişiler </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İç Tetkiklerin yapılması, Proses Raporlamaları gibi sorumluluklar </a:t>
            </a:r>
          </a:p>
          <a:p>
            <a:pPr marL="285750" indent="-285750">
              <a:lnSpc>
                <a:spcPct val="150000"/>
              </a:lnSpc>
              <a:buFont typeface="Arial" panose="020B0604020202020204" pitchFamily="34" charset="0"/>
              <a:buChar char="•"/>
            </a:pPr>
            <a:r>
              <a:rPr lang="tr-TR" b="1" i="1" dirty="0">
                <a:latin typeface="Georgia" panose="02040502050405020303" pitchFamily="18" charset="0"/>
                <a:cs typeface="Arial" pitchFamily="34" charset="0"/>
              </a:rPr>
              <a:t>Vekalet Listeleri</a:t>
            </a:r>
          </a:p>
          <a:p>
            <a:pPr>
              <a:spcBef>
                <a:spcPts val="0"/>
              </a:spcBef>
            </a:pPr>
            <a:r>
              <a:rPr lang="tr-TR" b="1" dirty="0">
                <a:effectLst>
                  <a:outerShdw blurRad="38100" dist="38100" dir="2700000" algn="tl">
                    <a:srgbClr val="000000">
                      <a:alpha val="43137"/>
                    </a:srgbClr>
                  </a:outerShdw>
                </a:effectLst>
                <a:latin typeface="Georgia" panose="02040502050405020303" pitchFamily="18" charset="0"/>
              </a:rPr>
              <a:t> </a:t>
            </a:r>
            <a:endParaRPr lang="tr-TR" dirty="0">
              <a:solidFill>
                <a:srgbClr val="FF0000"/>
              </a:solidFill>
              <a:latin typeface="Georgia" panose="02040502050405020303" pitchFamily="18" charset="0"/>
            </a:endParaRPr>
          </a:p>
        </p:txBody>
      </p:sp>
      <p:pic>
        <p:nvPicPr>
          <p:cNvPr id="10" name="Resim 9"/>
          <p:cNvPicPr>
            <a:picLocks noChangeAspect="1"/>
          </p:cNvPicPr>
          <p:nvPr/>
        </p:nvPicPr>
        <p:blipFill>
          <a:blip r:embed="rId4"/>
          <a:stretch>
            <a:fillRect/>
          </a:stretch>
        </p:blipFill>
        <p:spPr>
          <a:xfrm>
            <a:off x="7359521" y="269990"/>
            <a:ext cx="1363855" cy="1166489"/>
          </a:xfrm>
          <a:prstGeom prst="rect">
            <a:avLst/>
          </a:prstGeom>
        </p:spPr>
      </p:pic>
    </p:spTree>
    <p:extLst>
      <p:ext uri="{BB962C8B-B14F-4D97-AF65-F5344CB8AC3E}">
        <p14:creationId xmlns:p14="http://schemas.microsoft.com/office/powerpoint/2010/main" val="9933565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pic>
        <p:nvPicPr>
          <p:cNvPr id="2" name="İçerik Yer Tutucusu 1"/>
          <p:cNvPicPr>
            <a:picLocks noGrp="1" noChangeAspect="1"/>
          </p:cNvPicPr>
          <p:nvPr>
            <p:ph idx="1"/>
          </p:nvPr>
        </p:nvPicPr>
        <p:blipFill>
          <a:blip r:embed="rId3"/>
          <a:stretch>
            <a:fillRect/>
          </a:stretch>
        </p:blipFill>
        <p:spPr>
          <a:xfrm>
            <a:off x="1439715" y="1905420"/>
            <a:ext cx="5855608" cy="3880502"/>
          </a:xfrm>
          <a:prstGeom prst="rect">
            <a:avLst/>
          </a:prstGeom>
        </p:spPr>
      </p:pic>
      <p:sp>
        <p:nvSpPr>
          <p:cNvPr id="12" name="Unvan 4"/>
          <p:cNvSpPr>
            <a:spLocks noGrp="1"/>
          </p:cNvSpPr>
          <p:nvPr>
            <p:ph type="title"/>
          </p:nvPr>
        </p:nvSpPr>
        <p:spPr>
          <a:xfrm>
            <a:off x="628650" y="786953"/>
            <a:ext cx="7886699"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b="1" noProof="0" dirty="0">
                <a:solidFill>
                  <a:prstClr val="black"/>
                </a:solidFill>
                <a:latin typeface="Calibri" panose="020F0502020204030204"/>
              </a:rPr>
              <a:t>6</a:t>
            </a: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.PLANLAMA</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0282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702641"/>
          </a:xfrm>
        </p:spPr>
        <p:txBody>
          <a:bodyPr>
            <a:normAutofit/>
          </a:bodyPr>
          <a:lstStyle/>
          <a:p>
            <a:r>
              <a:rPr lang="tr-TR" sz="2800" b="1" dirty="0">
                <a:latin typeface="+mn-lt"/>
              </a:rPr>
              <a:t>6.1 RİSK VE FIRSATLARI BELİRLEME FAALİYETLERİ</a:t>
            </a:r>
            <a:endParaRPr lang="en-GB" sz="2800" b="1" dirty="0">
              <a:latin typeface="+mn-lt"/>
            </a:endParaRPr>
          </a:p>
        </p:txBody>
      </p:sp>
      <p:sp>
        <p:nvSpPr>
          <p:cNvPr id="8" name="İçerik Yer Tutucusu 2"/>
          <p:cNvSpPr>
            <a:spLocks noGrp="1"/>
          </p:cNvSpPr>
          <p:nvPr>
            <p:ph idx="1"/>
          </p:nvPr>
        </p:nvSpPr>
        <p:spPr>
          <a:xfrm>
            <a:off x="427038" y="1471613"/>
            <a:ext cx="8088312" cy="4351337"/>
          </a:xfrm>
        </p:spPr>
        <p:txBody>
          <a:bodyPr>
            <a:normAutofit/>
          </a:bodyPr>
          <a:lstStyle/>
          <a:p>
            <a:pPr algn="just"/>
            <a:r>
              <a:rPr lang="tr-TR" sz="2000" b="1" dirty="0">
                <a:latin typeface="Calibri" panose="020F0502020204030204" pitchFamily="34" charset="0"/>
                <a:cs typeface="Calibri" panose="020F0502020204030204" pitchFamily="34" charset="0"/>
              </a:rPr>
              <a:t>6.1.1</a:t>
            </a:r>
            <a:r>
              <a:rPr lang="tr-TR" sz="2000" dirty="0">
                <a:latin typeface="Calibri" panose="020F0502020204030204" pitchFamily="34" charset="0"/>
                <a:cs typeface="Calibri" panose="020F0502020204030204" pitchFamily="34" charset="0"/>
              </a:rPr>
              <a:t> Kuruluş, KYS </a:t>
            </a:r>
            <a:r>
              <a:rPr lang="tr-TR" sz="2000" dirty="0" err="1">
                <a:latin typeface="Calibri" panose="020F0502020204030204" pitchFamily="34" charset="0"/>
                <a:cs typeface="Calibri" panose="020F0502020204030204" pitchFamily="34" charset="0"/>
              </a:rPr>
              <a:t>ni</a:t>
            </a:r>
            <a:r>
              <a:rPr lang="tr-TR" sz="2000" dirty="0">
                <a:latin typeface="Calibri" panose="020F0502020204030204" pitchFamily="34" charset="0"/>
                <a:cs typeface="Calibri" panose="020F0502020204030204" pitchFamily="34" charset="0"/>
              </a:rPr>
              <a:t> planlarken, </a:t>
            </a:r>
            <a:r>
              <a:rPr lang="tr-TR" sz="2000" u="sng" dirty="0">
                <a:latin typeface="Calibri" panose="020F0502020204030204" pitchFamily="34" charset="0"/>
                <a:cs typeface="Calibri" panose="020F0502020204030204" pitchFamily="34" charset="0"/>
              </a:rPr>
              <a:t>iç ve dış hususları</a:t>
            </a:r>
            <a:r>
              <a:rPr lang="tr-TR" sz="2000" dirty="0">
                <a:latin typeface="Calibri" panose="020F0502020204030204" pitchFamily="34" charset="0"/>
                <a:cs typeface="Calibri" panose="020F0502020204030204" pitchFamily="34" charset="0"/>
              </a:rPr>
              <a:t>, </a:t>
            </a:r>
            <a:r>
              <a:rPr lang="tr-TR" sz="2000" u="sng" dirty="0">
                <a:latin typeface="Calibri" panose="020F0502020204030204" pitchFamily="34" charset="0"/>
                <a:cs typeface="Calibri" panose="020F0502020204030204" pitchFamily="34" charset="0"/>
              </a:rPr>
              <a:t>ilgili taraf şartlarını </a:t>
            </a:r>
            <a:r>
              <a:rPr lang="tr-TR" sz="2000" dirty="0">
                <a:latin typeface="Calibri" panose="020F0502020204030204" pitchFamily="34" charset="0"/>
                <a:cs typeface="Calibri" panose="020F0502020204030204" pitchFamily="34" charset="0"/>
              </a:rPr>
              <a:t>dikkate almalı ve </a:t>
            </a:r>
          </a:p>
          <a:p>
            <a:pPr marL="457200" indent="-457200" algn="just">
              <a:buFont typeface="+mj-lt"/>
              <a:buAutoNum type="alphaLcParenR"/>
            </a:pPr>
            <a:r>
              <a:rPr lang="tr-TR" sz="2000" dirty="0" err="1">
                <a:latin typeface="Calibri" panose="020F0502020204030204" pitchFamily="34" charset="0"/>
                <a:cs typeface="Calibri" panose="020F0502020204030204" pitchFamily="34" charset="0"/>
              </a:rPr>
              <a:t>KYSnin</a:t>
            </a:r>
            <a:r>
              <a:rPr lang="tr-TR" sz="2000" dirty="0">
                <a:latin typeface="Calibri" panose="020F0502020204030204" pitchFamily="34" charset="0"/>
                <a:cs typeface="Calibri" panose="020F0502020204030204" pitchFamily="34" charset="0"/>
              </a:rPr>
              <a:t> amaçlanan çıktısına/çıktılarına ulaşabileceğine güvence vermek;</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İstenen etkileri artırmak,</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İstenmeyen etkileri önlemek veya azaltmak,</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İyileştirmeyi sağlamak  için </a:t>
            </a:r>
            <a:r>
              <a:rPr lang="tr-TR" sz="2000" u="sng" dirty="0">
                <a:latin typeface="Calibri" panose="020F0502020204030204" pitchFamily="34" charset="0"/>
                <a:cs typeface="Calibri" panose="020F0502020204030204" pitchFamily="34" charset="0"/>
              </a:rPr>
              <a:t>ele alınması gereken risk ve fırsatları </a:t>
            </a:r>
          </a:p>
          <a:p>
            <a:pPr marL="0" indent="0" algn="just">
              <a:buNone/>
            </a:pPr>
            <a:endParaRPr lang="tr-TR" sz="1000" dirty="0">
              <a:latin typeface="Calibri" panose="020F0502020204030204" pitchFamily="34" charset="0"/>
              <a:cs typeface="Calibri" panose="020F0502020204030204" pitchFamily="34" charset="0"/>
            </a:endParaRPr>
          </a:p>
          <a:p>
            <a:pPr marL="0" indent="0" algn="just">
              <a:buNone/>
            </a:pPr>
            <a:r>
              <a:rPr lang="tr-TR" sz="2000" dirty="0">
                <a:latin typeface="Calibri" panose="020F0502020204030204" pitchFamily="34" charset="0"/>
                <a:cs typeface="Calibri" panose="020F0502020204030204" pitchFamily="34" charset="0"/>
              </a:rPr>
              <a:t>belirlemelidir.</a:t>
            </a:r>
          </a:p>
          <a:p>
            <a:pPr marL="0" indent="0" algn="just">
              <a:buNone/>
            </a:pPr>
            <a:endParaRPr lang="tr-TR" sz="2000" b="1" dirty="0">
              <a:latin typeface="Calibri" panose="020F0502020204030204" pitchFamily="34" charset="0"/>
              <a:cs typeface="Calibri" panose="020F0502020204030204" pitchFamily="34" charset="0"/>
            </a:endParaRPr>
          </a:p>
        </p:txBody>
      </p:sp>
      <p:pic>
        <p:nvPicPr>
          <p:cNvPr id="7" name="Picture 2" descr="https://encrypted-tbn2.gstatic.com/images?q=tbn:ANd9GcTmOofZHLmIzAyvfjKqv5PALWekXMCvdtw6yfU4DRfqc6KXOL9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830" y="4167486"/>
            <a:ext cx="2885798" cy="1655464"/>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5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572742" y="1222168"/>
            <a:ext cx="8187800" cy="651470"/>
          </a:xfrm>
        </p:spPr>
        <p:txBody>
          <a:bodyPr>
            <a:normAutofit fontScale="90000"/>
          </a:bodyPr>
          <a:lstStyle/>
          <a:p>
            <a:r>
              <a:rPr lang="tr-TR" sz="2800" b="1" i="1" dirty="0">
                <a:latin typeface="+mn-lt"/>
              </a:rPr>
              <a:t>RİSK VE FIRSATLARI BELİRLERKEN KULLANILABİLECEK YÖNTEMLER</a:t>
            </a:r>
            <a:endParaRPr lang="tr-TR" sz="2800" b="1" dirty="0">
              <a:latin typeface="+mn-lt"/>
            </a:endParaRPr>
          </a:p>
        </p:txBody>
      </p:sp>
      <p:sp>
        <p:nvSpPr>
          <p:cNvPr id="5" name="Metin kutusu 4"/>
          <p:cNvSpPr txBox="1"/>
          <p:nvPr/>
        </p:nvSpPr>
        <p:spPr>
          <a:xfrm>
            <a:off x="264741" y="6401306"/>
            <a:ext cx="1645919" cy="338554"/>
          </a:xfrm>
          <a:prstGeom prst="rect">
            <a:avLst/>
          </a:prstGeom>
          <a:noFill/>
        </p:spPr>
        <p:txBody>
          <a:bodyPr wrap="square" rtlCol="0">
            <a:spAutoFit/>
          </a:bodyPr>
          <a:lstStyle/>
          <a:p>
            <a:r>
              <a:rPr lang="tr-TR" sz="1600" i="1" dirty="0">
                <a:solidFill>
                  <a:srgbClr val="FF0000"/>
                </a:solidFill>
              </a:rPr>
              <a:t>ISO/TS 9002</a:t>
            </a:r>
          </a:p>
        </p:txBody>
      </p:sp>
      <p:sp>
        <p:nvSpPr>
          <p:cNvPr id="6" name="Unvan 5"/>
          <p:cNvSpPr txBox="1">
            <a:spLocks/>
          </p:cNvSpPr>
          <p:nvPr/>
        </p:nvSpPr>
        <p:spPr>
          <a:xfrm>
            <a:off x="649768" y="681902"/>
            <a:ext cx="7886700" cy="575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a:latin typeface="Calibri" panose="020F0502020204030204" pitchFamily="34" charset="0"/>
                <a:cs typeface="Calibri" panose="020F0502020204030204" pitchFamily="34" charset="0"/>
              </a:rPr>
              <a:t>UYGULAMA</a:t>
            </a:r>
            <a:endParaRPr lang="tr-TR" sz="2800" b="1" dirty="0">
              <a:latin typeface="Calibri" panose="020F0502020204030204" pitchFamily="34" charset="0"/>
              <a:cs typeface="Calibri" panose="020F0502020204030204" pitchFamily="34" charset="0"/>
            </a:endParaRPr>
          </a:p>
        </p:txBody>
      </p:sp>
      <p:sp>
        <p:nvSpPr>
          <p:cNvPr id="7" name="İçerik Yer Tutucusu 2"/>
          <p:cNvSpPr>
            <a:spLocks noGrp="1"/>
          </p:cNvSpPr>
          <p:nvPr>
            <p:ph idx="1"/>
          </p:nvPr>
        </p:nvSpPr>
        <p:spPr>
          <a:xfrm>
            <a:off x="572742" y="1954143"/>
            <a:ext cx="8259417" cy="4229100"/>
          </a:xfrm>
        </p:spPr>
        <p:txBody>
          <a:bodyPr>
            <a:noAutofit/>
          </a:bodyPr>
          <a:lstStyle/>
          <a:p>
            <a:r>
              <a:rPr lang="tr-TR" sz="2000" b="1" i="1" dirty="0"/>
              <a:t>Stratejik seviyede;</a:t>
            </a:r>
          </a:p>
          <a:p>
            <a:pPr marL="342900" indent="-342900">
              <a:buFontTx/>
              <a:buChar char="-"/>
            </a:pPr>
            <a:r>
              <a:rPr lang="tr-TR" sz="2000" i="1" dirty="0" err="1"/>
              <a:t>Zayıf,Güçlü</a:t>
            </a:r>
            <a:r>
              <a:rPr lang="tr-TR" sz="2000" i="1" dirty="0"/>
              <a:t> </a:t>
            </a:r>
            <a:r>
              <a:rPr lang="tr-TR" sz="2000" i="1" dirty="0" err="1"/>
              <a:t>Yanlar,Tehditler</a:t>
            </a:r>
            <a:r>
              <a:rPr lang="tr-TR" sz="2000" i="1" dirty="0"/>
              <a:t> ve Fırsatlar Analizi</a:t>
            </a:r>
            <a:r>
              <a:rPr lang="en-GB" sz="2000" i="1" dirty="0"/>
              <a:t>(SWOT),</a:t>
            </a:r>
            <a:endParaRPr lang="tr-TR" sz="2000" i="1" dirty="0"/>
          </a:p>
          <a:p>
            <a:pPr marL="342900" indent="-342900">
              <a:buFontTx/>
              <a:buChar char="-"/>
            </a:pPr>
            <a:r>
              <a:rPr lang="en-GB" sz="2000" i="1" dirty="0" err="1"/>
              <a:t>Politi</a:t>
            </a:r>
            <a:r>
              <a:rPr lang="tr-TR" sz="2000" i="1" dirty="0"/>
              <a:t>k</a:t>
            </a:r>
            <a:r>
              <a:rPr lang="en-GB" sz="2000" i="1" dirty="0"/>
              <a:t>, E</a:t>
            </a:r>
            <a:r>
              <a:rPr lang="tr-TR" sz="2000" i="1" dirty="0"/>
              <a:t>k</a:t>
            </a:r>
            <a:r>
              <a:rPr lang="en-GB" sz="2000" i="1" dirty="0" err="1"/>
              <a:t>onomi</a:t>
            </a:r>
            <a:r>
              <a:rPr lang="tr-TR" sz="2000" i="1" dirty="0"/>
              <a:t>k</a:t>
            </a:r>
            <a:r>
              <a:rPr lang="en-GB" sz="2000" i="1" dirty="0"/>
              <a:t>, So</a:t>
            </a:r>
            <a:r>
              <a:rPr lang="tr-TR" sz="2000" i="1" dirty="0" err="1"/>
              <a:t>sy</a:t>
            </a:r>
            <a:r>
              <a:rPr lang="en-GB" sz="2000" i="1" dirty="0"/>
              <a:t>al, </a:t>
            </a:r>
            <a:r>
              <a:rPr lang="en-GB" sz="2000" i="1" dirty="0" err="1"/>
              <a:t>Te</a:t>
            </a:r>
            <a:r>
              <a:rPr lang="tr-TR" sz="2000" i="1" dirty="0"/>
              <a:t>k</a:t>
            </a:r>
            <a:r>
              <a:rPr lang="en-GB" sz="2000" i="1" dirty="0" err="1"/>
              <a:t>nolo</a:t>
            </a:r>
            <a:r>
              <a:rPr lang="tr-TR" sz="2000" i="1" dirty="0" err="1"/>
              <a:t>jik</a:t>
            </a:r>
            <a:r>
              <a:rPr lang="en-GB" sz="2000" i="1" dirty="0"/>
              <a:t>, </a:t>
            </a:r>
            <a:r>
              <a:rPr lang="tr-TR" sz="2000" i="1" dirty="0"/>
              <a:t>Yasa</a:t>
            </a:r>
            <a:r>
              <a:rPr lang="en-GB" sz="2000" i="1" dirty="0"/>
              <a:t>l, </a:t>
            </a:r>
            <a:r>
              <a:rPr lang="tr-TR" sz="2000" i="1" dirty="0"/>
              <a:t>Çevresel Analiz</a:t>
            </a:r>
            <a:r>
              <a:rPr lang="en-GB" sz="2000" i="1" dirty="0"/>
              <a:t>(PESTLE)</a:t>
            </a:r>
            <a:r>
              <a:rPr lang="tr-TR" sz="2000" i="1" dirty="0"/>
              <a:t>,</a:t>
            </a:r>
          </a:p>
          <a:p>
            <a:pPr marL="342900" indent="-342900">
              <a:buFontTx/>
              <a:buChar char="-"/>
            </a:pPr>
            <a:r>
              <a:rPr lang="tr-TR" sz="2000" i="1" dirty="0" err="1"/>
              <a:t>Poter</a:t>
            </a:r>
            <a:r>
              <a:rPr lang="tr-TR" sz="2000" i="1" dirty="0"/>
              <a:t> 5 Güç Analizi</a:t>
            </a:r>
            <a:r>
              <a:rPr lang="en-GB" sz="2000" i="1" dirty="0"/>
              <a:t> </a:t>
            </a:r>
            <a:r>
              <a:rPr lang="en-GB" sz="2000" i="1" dirty="0" err="1"/>
              <a:t>gibi</a:t>
            </a:r>
            <a:r>
              <a:rPr lang="en-GB" sz="2000" i="1" dirty="0"/>
              <a:t> </a:t>
            </a:r>
            <a:r>
              <a:rPr lang="en-GB" sz="2000" i="1" dirty="0" err="1"/>
              <a:t>yöntemler</a:t>
            </a:r>
            <a:r>
              <a:rPr lang="en-GB" sz="2000" i="1" dirty="0"/>
              <a:t> </a:t>
            </a:r>
            <a:r>
              <a:rPr lang="tr-TR" sz="2000" i="1" dirty="0"/>
              <a:t>kullanılabilir</a:t>
            </a:r>
            <a:r>
              <a:rPr lang="en-GB" sz="2000" i="1" dirty="0"/>
              <a:t>. </a:t>
            </a:r>
            <a:endParaRPr lang="tr-TR" sz="2000" i="1" dirty="0"/>
          </a:p>
          <a:p>
            <a:r>
              <a:rPr lang="tr-TR" sz="2000" b="1" i="1" dirty="0"/>
              <a:t>Basit bir yaklaşımla;</a:t>
            </a:r>
          </a:p>
          <a:p>
            <a:pPr marL="342900" indent="-342900">
              <a:buFontTx/>
              <a:buChar char="-"/>
            </a:pPr>
            <a:r>
              <a:rPr lang="en-GB" sz="2000" i="1" dirty="0"/>
              <a:t>"what if</a:t>
            </a:r>
            <a:r>
              <a:rPr lang="tr-TR" sz="2000" i="1" dirty="0"/>
              <a:t>-eğer olursa</a:t>
            </a:r>
            <a:r>
              <a:rPr lang="en-GB" sz="2000" i="1" dirty="0"/>
              <a:t>" </a:t>
            </a:r>
            <a:r>
              <a:rPr lang="tr-TR" sz="2000" i="1" dirty="0"/>
              <a:t>soruları,</a:t>
            </a:r>
            <a:r>
              <a:rPr lang="en-GB" sz="2000" i="1" dirty="0"/>
              <a:t> </a:t>
            </a:r>
            <a:r>
              <a:rPr lang="tr-TR" sz="2000" i="1" dirty="0"/>
              <a:t> Beyin fırtınası,</a:t>
            </a:r>
          </a:p>
          <a:p>
            <a:pPr marL="342900" indent="-342900">
              <a:buFontTx/>
              <a:buChar char="-"/>
            </a:pPr>
            <a:r>
              <a:rPr lang="tr-TR" sz="2000" i="1" dirty="0"/>
              <a:t>Değişik endüstri alanlarına göre ; </a:t>
            </a:r>
          </a:p>
          <a:p>
            <a:r>
              <a:rPr lang="tr-TR" sz="2000" i="1" dirty="0"/>
              <a:t>Otomotiv Sektörü : Hata Türü ve Etkisi Analizi</a:t>
            </a:r>
            <a:r>
              <a:rPr lang="en-GB" sz="2000" i="1" dirty="0"/>
              <a:t>(FMEA) </a:t>
            </a:r>
            <a:endParaRPr lang="tr-TR" sz="2000" i="1" dirty="0"/>
          </a:p>
          <a:p>
            <a:r>
              <a:rPr lang="tr-TR" sz="2000" i="1" dirty="0"/>
              <a:t>Tıbbi Cihaz : Hata Türü ve Etkisi Kritiklik Analizi </a:t>
            </a:r>
            <a:r>
              <a:rPr lang="en-GB" sz="2000" i="1" dirty="0"/>
              <a:t>(FMECA</a:t>
            </a:r>
            <a:r>
              <a:rPr lang="tr-TR" sz="2000" i="1" dirty="0"/>
              <a:t>)</a:t>
            </a:r>
          </a:p>
          <a:p>
            <a:r>
              <a:rPr lang="tr-TR" sz="2000" i="1" dirty="0"/>
              <a:t>Gıda Sektörü : Kritik Kontrol Noktaları ve Tehlike Analizi </a:t>
            </a:r>
            <a:r>
              <a:rPr lang="en-GB" sz="2000" i="1" dirty="0"/>
              <a:t>(HACCP)</a:t>
            </a:r>
            <a:endParaRPr lang="tr-TR" sz="2000" i="1" dirty="0"/>
          </a:p>
          <a:p>
            <a:pPr marL="0" indent="0">
              <a:buNone/>
            </a:pPr>
            <a:r>
              <a:rPr lang="tr-TR" sz="1800" b="1" i="1" dirty="0">
                <a:solidFill>
                  <a:srgbClr val="FF0000"/>
                </a:solidFill>
              </a:rPr>
              <a:t>ISO 31000  , ISO/IEC 31010</a:t>
            </a:r>
            <a:endParaRPr lang="en-GB" sz="1800" b="1" i="1" dirty="0">
              <a:solidFill>
                <a:srgbClr val="FF0000"/>
              </a:solidFill>
            </a:endParaRPr>
          </a:p>
        </p:txBody>
      </p:sp>
    </p:spTree>
    <p:extLst>
      <p:ext uri="{BB962C8B-B14F-4D97-AF65-F5344CB8AC3E}">
        <p14:creationId xmlns:p14="http://schemas.microsoft.com/office/powerpoint/2010/main" val="30233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8" name="İçerik Yer Tutucusu 2"/>
          <p:cNvSpPr>
            <a:spLocks noGrp="1"/>
          </p:cNvSpPr>
          <p:nvPr>
            <p:ph idx="1"/>
          </p:nvPr>
        </p:nvSpPr>
        <p:spPr>
          <a:xfrm>
            <a:off x="427038" y="1213196"/>
            <a:ext cx="8088312" cy="4351337"/>
          </a:xfrm>
        </p:spPr>
        <p:txBody>
          <a:bodyPr>
            <a:normAutofit/>
          </a:bodyPr>
          <a:lstStyle/>
          <a:p>
            <a:r>
              <a:rPr lang="tr-TR" sz="2000" b="1" dirty="0">
                <a:latin typeface="Calibri" panose="020F0502020204030204" pitchFamily="34" charset="0"/>
                <a:cs typeface="Calibri" panose="020F0502020204030204" pitchFamily="34" charset="0"/>
              </a:rPr>
              <a:t>6.1.2 </a:t>
            </a: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aşağıdakileri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planlamalıdır</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a:latin typeface="Calibri" panose="020F0502020204030204" pitchFamily="34" charset="0"/>
                <a:cs typeface="Calibri" panose="020F0502020204030204" pitchFamily="34" charset="0"/>
              </a:rPr>
              <a:t>Bu risk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fırsatları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belirleme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faaliyetlerini</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cs typeface="Calibri" panose="020F0502020204030204" pitchFamily="34" charset="0"/>
              </a:rPr>
              <a:t>Aşağıdakileri</a:t>
            </a:r>
            <a:r>
              <a:rPr lang="en-GB" sz="2000" dirty="0">
                <a:cs typeface="Calibri" panose="020F0502020204030204" pitchFamily="34" charset="0"/>
              </a:rPr>
              <a:t> </a:t>
            </a:r>
            <a:r>
              <a:rPr lang="en-GB" sz="2000" dirty="0" err="1">
                <a:cs typeface="Calibri" panose="020F0502020204030204" pitchFamily="34" charset="0"/>
              </a:rPr>
              <a:t>nasıl</a:t>
            </a:r>
            <a:r>
              <a:rPr lang="en-GB" sz="2000" dirty="0">
                <a:cs typeface="Calibri" panose="020F0502020204030204" pitchFamily="34" charset="0"/>
              </a:rPr>
              <a:t> </a:t>
            </a:r>
            <a:r>
              <a:rPr lang="en-GB" sz="2000" dirty="0" err="1">
                <a:cs typeface="Calibri" panose="020F0502020204030204" pitchFamily="34" charset="0"/>
              </a:rPr>
              <a:t>yapacağını</a:t>
            </a:r>
            <a:r>
              <a:rPr lang="en-GB" sz="2000" dirty="0">
                <a:cs typeface="Calibri" panose="020F0502020204030204" pitchFamily="34" charset="0"/>
              </a:rPr>
              <a:t>:</a:t>
            </a:r>
          </a:p>
          <a:p>
            <a:pPr marL="457200" indent="-274638">
              <a:buAutoNum type="arabicParenR"/>
            </a:pPr>
            <a:r>
              <a:rPr lang="en-GB" sz="2000" dirty="0" err="1">
                <a:cs typeface="Calibri" panose="020F0502020204030204" pitchFamily="34" charset="0"/>
              </a:rPr>
              <a:t>Faaliyetleri</a:t>
            </a:r>
            <a:r>
              <a:rPr lang="en-GB" sz="2000" dirty="0">
                <a:cs typeface="Calibri" panose="020F0502020204030204" pitchFamily="34" charset="0"/>
              </a:rPr>
              <a:t> KYS </a:t>
            </a:r>
            <a:r>
              <a:rPr lang="en-GB" sz="2000" dirty="0" err="1">
                <a:cs typeface="Calibri" panose="020F0502020204030204" pitchFamily="34" charset="0"/>
              </a:rPr>
              <a:t>prosesleri</a:t>
            </a:r>
            <a:r>
              <a:rPr lang="en-GB" sz="2000" dirty="0">
                <a:cs typeface="Calibri" panose="020F0502020204030204" pitchFamily="34" charset="0"/>
              </a:rPr>
              <a:t> </a:t>
            </a:r>
            <a:r>
              <a:rPr lang="en-GB" sz="2000" dirty="0" err="1">
                <a:cs typeface="Calibri" panose="020F0502020204030204" pitchFamily="34" charset="0"/>
              </a:rPr>
              <a:t>içerisine</a:t>
            </a:r>
            <a:r>
              <a:rPr lang="en-GB" sz="2000" dirty="0">
                <a:cs typeface="Calibri" panose="020F0502020204030204" pitchFamily="34" charset="0"/>
              </a:rPr>
              <a:t> </a:t>
            </a:r>
            <a:r>
              <a:rPr lang="en-GB" sz="2000" dirty="0" err="1">
                <a:cs typeface="Calibri" panose="020F0502020204030204" pitchFamily="34" charset="0"/>
              </a:rPr>
              <a:t>nasıl</a:t>
            </a:r>
            <a:r>
              <a:rPr lang="en-GB" sz="2000" dirty="0">
                <a:cs typeface="Calibri" panose="020F0502020204030204" pitchFamily="34" charset="0"/>
              </a:rPr>
              <a:t> </a:t>
            </a:r>
            <a:r>
              <a:rPr lang="en-GB" sz="2000" dirty="0" err="1">
                <a:cs typeface="Calibri" panose="020F0502020204030204" pitchFamily="34" charset="0"/>
              </a:rPr>
              <a:t>entegre</a:t>
            </a:r>
            <a:r>
              <a:rPr lang="en-GB" sz="2000" dirty="0">
                <a:cs typeface="Calibri" panose="020F0502020204030204" pitchFamily="34" charset="0"/>
              </a:rPr>
              <a:t> </a:t>
            </a:r>
            <a:r>
              <a:rPr lang="en-GB" sz="2000" dirty="0" err="1">
                <a:cs typeface="Calibri" panose="020F0502020204030204" pitchFamily="34" charset="0"/>
              </a:rPr>
              <a:t>edeceği</a:t>
            </a:r>
            <a:r>
              <a:rPr lang="en-GB" sz="2000" dirty="0">
                <a:cs typeface="Calibri" panose="020F0502020204030204" pitchFamily="34" charset="0"/>
              </a:rPr>
              <a:t> </a:t>
            </a:r>
            <a:r>
              <a:rPr lang="en-GB" sz="2000" dirty="0" err="1">
                <a:cs typeface="Calibri" panose="020F0502020204030204" pitchFamily="34" charset="0"/>
              </a:rPr>
              <a:t>ve</a:t>
            </a:r>
            <a:r>
              <a:rPr lang="en-GB" sz="2000" dirty="0">
                <a:cs typeface="Calibri" panose="020F0502020204030204" pitchFamily="34" charset="0"/>
              </a:rPr>
              <a:t> </a:t>
            </a:r>
            <a:r>
              <a:rPr lang="en-GB" sz="2000" dirty="0" err="1">
                <a:cs typeface="Calibri" panose="020F0502020204030204" pitchFamily="34" charset="0"/>
              </a:rPr>
              <a:t>uygulayacağını</a:t>
            </a:r>
            <a:r>
              <a:rPr lang="en-GB" sz="2000" dirty="0">
                <a:cs typeface="Calibri" panose="020F0502020204030204" pitchFamily="34" charset="0"/>
              </a:rPr>
              <a:t>,</a:t>
            </a:r>
          </a:p>
          <a:p>
            <a:pPr marL="457200" indent="-274638">
              <a:buAutoNum type="arabicParenR"/>
            </a:pPr>
            <a:r>
              <a:rPr lang="en-GB" sz="2000" dirty="0">
                <a:cs typeface="Calibri" panose="020F0502020204030204" pitchFamily="34" charset="0"/>
              </a:rPr>
              <a:t>Bu </a:t>
            </a:r>
            <a:r>
              <a:rPr lang="en-GB" sz="2000" dirty="0" err="1">
                <a:cs typeface="Calibri" panose="020F0502020204030204" pitchFamily="34" charset="0"/>
              </a:rPr>
              <a:t>faaliyetlerin</a:t>
            </a:r>
            <a:r>
              <a:rPr lang="en-GB" sz="2000" u="sng" dirty="0">
                <a:cs typeface="Calibri" panose="020F0502020204030204" pitchFamily="34" charset="0"/>
              </a:rPr>
              <a:t> </a:t>
            </a:r>
            <a:r>
              <a:rPr lang="en-GB" sz="2000" u="sng" dirty="0" err="1">
                <a:cs typeface="Calibri" panose="020F0502020204030204" pitchFamily="34" charset="0"/>
              </a:rPr>
              <a:t>etkinliğini</a:t>
            </a:r>
            <a:r>
              <a:rPr lang="en-GB" sz="2000" u="sng" dirty="0">
                <a:cs typeface="Calibri" panose="020F0502020204030204" pitchFamily="34" charset="0"/>
              </a:rPr>
              <a:t> </a:t>
            </a:r>
            <a:r>
              <a:rPr lang="en-GB" sz="2000" dirty="0" err="1">
                <a:cs typeface="Calibri" panose="020F0502020204030204" pitchFamily="34" charset="0"/>
              </a:rPr>
              <a:t>nasıl</a:t>
            </a:r>
            <a:r>
              <a:rPr lang="en-GB" sz="2000" dirty="0">
                <a:cs typeface="Calibri" panose="020F0502020204030204" pitchFamily="34" charset="0"/>
              </a:rPr>
              <a:t> </a:t>
            </a:r>
            <a:r>
              <a:rPr lang="en-GB" sz="2000" dirty="0" err="1">
                <a:cs typeface="Calibri" panose="020F0502020204030204" pitchFamily="34" charset="0"/>
              </a:rPr>
              <a:t>değerlendireceğini</a:t>
            </a:r>
            <a:r>
              <a:rPr lang="en-GB" sz="2000" dirty="0">
                <a:cs typeface="Calibri" panose="020F0502020204030204" pitchFamily="34" charset="0"/>
              </a:rPr>
              <a:t>.</a:t>
            </a:r>
          </a:p>
          <a:p>
            <a:endParaRPr lang="tr-TR" sz="2000" dirty="0"/>
          </a:p>
          <a:p>
            <a:r>
              <a:rPr lang="en-GB" sz="2000" dirty="0"/>
              <a:t>Risk </a:t>
            </a:r>
            <a:r>
              <a:rPr lang="en-GB" sz="2000" dirty="0" err="1"/>
              <a:t>ve</a:t>
            </a:r>
            <a:r>
              <a:rPr lang="en-GB" sz="2000" dirty="0"/>
              <a:t> </a:t>
            </a:r>
            <a:r>
              <a:rPr lang="en-GB" sz="2000" dirty="0" err="1"/>
              <a:t>fırsatları</a:t>
            </a:r>
            <a:r>
              <a:rPr lang="en-GB" sz="2000" dirty="0"/>
              <a:t> </a:t>
            </a:r>
            <a:r>
              <a:rPr lang="en-GB" sz="2000" dirty="0" err="1"/>
              <a:t>ele</a:t>
            </a:r>
            <a:r>
              <a:rPr lang="en-GB" sz="2000" dirty="0"/>
              <a:t> alma </a:t>
            </a:r>
            <a:r>
              <a:rPr lang="en-GB" sz="2000" dirty="0" err="1"/>
              <a:t>faaliyetleri</a:t>
            </a:r>
            <a:r>
              <a:rPr lang="en-GB" sz="2000" dirty="0"/>
              <a:t>, </a:t>
            </a:r>
            <a:r>
              <a:rPr lang="en-GB" sz="2000" dirty="0" err="1"/>
              <a:t>ürün</a:t>
            </a:r>
            <a:r>
              <a:rPr lang="en-GB" sz="2000" dirty="0"/>
              <a:t> </a:t>
            </a:r>
            <a:r>
              <a:rPr lang="en-GB" sz="2000" dirty="0" err="1"/>
              <a:t>ve</a:t>
            </a:r>
            <a:r>
              <a:rPr lang="en-GB" sz="2000" dirty="0"/>
              <a:t> </a:t>
            </a:r>
            <a:r>
              <a:rPr lang="en-GB" sz="2000" dirty="0" err="1"/>
              <a:t>hizmetlerin</a:t>
            </a:r>
            <a:r>
              <a:rPr lang="en-GB" sz="2000" dirty="0"/>
              <a:t> </a:t>
            </a:r>
            <a:r>
              <a:rPr lang="en-GB" sz="2000" dirty="0" err="1"/>
              <a:t>uygunluğuna</a:t>
            </a:r>
            <a:r>
              <a:rPr lang="en-GB" sz="2000" dirty="0"/>
              <a:t> </a:t>
            </a:r>
            <a:r>
              <a:rPr lang="en-GB" sz="2000" dirty="0" err="1"/>
              <a:t>potansiyel</a:t>
            </a:r>
            <a:r>
              <a:rPr lang="en-GB" sz="2000" dirty="0"/>
              <a:t> </a:t>
            </a:r>
            <a:r>
              <a:rPr lang="en-GB" sz="2000" dirty="0" err="1"/>
              <a:t>etkisi</a:t>
            </a:r>
            <a:r>
              <a:rPr lang="en-GB" sz="2000" dirty="0"/>
              <a:t> </a:t>
            </a:r>
            <a:r>
              <a:rPr lang="en-GB" sz="2000" dirty="0" err="1"/>
              <a:t>ile</a:t>
            </a:r>
            <a:r>
              <a:rPr lang="en-GB" sz="2000" dirty="0"/>
              <a:t> </a:t>
            </a:r>
            <a:r>
              <a:rPr lang="en-GB" sz="2000" dirty="0" err="1"/>
              <a:t>orantılı</a:t>
            </a:r>
            <a:r>
              <a:rPr lang="en-GB" sz="2000" dirty="0"/>
              <a:t> </a:t>
            </a:r>
            <a:r>
              <a:rPr lang="en-GB" sz="2000" dirty="0" err="1"/>
              <a:t>olmalıdır</a:t>
            </a:r>
            <a:r>
              <a:rPr lang="en-GB" sz="2000" dirty="0"/>
              <a:t>.</a:t>
            </a:r>
            <a:endParaRPr lang="tr-TR" sz="2000" dirty="0">
              <a:cs typeface="Arial" pitchFamily="34" charset="0"/>
            </a:endParaRPr>
          </a:p>
          <a:p>
            <a:pPr marL="0" indent="0" algn="just">
              <a:buNone/>
            </a:pPr>
            <a:endParaRPr lang="tr-TR" sz="2000" b="1" dirty="0">
              <a:latin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4"/>
          <a:stretch>
            <a:fillRect/>
          </a:stretch>
        </p:blipFill>
        <p:spPr>
          <a:xfrm>
            <a:off x="1596393" y="4795124"/>
            <a:ext cx="5749601" cy="1538818"/>
          </a:xfrm>
          <a:prstGeom prst="rect">
            <a:avLst/>
          </a:prstGeom>
        </p:spPr>
      </p:pic>
    </p:spTree>
    <p:extLst>
      <p:ext uri="{BB962C8B-B14F-4D97-AF65-F5344CB8AC3E}">
        <p14:creationId xmlns:p14="http://schemas.microsoft.com/office/powerpoint/2010/main" val="9058913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8" name="İçerik Yer Tutucusu 2"/>
          <p:cNvSpPr>
            <a:spLocks noGrp="1"/>
          </p:cNvSpPr>
          <p:nvPr>
            <p:ph idx="1"/>
          </p:nvPr>
        </p:nvSpPr>
        <p:spPr>
          <a:xfrm>
            <a:off x="427037" y="1213196"/>
            <a:ext cx="8339275" cy="4351337"/>
          </a:xfrm>
        </p:spPr>
        <p:txBody>
          <a:bodyPr>
            <a:normAutofit/>
          </a:bodyPr>
          <a:lstStyle/>
          <a:p>
            <a:r>
              <a:rPr lang="en-GB" sz="2000" b="1" dirty="0"/>
              <a:t>Not 1 – </a:t>
            </a:r>
            <a:r>
              <a:rPr lang="en-GB" sz="2000" dirty="0"/>
              <a:t>Risk</a:t>
            </a:r>
            <a:r>
              <a:rPr lang="tr-TR" sz="2000" dirty="0" err="1"/>
              <a:t>leri</a:t>
            </a:r>
            <a:r>
              <a:rPr lang="tr-TR" sz="2000" dirty="0"/>
              <a:t> </a:t>
            </a:r>
            <a:r>
              <a:rPr lang="tr-TR" sz="2000" u="sng" dirty="0"/>
              <a:t>ele alma</a:t>
            </a:r>
            <a:r>
              <a:rPr lang="en-GB" sz="2000" u="sng" dirty="0"/>
              <a:t> </a:t>
            </a:r>
            <a:r>
              <a:rPr lang="en-GB" sz="2000" dirty="0" err="1"/>
              <a:t>seçenekleri</a:t>
            </a:r>
            <a:r>
              <a:rPr lang="en-GB" sz="2000" dirty="0"/>
              <a:t>;</a:t>
            </a:r>
          </a:p>
          <a:p>
            <a:pPr marL="342900" indent="-342900">
              <a:buFontTx/>
              <a:buChar char="-"/>
            </a:pPr>
            <a:r>
              <a:rPr lang="en-GB" sz="2000" dirty="0" err="1"/>
              <a:t>Riskten</a:t>
            </a:r>
            <a:r>
              <a:rPr lang="en-GB" sz="2000" dirty="0"/>
              <a:t> </a:t>
            </a:r>
            <a:r>
              <a:rPr lang="en-GB" sz="2000" dirty="0" err="1"/>
              <a:t>kaçınma</a:t>
            </a:r>
            <a:r>
              <a:rPr lang="en-GB" sz="2000" dirty="0"/>
              <a:t>, </a:t>
            </a:r>
          </a:p>
          <a:p>
            <a:pPr marL="342900" indent="-342900">
              <a:buFontTx/>
              <a:buChar char="-"/>
            </a:pPr>
            <a:r>
              <a:rPr lang="en-GB" sz="2000" dirty="0" err="1"/>
              <a:t>Fırsat</a:t>
            </a:r>
            <a:r>
              <a:rPr lang="en-GB" sz="2000" dirty="0"/>
              <a:t> </a:t>
            </a:r>
            <a:r>
              <a:rPr lang="en-GB" sz="2000" dirty="0" err="1"/>
              <a:t>kovalarken</a:t>
            </a:r>
            <a:r>
              <a:rPr lang="en-GB" sz="2000" dirty="0"/>
              <a:t> risk alma, </a:t>
            </a:r>
          </a:p>
          <a:p>
            <a:pPr marL="342900" indent="-342900">
              <a:buFontTx/>
              <a:buChar char="-"/>
            </a:pPr>
            <a:r>
              <a:rPr lang="en-GB" sz="2000" dirty="0"/>
              <a:t>Risk </a:t>
            </a:r>
            <a:r>
              <a:rPr lang="en-GB" sz="2000" dirty="0" err="1"/>
              <a:t>kaynağını</a:t>
            </a:r>
            <a:r>
              <a:rPr lang="en-GB" sz="2000" dirty="0"/>
              <a:t> yok e</a:t>
            </a:r>
            <a:r>
              <a:rPr lang="tr-TR" sz="2000" dirty="0" err="1"/>
              <a:t>tme</a:t>
            </a:r>
            <a:r>
              <a:rPr lang="en-GB" sz="2000" dirty="0"/>
              <a:t>,</a:t>
            </a:r>
            <a:endParaRPr lang="tr-TR" sz="2000" dirty="0"/>
          </a:p>
          <a:p>
            <a:pPr marL="342900" indent="-342900">
              <a:buFontTx/>
              <a:buChar char="-"/>
            </a:pPr>
            <a:r>
              <a:rPr lang="tr-TR" sz="2000" dirty="0"/>
              <a:t>Riskin </a:t>
            </a:r>
            <a:r>
              <a:rPr lang="en-GB" sz="2000" dirty="0" err="1"/>
              <a:t>gerçekleşme</a:t>
            </a:r>
            <a:r>
              <a:rPr lang="tr-TR" sz="2000" dirty="0"/>
              <a:t> ihtimalini</a:t>
            </a:r>
            <a:r>
              <a:rPr lang="en-GB" sz="2000" dirty="0"/>
              <a:t> </a:t>
            </a:r>
            <a:r>
              <a:rPr lang="en-GB" sz="2000" dirty="0" err="1"/>
              <a:t>veya</a:t>
            </a:r>
            <a:r>
              <a:rPr lang="en-GB" sz="2000" dirty="0"/>
              <a:t> </a:t>
            </a:r>
            <a:r>
              <a:rPr lang="en-GB" sz="2000" dirty="0" err="1"/>
              <a:t>sonuçların</a:t>
            </a:r>
            <a:r>
              <a:rPr lang="en-GB" sz="2000" dirty="0"/>
              <a:t> </a:t>
            </a:r>
            <a:r>
              <a:rPr lang="en-GB" sz="2000" dirty="0" err="1"/>
              <a:t>değiştir</a:t>
            </a:r>
            <a:r>
              <a:rPr lang="tr-TR" sz="2000" dirty="0"/>
              <a:t>me</a:t>
            </a:r>
            <a:r>
              <a:rPr lang="en-GB" sz="2000" dirty="0"/>
              <a:t>, </a:t>
            </a:r>
          </a:p>
          <a:p>
            <a:pPr marL="342900" indent="-342900">
              <a:buFontTx/>
              <a:buChar char="-"/>
            </a:pPr>
            <a:r>
              <a:rPr lang="en-GB" sz="2000" dirty="0"/>
              <a:t>Risk</a:t>
            </a:r>
            <a:r>
              <a:rPr lang="tr-TR" sz="2000" dirty="0"/>
              <a:t>i</a:t>
            </a:r>
            <a:r>
              <a:rPr lang="en-GB" sz="2000" dirty="0"/>
              <a:t> </a:t>
            </a:r>
            <a:r>
              <a:rPr lang="en-GB" sz="2000" dirty="0" err="1"/>
              <a:t>paylaş</a:t>
            </a:r>
            <a:r>
              <a:rPr lang="tr-TR" sz="2000" dirty="0" err="1"/>
              <a:t>ma</a:t>
            </a:r>
            <a:r>
              <a:rPr lang="en-GB" sz="2000" dirty="0"/>
              <a:t> </a:t>
            </a:r>
            <a:r>
              <a:rPr lang="en-GB" sz="2000" dirty="0" err="1"/>
              <a:t>veya</a:t>
            </a:r>
            <a:r>
              <a:rPr lang="en-GB" sz="2000" dirty="0"/>
              <a:t> </a:t>
            </a:r>
            <a:r>
              <a:rPr lang="en-GB" sz="2000" dirty="0" err="1"/>
              <a:t>bilgiye</a:t>
            </a:r>
            <a:r>
              <a:rPr lang="en-GB" sz="2000" dirty="0"/>
              <a:t> </a:t>
            </a:r>
            <a:r>
              <a:rPr lang="en-GB" sz="2000" dirty="0" err="1"/>
              <a:t>dayanan</a:t>
            </a:r>
            <a:r>
              <a:rPr lang="en-GB" sz="2000" dirty="0"/>
              <a:t> </a:t>
            </a:r>
            <a:r>
              <a:rPr lang="en-GB" sz="2000" dirty="0" err="1"/>
              <a:t>karar</a:t>
            </a:r>
            <a:r>
              <a:rPr lang="en-GB" sz="2000" dirty="0"/>
              <a:t> </a:t>
            </a:r>
            <a:r>
              <a:rPr lang="en-GB" sz="2000" dirty="0" err="1"/>
              <a:t>ile</a:t>
            </a:r>
            <a:r>
              <a:rPr lang="en-GB" sz="2000" dirty="0"/>
              <a:t> </a:t>
            </a:r>
            <a:r>
              <a:rPr lang="en-GB" sz="2000" dirty="0" err="1"/>
              <a:t>ris</a:t>
            </a:r>
            <a:r>
              <a:rPr lang="tr-TR" sz="2000" dirty="0"/>
              <a:t>kin olduğu gibi bırakılması(bilinçli kararla riski alma)</a:t>
            </a:r>
            <a:r>
              <a:rPr lang="en-GB" sz="2000" dirty="0"/>
              <a:t>.</a:t>
            </a:r>
            <a:endParaRPr lang="tr-TR" sz="2000" dirty="0">
              <a:cs typeface="Arial" pitchFamily="34" charset="0"/>
            </a:endParaRPr>
          </a:p>
          <a:p>
            <a:pPr marL="0" indent="0" algn="just">
              <a:buNone/>
            </a:pPr>
            <a:endParaRPr lang="tr-TR" sz="2000" b="1" dirty="0">
              <a:latin typeface="Calibri" panose="020F0502020204030204" pitchFamily="34" charset="0"/>
              <a:cs typeface="Calibri" panose="020F0502020204030204" pitchFamily="34" charset="0"/>
            </a:endParaRPr>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0416" y="4228383"/>
            <a:ext cx="2719583" cy="1781183"/>
          </a:xfrm>
          <a:prstGeom prst="rect">
            <a:avLst/>
          </a:prstGeom>
        </p:spPr>
      </p:pic>
    </p:spTree>
    <p:extLst>
      <p:ext uri="{BB962C8B-B14F-4D97-AF65-F5344CB8AC3E}">
        <p14:creationId xmlns:p14="http://schemas.microsoft.com/office/powerpoint/2010/main" val="37377812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8" name="İçerik Yer Tutucusu 2"/>
          <p:cNvSpPr>
            <a:spLocks noGrp="1"/>
          </p:cNvSpPr>
          <p:nvPr>
            <p:ph idx="1"/>
          </p:nvPr>
        </p:nvSpPr>
        <p:spPr>
          <a:xfrm>
            <a:off x="387282" y="1213196"/>
            <a:ext cx="6908040" cy="4351337"/>
          </a:xfrm>
        </p:spPr>
        <p:txBody>
          <a:bodyPr>
            <a:normAutofit/>
          </a:bodyPr>
          <a:lstStyle/>
          <a:p>
            <a:r>
              <a:rPr lang="en-GB" sz="2000" b="1" dirty="0"/>
              <a:t>Not 2 – </a:t>
            </a:r>
            <a:r>
              <a:rPr lang="en-GB" sz="2000" dirty="0" err="1"/>
              <a:t>Fırsatlar</a:t>
            </a:r>
            <a:r>
              <a:rPr lang="en-GB" sz="2000" dirty="0"/>
              <a:t>, </a:t>
            </a:r>
          </a:p>
          <a:p>
            <a:pPr marL="342900" indent="-342900">
              <a:buFontTx/>
              <a:buChar char="-"/>
            </a:pPr>
            <a:r>
              <a:rPr lang="en-GB" sz="2000" dirty="0" err="1"/>
              <a:t>Yeni</a:t>
            </a:r>
            <a:r>
              <a:rPr lang="en-GB" sz="2000" dirty="0"/>
              <a:t> </a:t>
            </a:r>
            <a:r>
              <a:rPr lang="en-GB" sz="2000" dirty="0" err="1"/>
              <a:t>uygulamaların</a:t>
            </a:r>
            <a:r>
              <a:rPr lang="en-GB" sz="2000" dirty="0"/>
              <a:t> </a:t>
            </a:r>
            <a:r>
              <a:rPr lang="tr-TR" sz="2000" dirty="0"/>
              <a:t>benimsen</a:t>
            </a:r>
            <a:r>
              <a:rPr lang="en-GB" sz="2000" dirty="0" err="1"/>
              <a:t>mesi</a:t>
            </a:r>
            <a:r>
              <a:rPr lang="en-GB" sz="2000" dirty="0"/>
              <a:t>, </a:t>
            </a:r>
          </a:p>
          <a:p>
            <a:pPr marL="342900" indent="-342900">
              <a:buFontTx/>
              <a:buChar char="-"/>
            </a:pPr>
            <a:r>
              <a:rPr lang="en-GB" sz="2000" dirty="0" err="1"/>
              <a:t>Yeni</a:t>
            </a:r>
            <a:r>
              <a:rPr lang="en-GB" sz="2000" dirty="0"/>
              <a:t> </a:t>
            </a:r>
            <a:r>
              <a:rPr lang="en-GB" sz="2000" dirty="0" err="1"/>
              <a:t>ürünlerin</a:t>
            </a:r>
            <a:r>
              <a:rPr lang="en-GB" sz="2000" dirty="0"/>
              <a:t> </a:t>
            </a:r>
            <a:r>
              <a:rPr lang="en-GB" sz="2000" dirty="0" err="1"/>
              <a:t>lansmanını</a:t>
            </a:r>
            <a:r>
              <a:rPr lang="tr-TR" sz="2000" dirty="0"/>
              <a:t>n</a:t>
            </a:r>
            <a:r>
              <a:rPr lang="en-GB" sz="2000" dirty="0"/>
              <a:t> yap</a:t>
            </a:r>
            <a:r>
              <a:rPr lang="tr-TR" sz="2000" dirty="0" err="1"/>
              <a:t>ıl</a:t>
            </a:r>
            <a:r>
              <a:rPr lang="en-GB" sz="2000" dirty="0"/>
              <a:t>ma</a:t>
            </a:r>
            <a:r>
              <a:rPr lang="tr-TR" sz="2000" dirty="0" err="1"/>
              <a:t>sı</a:t>
            </a:r>
            <a:r>
              <a:rPr lang="en-GB" sz="2000" dirty="0"/>
              <a:t>, </a:t>
            </a:r>
          </a:p>
          <a:p>
            <a:pPr marL="342900" indent="-342900">
              <a:buFontTx/>
              <a:buChar char="-"/>
            </a:pPr>
            <a:r>
              <a:rPr lang="en-GB" sz="2000" dirty="0" err="1"/>
              <a:t>Yeni</a:t>
            </a:r>
            <a:r>
              <a:rPr lang="en-GB" sz="2000" dirty="0"/>
              <a:t> </a:t>
            </a:r>
            <a:r>
              <a:rPr lang="en-GB" sz="2000" dirty="0" err="1"/>
              <a:t>pazarlar</a:t>
            </a:r>
            <a:r>
              <a:rPr lang="tr-TR" sz="2000" dirty="0" err="1"/>
              <a:t>ın</a:t>
            </a:r>
            <a:r>
              <a:rPr lang="tr-TR" sz="2000" dirty="0"/>
              <a:t> açılması</a:t>
            </a:r>
            <a:r>
              <a:rPr lang="en-GB" sz="2000" dirty="0"/>
              <a:t>,</a:t>
            </a:r>
          </a:p>
          <a:p>
            <a:pPr marL="342900" indent="-342900">
              <a:buFontTx/>
              <a:buChar char="-"/>
            </a:pPr>
            <a:r>
              <a:rPr lang="en-GB" sz="2000" dirty="0" err="1"/>
              <a:t>Yeni</a:t>
            </a:r>
            <a:r>
              <a:rPr lang="en-GB" sz="2000" dirty="0"/>
              <a:t> </a:t>
            </a:r>
            <a:r>
              <a:rPr lang="en-GB" sz="2000" dirty="0" err="1"/>
              <a:t>müşteriler</a:t>
            </a:r>
            <a:r>
              <a:rPr lang="tr-TR" sz="2000" dirty="0"/>
              <a:t>e hitap edilmesi</a:t>
            </a:r>
            <a:r>
              <a:rPr lang="en-GB" sz="2000" dirty="0"/>
              <a:t>,</a:t>
            </a:r>
          </a:p>
          <a:p>
            <a:pPr marL="342900" indent="-342900">
              <a:buFontTx/>
              <a:buChar char="-"/>
            </a:pPr>
            <a:r>
              <a:rPr lang="en-GB" sz="2000" dirty="0" err="1"/>
              <a:t>Ortaklıklar</a:t>
            </a:r>
            <a:r>
              <a:rPr lang="en-GB" sz="2000" dirty="0"/>
              <a:t> </a:t>
            </a:r>
            <a:r>
              <a:rPr lang="en-GB" sz="2000" dirty="0" err="1"/>
              <a:t>kur</a:t>
            </a:r>
            <a:r>
              <a:rPr lang="tr-TR" sz="2000" dirty="0" err="1"/>
              <a:t>ul</a:t>
            </a:r>
            <a:r>
              <a:rPr lang="en-GB" sz="2000" dirty="0"/>
              <a:t>ma</a:t>
            </a:r>
            <a:r>
              <a:rPr lang="tr-TR" sz="2000" dirty="0" err="1"/>
              <a:t>sı</a:t>
            </a:r>
            <a:r>
              <a:rPr lang="en-GB" sz="2000" dirty="0"/>
              <a:t>, </a:t>
            </a:r>
          </a:p>
          <a:p>
            <a:pPr marL="342900" indent="-342900">
              <a:buFontTx/>
              <a:buChar char="-"/>
            </a:pPr>
            <a:r>
              <a:rPr lang="en-GB" sz="2000" dirty="0" err="1"/>
              <a:t>Yeni</a:t>
            </a:r>
            <a:r>
              <a:rPr lang="en-GB" sz="2000" dirty="0"/>
              <a:t> </a:t>
            </a:r>
            <a:r>
              <a:rPr lang="en-GB" sz="2000" dirty="0" err="1"/>
              <a:t>teknoloji</a:t>
            </a:r>
            <a:r>
              <a:rPr lang="en-GB" sz="2000" dirty="0"/>
              <a:t> </a:t>
            </a:r>
            <a:r>
              <a:rPr lang="en-GB" sz="2000" dirty="0" err="1"/>
              <a:t>kullanımı</a:t>
            </a:r>
            <a:r>
              <a:rPr lang="en-GB" sz="2000" dirty="0"/>
              <a:t> </a:t>
            </a:r>
            <a:r>
              <a:rPr lang="en-GB" sz="2000" dirty="0" err="1"/>
              <a:t>ve</a:t>
            </a:r>
            <a:endParaRPr lang="en-GB" sz="2000" dirty="0"/>
          </a:p>
          <a:p>
            <a:pPr marL="342900" indent="-342900">
              <a:buFontTx/>
              <a:buChar char="-"/>
            </a:pPr>
            <a:r>
              <a:rPr lang="en-GB" sz="2000" dirty="0" err="1"/>
              <a:t>Kuruluşun</a:t>
            </a:r>
            <a:r>
              <a:rPr lang="en-GB" sz="2000" dirty="0"/>
              <a:t> </a:t>
            </a:r>
            <a:r>
              <a:rPr lang="en-GB" sz="2000" dirty="0" err="1"/>
              <a:t>veya</a:t>
            </a:r>
            <a:r>
              <a:rPr lang="en-GB" sz="2000" dirty="0"/>
              <a:t> </a:t>
            </a:r>
            <a:r>
              <a:rPr lang="en-GB" sz="2000" dirty="0" err="1"/>
              <a:t>müşterilerinin</a:t>
            </a:r>
            <a:r>
              <a:rPr lang="en-GB" sz="2000" dirty="0"/>
              <a:t> </a:t>
            </a:r>
            <a:r>
              <a:rPr lang="en-GB" sz="2000" dirty="0" err="1"/>
              <a:t>ihtiyaçlarını</a:t>
            </a:r>
            <a:r>
              <a:rPr lang="en-GB" sz="2000" dirty="0"/>
              <a:t> </a:t>
            </a:r>
            <a:r>
              <a:rPr lang="tr-TR" sz="2000" dirty="0"/>
              <a:t>karşılayacak iste</a:t>
            </a:r>
            <a:r>
              <a:rPr lang="en-GB" sz="2000" dirty="0" err="1"/>
              <a:t>nen</a:t>
            </a:r>
            <a:r>
              <a:rPr lang="en-GB" sz="2000" dirty="0"/>
              <a:t> </a:t>
            </a:r>
            <a:r>
              <a:rPr lang="en-GB" sz="2000" dirty="0" err="1"/>
              <a:t>ve</a:t>
            </a:r>
            <a:r>
              <a:rPr lang="en-GB" sz="2000" dirty="0"/>
              <a:t> </a:t>
            </a:r>
            <a:r>
              <a:rPr lang="en-GB" sz="2000" dirty="0" err="1"/>
              <a:t>uygulanabilir</a:t>
            </a:r>
            <a:r>
              <a:rPr lang="en-GB" sz="2000" dirty="0"/>
              <a:t> </a:t>
            </a:r>
            <a:r>
              <a:rPr lang="tr-TR" sz="2000" dirty="0"/>
              <a:t>diğer </a:t>
            </a:r>
            <a:r>
              <a:rPr lang="en-GB" sz="2000" dirty="0" err="1"/>
              <a:t>olasılıklar</a:t>
            </a:r>
            <a:r>
              <a:rPr lang="tr-TR" sz="2000" dirty="0" err="1"/>
              <a:t>ın</a:t>
            </a:r>
            <a:r>
              <a:rPr lang="tr-TR" sz="2000" dirty="0"/>
              <a:t> kullanılması</a:t>
            </a:r>
            <a:endParaRPr lang="en-GB" sz="2000" dirty="0"/>
          </a:p>
          <a:p>
            <a:pPr marL="0" indent="0" algn="just">
              <a:buNone/>
            </a:pPr>
            <a:endParaRPr lang="tr-TR" sz="2000" b="1" dirty="0">
              <a:latin typeface="Calibri" panose="020F0502020204030204" pitchFamily="34" charset="0"/>
              <a:cs typeface="Calibri" panose="020F0502020204030204" pitchFamily="34" charset="0"/>
            </a:endParaRPr>
          </a:p>
        </p:txBody>
      </p:sp>
      <p:pic>
        <p:nvPicPr>
          <p:cNvPr id="5122" name="Picture 2" descr="Catching Up The Opportunity Stock Vector - Illustration of hun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948" y="1213195"/>
            <a:ext cx="2355575" cy="338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4104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5" name="Metin kutusu 4"/>
          <p:cNvSpPr txBox="1"/>
          <p:nvPr/>
        </p:nvSpPr>
        <p:spPr>
          <a:xfrm>
            <a:off x="393297" y="6419810"/>
            <a:ext cx="1645919" cy="338554"/>
          </a:xfrm>
          <a:prstGeom prst="rect">
            <a:avLst/>
          </a:prstGeom>
          <a:noFill/>
        </p:spPr>
        <p:txBody>
          <a:bodyPr wrap="square" rtlCol="0">
            <a:spAutoFit/>
          </a:bodyPr>
          <a:lstStyle/>
          <a:p>
            <a:r>
              <a:rPr lang="tr-TR" sz="1600" i="1" dirty="0">
                <a:solidFill>
                  <a:srgbClr val="FF0000"/>
                </a:solidFill>
              </a:rPr>
              <a:t>ISO/TS 9002</a:t>
            </a:r>
          </a:p>
        </p:txBody>
      </p:sp>
      <p:sp>
        <p:nvSpPr>
          <p:cNvPr id="6" name="Unvan 5"/>
          <p:cNvSpPr txBox="1">
            <a:spLocks/>
          </p:cNvSpPr>
          <p:nvPr/>
        </p:nvSpPr>
        <p:spPr>
          <a:xfrm>
            <a:off x="649768" y="681902"/>
            <a:ext cx="7886700" cy="575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a:latin typeface="Calibri" panose="020F0502020204030204" pitchFamily="34" charset="0"/>
                <a:cs typeface="Calibri" panose="020F0502020204030204" pitchFamily="34" charset="0"/>
              </a:rPr>
              <a:t>UYGULAMA</a:t>
            </a:r>
            <a:endParaRPr lang="tr-TR" sz="2800" b="1" dirty="0">
              <a:latin typeface="Calibri" panose="020F0502020204030204" pitchFamily="34" charset="0"/>
              <a:cs typeface="Calibri" panose="020F0502020204030204" pitchFamily="34" charset="0"/>
            </a:endParaRPr>
          </a:p>
        </p:txBody>
      </p:sp>
      <p:sp>
        <p:nvSpPr>
          <p:cNvPr id="7" name="İçerik Yer Tutucusu 2"/>
          <p:cNvSpPr>
            <a:spLocks noGrp="1"/>
          </p:cNvSpPr>
          <p:nvPr>
            <p:ph idx="1"/>
          </p:nvPr>
        </p:nvSpPr>
        <p:spPr>
          <a:xfrm>
            <a:off x="572743" y="1257023"/>
            <a:ext cx="7963726" cy="4926220"/>
          </a:xfrm>
        </p:spPr>
        <p:txBody>
          <a:bodyPr>
            <a:noAutofit/>
          </a:bodyPr>
          <a:lstStyle/>
          <a:p>
            <a:pPr algn="just">
              <a:spcBef>
                <a:spcPts val="600"/>
              </a:spcBef>
              <a:spcAft>
                <a:spcPts val="600"/>
              </a:spcAft>
            </a:pPr>
            <a:r>
              <a:rPr lang="tr-TR" sz="2000" i="1" dirty="0">
                <a:latin typeface="Calibri" panose="020F0502020204030204" pitchFamily="34" charset="0"/>
                <a:cs typeface="Calibri" panose="020F0502020204030204" pitchFamily="34" charset="0"/>
              </a:rPr>
              <a:t>Kuruluş belirlenen risk ve fırsatları  ele almak için </a:t>
            </a:r>
          </a:p>
          <a:p>
            <a:pPr algn="just">
              <a:spcBef>
                <a:spcPts val="600"/>
              </a:spcBef>
              <a:spcAft>
                <a:spcPts val="600"/>
              </a:spcAf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faaliyetler planlamalı, </a:t>
            </a:r>
          </a:p>
          <a:p>
            <a:pPr algn="just">
              <a:spcBef>
                <a:spcPts val="600"/>
              </a:spcBef>
              <a:spcAft>
                <a:spcPts val="600"/>
              </a:spcAf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bu faaliyetleri uygulamalı, </a:t>
            </a:r>
          </a:p>
          <a:p>
            <a:pPr algn="just">
              <a:spcBef>
                <a:spcPts val="600"/>
              </a:spcBef>
              <a:spcAft>
                <a:spcPts val="600"/>
              </a:spcAft>
              <a:buFont typeface="Wingdings" panose="05000000000000000000" pitchFamily="2" charset="2"/>
              <a:buChar char="ü"/>
            </a:pPr>
            <a:r>
              <a:rPr lang="tr-TR" sz="2000" i="1" dirty="0">
                <a:latin typeface="Calibri" panose="020F0502020204030204" pitchFamily="34" charset="0"/>
                <a:cs typeface="Calibri" panose="020F0502020204030204" pitchFamily="34" charset="0"/>
              </a:rPr>
              <a:t>uygulanan faaliyetlerin etkililiğini analiz etmeli ve değerlendirmelidir.</a:t>
            </a:r>
          </a:p>
          <a:p>
            <a:pPr marL="0" indent="0" algn="just">
              <a:spcBef>
                <a:spcPts val="600"/>
              </a:spcBef>
              <a:spcAft>
                <a:spcPts val="600"/>
              </a:spcAft>
              <a:buNone/>
            </a:pPr>
            <a:r>
              <a:rPr lang="tr-TR" sz="2000" i="1" dirty="0">
                <a:latin typeface="Calibri" panose="020F0502020204030204" pitchFamily="34" charset="0"/>
                <a:cs typeface="Calibri" panose="020F0502020204030204" pitchFamily="34" charset="0"/>
              </a:rPr>
              <a:t> </a:t>
            </a:r>
          </a:p>
          <a:p>
            <a:pPr marL="0" indent="0" algn="just">
              <a:spcBef>
                <a:spcPts val="600"/>
              </a:spcBef>
              <a:spcAft>
                <a:spcPts val="600"/>
              </a:spcAft>
              <a:buNone/>
            </a:pPr>
            <a:r>
              <a:rPr lang="tr-TR" sz="2000" i="1" dirty="0">
                <a:latin typeface="Calibri" panose="020F0502020204030204" pitchFamily="34" charset="0"/>
                <a:cs typeface="Calibri" panose="020F0502020204030204" pitchFamily="34" charset="0"/>
              </a:rPr>
              <a:t>Faaliyetler, </a:t>
            </a:r>
          </a:p>
          <a:p>
            <a:pPr algn="just">
              <a:spcBef>
                <a:spcPts val="600"/>
              </a:spcBef>
              <a:spcAft>
                <a:spcPts val="600"/>
              </a:spcAft>
              <a:buFontTx/>
              <a:buChar char="-"/>
            </a:pPr>
            <a:r>
              <a:rPr lang="tr-TR" sz="2000" i="1" dirty="0">
                <a:latin typeface="Calibri" panose="020F0502020204030204" pitchFamily="34" charset="0"/>
                <a:cs typeface="Calibri" panose="020F0502020204030204" pitchFamily="34" charset="0"/>
              </a:rPr>
              <a:t>Ürünlerin ve hizmetlerin veya müşteri memnuniyetinin uygunluğu üzerindeki potansiyel etkilerine dayanmalı; </a:t>
            </a:r>
          </a:p>
          <a:p>
            <a:pPr algn="just">
              <a:spcBef>
                <a:spcPts val="600"/>
              </a:spcBef>
              <a:spcAft>
                <a:spcPts val="600"/>
              </a:spcAft>
              <a:buFontTx/>
              <a:buChar char="-"/>
            </a:pPr>
            <a:r>
              <a:rPr lang="tr-TR" sz="2000" i="1" dirty="0">
                <a:latin typeface="Calibri" panose="020F0502020204030204" pitchFamily="34" charset="0"/>
                <a:cs typeface="Calibri" panose="020F0502020204030204" pitchFamily="34" charset="0"/>
              </a:rPr>
              <a:t>Kalite yönetim sistemi ve proseslerine dâhil edilmesi tavsiye edilir. </a:t>
            </a:r>
          </a:p>
          <a:p>
            <a:pPr marL="0" indent="0" algn="just">
              <a:spcBef>
                <a:spcPts val="600"/>
              </a:spcBef>
              <a:spcAft>
                <a:spcPts val="600"/>
              </a:spcAft>
              <a:buNone/>
            </a:pPr>
            <a:r>
              <a:rPr lang="tr-TR" sz="2000" b="1" i="1" dirty="0">
                <a:solidFill>
                  <a:srgbClr val="FF0000"/>
                </a:solidFill>
                <a:latin typeface="Calibri" panose="020F0502020204030204" pitchFamily="34" charset="0"/>
                <a:cs typeface="Calibri" panose="020F0502020204030204" pitchFamily="34" charset="0"/>
              </a:rPr>
              <a:t>Faaliyetler planlanırken ve uygulanırken </a:t>
            </a:r>
          </a:p>
          <a:p>
            <a:pPr marL="0" indent="0" algn="just">
              <a:spcBef>
                <a:spcPts val="600"/>
              </a:spcBef>
              <a:spcAft>
                <a:spcPts val="600"/>
              </a:spcAft>
              <a:buNone/>
            </a:pPr>
            <a:r>
              <a:rPr lang="tr-TR" sz="2000" b="1" i="1" dirty="0">
                <a:solidFill>
                  <a:srgbClr val="FF0000"/>
                </a:solidFill>
                <a:latin typeface="Calibri" panose="020F0502020204030204" pitchFamily="34" charset="0"/>
                <a:cs typeface="Calibri" panose="020F0502020204030204" pitchFamily="34" charset="0"/>
              </a:rPr>
              <a:t>İç ve dış hususlar , ilgili tarafların ihtiyaç ve beklentileri dikkate alınmalıdır. </a:t>
            </a:r>
          </a:p>
        </p:txBody>
      </p:sp>
    </p:spTree>
    <p:extLst>
      <p:ext uri="{BB962C8B-B14F-4D97-AF65-F5344CB8AC3E}">
        <p14:creationId xmlns:p14="http://schemas.microsoft.com/office/powerpoint/2010/main" val="40831188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466920" y="1455309"/>
            <a:ext cx="8054275" cy="4801314"/>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Risk ve Fırsatları ele alma yöntemi/yöntemleri ve Planlanan faaliyetlere ve uygulamaya dair </a:t>
            </a:r>
            <a:r>
              <a:rPr lang="tr-TR" b="1" i="1" dirty="0" err="1">
                <a:latin typeface="Georgia" panose="02040502050405020303" pitchFamily="18" charset="0"/>
                <a:cs typeface="Arial" pitchFamily="34" charset="0"/>
              </a:rPr>
              <a:t>kanıtlar,analizler</a:t>
            </a:r>
            <a:r>
              <a:rPr lang="tr-TR" b="1" i="1" dirty="0">
                <a:latin typeface="Georgia" panose="02040502050405020303" pitchFamily="18" charset="0"/>
                <a:cs typeface="Arial" pitchFamily="34" charset="0"/>
              </a:rPr>
              <a:t>  </a:t>
            </a:r>
            <a:r>
              <a:rPr lang="tr-TR" b="1" i="1" dirty="0">
                <a:solidFill>
                  <a:srgbClr val="FF0000"/>
                </a:solidFill>
                <a:latin typeface="Georgia" panose="02040502050405020303" pitchFamily="18" charset="0"/>
                <a:cs typeface="Arial" pitchFamily="34" charset="0"/>
              </a:rPr>
              <a:t>(</a:t>
            </a:r>
            <a:r>
              <a:rPr lang="tr-TR" b="1" i="1" dirty="0" err="1">
                <a:solidFill>
                  <a:srgbClr val="FF0000"/>
                </a:solidFill>
                <a:latin typeface="Georgia" panose="02040502050405020303" pitchFamily="18" charset="0"/>
                <a:cs typeface="Arial" pitchFamily="34" charset="0"/>
              </a:rPr>
              <a:t>Dokümante</a:t>
            </a:r>
            <a:r>
              <a:rPr lang="tr-TR" b="1" i="1" dirty="0">
                <a:solidFill>
                  <a:srgbClr val="FF0000"/>
                </a:solidFill>
                <a:latin typeface="Georgia" panose="02040502050405020303" pitchFamily="18" charset="0"/>
                <a:cs typeface="Arial" pitchFamily="34" charset="0"/>
              </a:rPr>
              <a:t> etme ihtiyacına kuruluş karar verir.)</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SWOT Analizleri </a:t>
            </a:r>
          </a:p>
          <a:p>
            <a:pPr marL="285750" indent="-285750" algn="just">
              <a:lnSpc>
                <a:spcPct val="150000"/>
              </a:lnSpc>
              <a:buFont typeface="Arial" panose="020B0604020202020204" pitchFamily="34" charset="0"/>
              <a:buChar char="•"/>
            </a:pPr>
            <a:r>
              <a:rPr lang="tr-TR" b="1" i="1" dirty="0">
                <a:latin typeface="Georgia" panose="02040502050405020303" pitchFamily="18" charset="0"/>
                <a:cs typeface="Arial" pitchFamily="34" charset="0"/>
              </a:rPr>
              <a:t>Risk ve fırsatların değerlendirilmesi strateji toplantıları, yönetim gözden geçirmeleri, iç denetimler, kalite hedefleri belirleme toplantıları, yeni ürün ve hizmetlerin tasarlanması ve geliştirilmesi için planlama aşamaları ve üretim prosesleri için planlama aşamaları için yapılabilir.</a:t>
            </a:r>
          </a:p>
          <a:p>
            <a:pPr>
              <a:spcBef>
                <a:spcPts val="0"/>
              </a:spcBef>
            </a:pPr>
            <a:endParaRPr lang="tr-TR" b="1" dirty="0">
              <a:solidFill>
                <a:srgbClr val="FF0000"/>
              </a:solidFill>
              <a:latin typeface="Georgia" panose="02040502050405020303" pitchFamily="18" charset="0"/>
              <a:cs typeface="Arial" pitchFamily="34" charset="0"/>
            </a:endParaRPr>
          </a:p>
          <a:p>
            <a:pPr algn="just">
              <a:spcBef>
                <a:spcPts val="0"/>
              </a:spcBef>
            </a:pPr>
            <a:r>
              <a:rPr lang="tr-TR" b="1" dirty="0">
                <a:effectLst>
                  <a:outerShdw blurRad="38100" dist="38100" dir="2700000" algn="tl">
                    <a:srgbClr val="000000">
                      <a:alpha val="43137"/>
                    </a:srgbClr>
                  </a:outerShdw>
                </a:effectLst>
                <a:latin typeface="Georgia" panose="02040502050405020303" pitchFamily="18" charset="0"/>
              </a:rPr>
              <a:t> </a:t>
            </a:r>
            <a:r>
              <a:rPr lang="tr-TR" b="1" i="1" dirty="0">
                <a:solidFill>
                  <a:srgbClr val="FF0000"/>
                </a:solidFill>
                <a:latin typeface="Georgia" panose="02040502050405020303" pitchFamily="18" charset="0"/>
              </a:rPr>
              <a:t>Risk ve fırsatların belirlenmesi  için gerçekleştirilen faaliyetlerin etkinliği, YGG girdisi olarak görüşülmeli ve kayıt altına alınmalıdır.</a:t>
            </a:r>
            <a:endParaRPr lang="tr-TR" dirty="0">
              <a:solidFill>
                <a:srgbClr val="FF0000"/>
              </a:solidFill>
              <a:latin typeface="Georgia" panose="02040502050405020303" pitchFamily="18" charset="0"/>
            </a:endParaRPr>
          </a:p>
        </p:txBody>
      </p:sp>
      <p:pic>
        <p:nvPicPr>
          <p:cNvPr id="10" name="Resim 9"/>
          <p:cNvPicPr>
            <a:picLocks noChangeAspect="1"/>
          </p:cNvPicPr>
          <p:nvPr/>
        </p:nvPicPr>
        <p:blipFill>
          <a:blip r:embed="rId4"/>
          <a:stretch>
            <a:fillRect/>
          </a:stretch>
        </p:blipFill>
        <p:spPr>
          <a:xfrm>
            <a:off x="7359519" y="184918"/>
            <a:ext cx="1363855" cy="1166489"/>
          </a:xfrm>
          <a:prstGeom prst="rect">
            <a:avLst/>
          </a:prstGeom>
        </p:spPr>
      </p:pic>
    </p:spTree>
    <p:extLst>
      <p:ext uri="{BB962C8B-B14F-4D97-AF65-F5344CB8AC3E}">
        <p14:creationId xmlns:p14="http://schemas.microsoft.com/office/powerpoint/2010/main" val="2155438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689450" y="2294289"/>
            <a:ext cx="3537828" cy="7249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İHTİYAÇLARA UYGUNLUK</a:t>
            </a:r>
          </a:p>
        </p:txBody>
      </p:sp>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2" name="Unvan 1"/>
          <p:cNvSpPr>
            <a:spLocks noGrp="1"/>
          </p:cNvSpPr>
          <p:nvPr>
            <p:ph type="title"/>
          </p:nvPr>
        </p:nvSpPr>
        <p:spPr>
          <a:xfrm>
            <a:off x="324951" y="724911"/>
            <a:ext cx="8349887" cy="593796"/>
          </a:xfrm>
        </p:spPr>
        <p:txBody>
          <a:bodyPr>
            <a:normAutofit/>
          </a:bodyPr>
          <a:lstStyle/>
          <a:p>
            <a:r>
              <a:rPr lang="tr-TR" sz="2800" b="1" dirty="0">
                <a:latin typeface="+mn-lt"/>
              </a:rPr>
              <a:t>KALİTE ?</a:t>
            </a:r>
          </a:p>
        </p:txBody>
      </p:sp>
      <p:sp>
        <p:nvSpPr>
          <p:cNvPr id="12" name="Oval 11"/>
          <p:cNvSpPr/>
          <p:nvPr/>
        </p:nvSpPr>
        <p:spPr>
          <a:xfrm>
            <a:off x="324951" y="1374234"/>
            <a:ext cx="3600938" cy="732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ŞARTLARA UYGUNLUK</a:t>
            </a:r>
          </a:p>
        </p:txBody>
      </p:sp>
      <p:sp>
        <p:nvSpPr>
          <p:cNvPr id="13" name="Oval 12"/>
          <p:cNvSpPr/>
          <p:nvPr/>
        </p:nvSpPr>
        <p:spPr>
          <a:xfrm>
            <a:off x="4790299" y="1374234"/>
            <a:ext cx="3644481" cy="732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KULLANIMA UYGUNLUK</a:t>
            </a:r>
          </a:p>
        </p:txBody>
      </p:sp>
      <p:sp>
        <p:nvSpPr>
          <p:cNvPr id="14" name="İçerik Yer Tutucusu 2"/>
          <p:cNvSpPr>
            <a:spLocks noGrp="1"/>
          </p:cNvSpPr>
          <p:nvPr>
            <p:ph idx="1"/>
          </p:nvPr>
        </p:nvSpPr>
        <p:spPr>
          <a:xfrm>
            <a:off x="241890" y="3414767"/>
            <a:ext cx="8520632" cy="3134889"/>
          </a:xfrm>
          <a:ln w="12700">
            <a:solidFill>
              <a:schemeClr val="tx1"/>
            </a:solidFill>
          </a:ln>
        </p:spPr>
        <p:txBody>
          <a:bodyPr>
            <a:noAutofit/>
          </a:bodyPr>
          <a:lstStyle/>
          <a:p>
            <a:pPr marL="0" indent="0" algn="just">
              <a:buNone/>
            </a:pPr>
            <a:r>
              <a:rPr lang="tr-TR" sz="2000" b="1" i="1" dirty="0">
                <a:latin typeface="Calibri" panose="020F0502020204030204" pitchFamily="34" charset="0"/>
                <a:cs typeface="Calibri" panose="020F0502020204030204" pitchFamily="34" charset="0"/>
              </a:rPr>
              <a:t>Bir nesnenin (ürün, hizmet , proses , kişi, kuruluş , sistem, kaynak) bir dizi yapısal karakteristiğinin  şartları  yerine getirme derecesi. (TS EN ISO 9000:2015 3.6.2)</a:t>
            </a:r>
          </a:p>
          <a:p>
            <a:pPr marL="0" indent="0" algn="just">
              <a:buNone/>
            </a:pPr>
            <a:endParaRPr lang="tr-TR" sz="2000" i="1" dirty="0">
              <a:latin typeface="Calibri" panose="020F0502020204030204" pitchFamily="34" charset="0"/>
              <a:cs typeface="Calibri" panose="020F0502020204030204" pitchFamily="34" charset="0"/>
            </a:endParaRPr>
          </a:p>
          <a:p>
            <a:pPr algn="just"/>
            <a:r>
              <a:rPr lang="tr-TR" sz="2000" i="1" dirty="0">
                <a:latin typeface="Calibri" panose="020F0502020204030204" pitchFamily="34" charset="0"/>
                <a:cs typeface="Calibri" panose="020F0502020204030204" pitchFamily="34" charset="0"/>
              </a:rPr>
              <a:t>Kuruluşun ürün ve hizmetlerinin kalitesi, müşterileri memnun etme kabiliyeti ve ilgili taraflar üzerinde  yarattığı istenen ve istenmeyen etki ile belirlenir.</a:t>
            </a:r>
          </a:p>
          <a:p>
            <a:pPr algn="just"/>
            <a:r>
              <a:rPr lang="tr-TR" sz="2000" i="1" dirty="0">
                <a:latin typeface="Calibri" panose="020F0502020204030204" pitchFamily="34" charset="0"/>
                <a:cs typeface="Calibri" panose="020F0502020204030204" pitchFamily="34" charset="0"/>
              </a:rPr>
              <a:t>Kuruluşun ürün ve hizmetlerinin kalitesi, sadece bu ürün ve hizmetlerin amaçlanan fonksiyon ve  performanslarını değil, bunların algılanan değerleri ve müşteriye sağladığı faydalarını da içerir.(TS EN ISO 9000:2015 2.2.1 )</a:t>
            </a:r>
          </a:p>
          <a:p>
            <a:pPr marL="0" indent="0" algn="just">
              <a:buNone/>
            </a:pPr>
            <a:endParaRPr lang="tr-TR" sz="2000" i="1" dirty="0">
              <a:latin typeface="Calibri" panose="020F0502020204030204" pitchFamily="34" charset="0"/>
              <a:cs typeface="Calibri" panose="020F0502020204030204" pitchFamily="34" charset="0"/>
            </a:endParaRPr>
          </a:p>
          <a:p>
            <a:pPr marL="0" indent="0" algn="just">
              <a:buNone/>
            </a:pPr>
            <a:endParaRPr lang="tr-TR" sz="2000" i="1" dirty="0">
              <a:latin typeface="Calibri" panose="020F0502020204030204" pitchFamily="34" charset="0"/>
              <a:cs typeface="Calibri" panose="020F0502020204030204" pitchFamily="34" charset="0"/>
            </a:endParaRPr>
          </a:p>
          <a:p>
            <a:pPr marL="0" indent="0" algn="just">
              <a:buNone/>
            </a:pPr>
            <a:endParaRPr lang="tr-TR" sz="2000" i="1" dirty="0">
              <a:latin typeface="Calibri" panose="020F0502020204030204" pitchFamily="34" charset="0"/>
              <a:cs typeface="Calibri" panose="020F0502020204030204" pitchFamily="34" charset="0"/>
            </a:endParaRPr>
          </a:p>
          <a:p>
            <a:pPr marL="0" indent="0" algn="just">
              <a:buNone/>
            </a:pPr>
            <a:endParaRPr lang="tr-TR" sz="2000" i="1" dirty="0">
              <a:latin typeface="Calibri" panose="020F0502020204030204" pitchFamily="34" charset="0"/>
              <a:cs typeface="Calibri" panose="020F0502020204030204" pitchFamily="34" charset="0"/>
            </a:endParaRPr>
          </a:p>
          <a:p>
            <a:pPr marL="0" indent="0" algn="just">
              <a:buNone/>
            </a:pPr>
            <a:endParaRPr lang="tr-TR"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066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bg/>
                                          </p:spTgt>
                                        </p:tgtEl>
                                        <p:attrNameLst>
                                          <p:attrName>style.visibility</p:attrName>
                                        </p:attrNameLst>
                                      </p:cBhvr>
                                      <p:to>
                                        <p:strVal val="visible"/>
                                      </p:to>
                                    </p:set>
                                    <p:anim calcmode="lin" valueType="num">
                                      <p:cBhvr additive="base">
                                        <p:cTn id="25"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bg/>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 calcmode="lin" valueType="num">
                                      <p:cBhvr additive="base">
                                        <p:cTn id="3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xEl>
                                              <p:pRg st="3" end="3"/>
                                            </p:txEl>
                                          </p:spTgt>
                                        </p:tgtEl>
                                        <p:attrNameLst>
                                          <p:attrName>style.visibility</p:attrName>
                                        </p:attrNameLst>
                                      </p:cBhvr>
                                      <p:to>
                                        <p:strVal val="visible"/>
                                      </p:to>
                                    </p:set>
                                    <p:anim calcmode="lin" valueType="num">
                                      <p:cBhvr additive="base">
                                        <p:cTn id="4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12" grpId="0" animBg="1"/>
      <p:bldP spid="13" grpId="1" animBg="1"/>
      <p:bldP spid="14" grpId="0" uiExpand="1" build="p"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556591" y="768350"/>
            <a:ext cx="8070573" cy="702641"/>
          </a:xfrm>
        </p:spPr>
        <p:txBody>
          <a:bodyPr>
            <a:normAutofit fontScale="90000"/>
          </a:bodyPr>
          <a:lstStyle/>
          <a:p>
            <a:r>
              <a:rPr lang="tr-TR" sz="2800" b="1" dirty="0">
                <a:latin typeface="+mn-lt"/>
              </a:rPr>
              <a:t>6.2 KALİTE HEDEFLERİ VE BUNLARA ULAŞMAK İÇİN PLANLAMA</a:t>
            </a:r>
            <a:endParaRPr lang="en-GB" sz="2800" b="1" dirty="0">
              <a:latin typeface="+mn-lt"/>
            </a:endParaRPr>
          </a:p>
        </p:txBody>
      </p:sp>
      <p:sp>
        <p:nvSpPr>
          <p:cNvPr id="8" name="İçerik Yer Tutucusu 2"/>
          <p:cNvSpPr>
            <a:spLocks noGrp="1"/>
          </p:cNvSpPr>
          <p:nvPr>
            <p:ph idx="1"/>
          </p:nvPr>
        </p:nvSpPr>
        <p:spPr>
          <a:xfrm>
            <a:off x="427038" y="1471613"/>
            <a:ext cx="8088312" cy="4351337"/>
          </a:xfrm>
        </p:spPr>
        <p:txBody>
          <a:bodyPr>
            <a:normAutofit/>
          </a:bodyPr>
          <a:lstStyle/>
          <a:p>
            <a:pPr marL="0" indent="0" algn="just">
              <a:buNone/>
            </a:pPr>
            <a:r>
              <a:rPr lang="tr-TR" sz="2000" b="1" dirty="0">
                <a:latin typeface="Calibri" panose="020F0502020204030204" pitchFamily="34" charset="0"/>
                <a:cs typeface="Calibri" panose="020F0502020204030204" pitchFamily="34" charset="0"/>
              </a:rPr>
              <a:t>6.2.1 </a:t>
            </a:r>
            <a:r>
              <a:rPr lang="tr-TR" sz="2000" dirty="0">
                <a:latin typeface="Calibri" panose="020F0502020204030204" pitchFamily="34" charset="0"/>
                <a:cs typeface="Calibri" panose="020F0502020204030204" pitchFamily="34" charset="0"/>
              </a:rPr>
              <a:t>Kuruluş, KYS için ihtiyaç duyulan ilgili fonksiyon, seviye ve proseslerde   kalite hedeflerini oluşturmalıdır.</a:t>
            </a:r>
          </a:p>
          <a:p>
            <a:pPr marL="0" indent="0" algn="just">
              <a:buNone/>
            </a:pPr>
            <a:endParaRPr lang="tr-TR" sz="2000" b="1" dirty="0">
              <a:latin typeface="Calibri" panose="020F0502020204030204" pitchFamily="34" charset="0"/>
              <a:cs typeface="Calibri" panose="020F0502020204030204" pitchFamily="34" charset="0"/>
            </a:endParaRPr>
          </a:p>
        </p:txBody>
      </p:sp>
      <p:graphicFrame>
        <p:nvGraphicFramePr>
          <p:cNvPr id="9" name="İçerik Yer Tutucusu 3"/>
          <p:cNvGraphicFramePr>
            <a:graphicFrameLocks/>
          </p:cNvGraphicFramePr>
          <p:nvPr>
            <p:extLst>
              <p:ext uri="{D42A27DB-BD31-4B8C-83A1-F6EECF244321}">
                <p14:modId xmlns:p14="http://schemas.microsoft.com/office/powerpoint/2010/main" val="3627125654"/>
              </p:ext>
            </p:extLst>
          </p:nvPr>
        </p:nvGraphicFramePr>
        <p:xfrm>
          <a:off x="696289" y="2239013"/>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0" name="Düz Bağlayıcı 9"/>
          <p:cNvCxnSpPr/>
          <p:nvPr/>
        </p:nvCxnSpPr>
        <p:spPr>
          <a:xfrm flipH="1">
            <a:off x="3352854" y="2484657"/>
            <a:ext cx="30480" cy="4074160"/>
          </a:xfrm>
          <a:prstGeom prst="line">
            <a:avLst/>
          </a:prstGeom>
          <a:ln w="76200">
            <a:solidFill>
              <a:srgbClr val="A63076"/>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6024934" y="2484657"/>
            <a:ext cx="10160" cy="4074160"/>
          </a:xfrm>
          <a:prstGeom prst="line">
            <a:avLst/>
          </a:prstGeom>
          <a:ln w="76200">
            <a:solidFill>
              <a:srgbClr val="A63076"/>
            </a:solidFill>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flipH="1" flipV="1">
            <a:off x="230162" y="6284497"/>
            <a:ext cx="8734934" cy="89871"/>
          </a:xfrm>
          <a:prstGeom prst="line">
            <a:avLst/>
          </a:prstGeom>
          <a:ln w="76200">
            <a:solidFill>
              <a:srgbClr val="6DA945"/>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flipH="1" flipV="1">
            <a:off x="230162" y="5065298"/>
            <a:ext cx="8744873" cy="33476"/>
          </a:xfrm>
          <a:prstGeom prst="line">
            <a:avLst/>
          </a:prstGeom>
          <a:ln w="76200">
            <a:solidFill>
              <a:srgbClr val="6DA945"/>
            </a:solidFill>
          </a:ln>
        </p:spPr>
        <p:style>
          <a:lnRef idx="1">
            <a:schemeClr val="accent1"/>
          </a:lnRef>
          <a:fillRef idx="0">
            <a:schemeClr val="accent1"/>
          </a:fillRef>
          <a:effectRef idx="0">
            <a:schemeClr val="accent1"/>
          </a:effectRef>
          <a:fontRef idx="minor">
            <a:schemeClr val="tx1"/>
          </a:fontRef>
        </p:style>
      </p:cxnSp>
      <p:cxnSp>
        <p:nvCxnSpPr>
          <p:cNvPr id="14" name="Düz Bağlayıcı 13"/>
          <p:cNvCxnSpPr/>
          <p:nvPr/>
        </p:nvCxnSpPr>
        <p:spPr>
          <a:xfrm flipH="1" flipV="1">
            <a:off x="230163" y="4042709"/>
            <a:ext cx="8724994" cy="111848"/>
          </a:xfrm>
          <a:prstGeom prst="line">
            <a:avLst/>
          </a:prstGeom>
          <a:ln w="76200">
            <a:solidFill>
              <a:srgbClr val="6DA945"/>
            </a:solidFill>
          </a:ln>
        </p:spPr>
        <p:style>
          <a:lnRef idx="1">
            <a:schemeClr val="accent1"/>
          </a:lnRef>
          <a:fillRef idx="0">
            <a:schemeClr val="accent1"/>
          </a:fillRef>
          <a:effectRef idx="0">
            <a:schemeClr val="accent1"/>
          </a:effectRef>
          <a:fontRef idx="minor">
            <a:schemeClr val="tx1"/>
          </a:fontRef>
        </p:style>
      </p:cxnSp>
      <p:sp>
        <p:nvSpPr>
          <p:cNvPr id="15" name="Metin kutusu 14"/>
          <p:cNvSpPr txBox="1"/>
          <p:nvPr/>
        </p:nvSpPr>
        <p:spPr>
          <a:xfrm rot="16200000">
            <a:off x="-52532" y="4325403"/>
            <a:ext cx="934720" cy="369332"/>
          </a:xfrm>
          <a:prstGeom prst="rect">
            <a:avLst/>
          </a:prstGeom>
          <a:noFill/>
        </p:spPr>
        <p:txBody>
          <a:bodyPr wrap="square" rtlCol="0">
            <a:spAutoFit/>
          </a:bodyPr>
          <a:lstStyle/>
          <a:p>
            <a:r>
              <a:rPr lang="tr-TR" b="1" dirty="0">
                <a:solidFill>
                  <a:srgbClr val="6DA945"/>
                </a:solidFill>
              </a:rPr>
              <a:t>SEVİYE</a:t>
            </a:r>
            <a:endParaRPr lang="en-GB" b="1" dirty="0">
              <a:solidFill>
                <a:srgbClr val="6DA945"/>
              </a:solidFill>
            </a:endParaRPr>
          </a:p>
        </p:txBody>
      </p:sp>
      <p:sp>
        <p:nvSpPr>
          <p:cNvPr id="16" name="Metin kutusu 15"/>
          <p:cNvSpPr txBox="1"/>
          <p:nvPr/>
        </p:nvSpPr>
        <p:spPr>
          <a:xfrm>
            <a:off x="3942134" y="2174441"/>
            <a:ext cx="1330960" cy="369332"/>
          </a:xfrm>
          <a:prstGeom prst="rect">
            <a:avLst/>
          </a:prstGeom>
          <a:noFill/>
        </p:spPr>
        <p:txBody>
          <a:bodyPr wrap="square" rtlCol="0">
            <a:spAutoFit/>
          </a:bodyPr>
          <a:lstStyle/>
          <a:p>
            <a:r>
              <a:rPr lang="tr-TR" b="1" dirty="0">
                <a:solidFill>
                  <a:srgbClr val="A63076"/>
                </a:solidFill>
              </a:rPr>
              <a:t>FONKSİYON</a:t>
            </a:r>
            <a:endParaRPr lang="en-GB" b="1" dirty="0">
              <a:solidFill>
                <a:srgbClr val="A63076"/>
              </a:solidFill>
            </a:endParaRPr>
          </a:p>
        </p:txBody>
      </p:sp>
      <p:cxnSp>
        <p:nvCxnSpPr>
          <p:cNvPr id="17" name="Düz Bağlayıcı 16"/>
          <p:cNvCxnSpPr/>
          <p:nvPr/>
        </p:nvCxnSpPr>
        <p:spPr>
          <a:xfrm flipH="1">
            <a:off x="8676694" y="2486444"/>
            <a:ext cx="30480" cy="4074160"/>
          </a:xfrm>
          <a:prstGeom prst="line">
            <a:avLst/>
          </a:prstGeom>
          <a:ln w="76200">
            <a:solidFill>
              <a:srgbClr val="A63076"/>
            </a:solidFill>
          </a:ln>
        </p:spPr>
        <p:style>
          <a:lnRef idx="1">
            <a:schemeClr val="accent1"/>
          </a:lnRef>
          <a:fillRef idx="0">
            <a:schemeClr val="accent1"/>
          </a:fillRef>
          <a:effectRef idx="0">
            <a:schemeClr val="accent1"/>
          </a:effectRef>
          <a:fontRef idx="minor">
            <a:schemeClr val="tx1"/>
          </a:fontRef>
        </p:style>
      </p:cxnSp>
      <p:sp>
        <p:nvSpPr>
          <p:cNvPr id="18" name="Metin kutusu 17"/>
          <p:cNvSpPr txBox="1"/>
          <p:nvPr/>
        </p:nvSpPr>
        <p:spPr>
          <a:xfrm>
            <a:off x="6690414" y="2174441"/>
            <a:ext cx="1330960" cy="369332"/>
          </a:xfrm>
          <a:prstGeom prst="rect">
            <a:avLst/>
          </a:prstGeom>
          <a:noFill/>
        </p:spPr>
        <p:txBody>
          <a:bodyPr wrap="square" rtlCol="0">
            <a:spAutoFit/>
          </a:bodyPr>
          <a:lstStyle/>
          <a:p>
            <a:r>
              <a:rPr lang="tr-TR" b="1" dirty="0">
                <a:solidFill>
                  <a:srgbClr val="A63076"/>
                </a:solidFill>
              </a:rPr>
              <a:t>FONKSİYON</a:t>
            </a:r>
            <a:endParaRPr lang="en-GB" b="1" dirty="0">
              <a:solidFill>
                <a:srgbClr val="A63076"/>
              </a:solidFill>
            </a:endParaRPr>
          </a:p>
        </p:txBody>
      </p:sp>
      <p:sp>
        <p:nvSpPr>
          <p:cNvPr id="19" name="Metin kutusu 18"/>
          <p:cNvSpPr txBox="1"/>
          <p:nvPr/>
        </p:nvSpPr>
        <p:spPr>
          <a:xfrm rot="16200000">
            <a:off x="-52532" y="5434687"/>
            <a:ext cx="934720" cy="369332"/>
          </a:xfrm>
          <a:prstGeom prst="rect">
            <a:avLst/>
          </a:prstGeom>
          <a:noFill/>
        </p:spPr>
        <p:txBody>
          <a:bodyPr wrap="square" rtlCol="0">
            <a:spAutoFit/>
          </a:bodyPr>
          <a:lstStyle/>
          <a:p>
            <a:r>
              <a:rPr lang="tr-TR" b="1" dirty="0">
                <a:solidFill>
                  <a:srgbClr val="6DA945"/>
                </a:solidFill>
              </a:rPr>
              <a:t>SEVİYE</a:t>
            </a:r>
            <a:endParaRPr lang="en-GB" b="1" dirty="0">
              <a:solidFill>
                <a:srgbClr val="6DA945"/>
              </a:solidFill>
            </a:endParaRPr>
          </a:p>
        </p:txBody>
      </p:sp>
      <p:sp>
        <p:nvSpPr>
          <p:cNvPr id="20" name="Metin kutusu 19"/>
          <p:cNvSpPr txBox="1"/>
          <p:nvPr/>
        </p:nvSpPr>
        <p:spPr>
          <a:xfrm rot="16200000">
            <a:off x="-52532" y="3197979"/>
            <a:ext cx="934720" cy="369332"/>
          </a:xfrm>
          <a:prstGeom prst="rect">
            <a:avLst/>
          </a:prstGeom>
          <a:noFill/>
        </p:spPr>
        <p:txBody>
          <a:bodyPr wrap="square" rtlCol="0">
            <a:spAutoFit/>
          </a:bodyPr>
          <a:lstStyle/>
          <a:p>
            <a:r>
              <a:rPr lang="tr-TR" b="1" dirty="0">
                <a:solidFill>
                  <a:srgbClr val="6DA945"/>
                </a:solidFill>
              </a:rPr>
              <a:t>SEVİYE</a:t>
            </a:r>
            <a:endParaRPr lang="en-GB" b="1" dirty="0">
              <a:solidFill>
                <a:srgbClr val="6DA945"/>
              </a:solidFill>
            </a:endParaRPr>
          </a:p>
        </p:txBody>
      </p:sp>
      <p:cxnSp>
        <p:nvCxnSpPr>
          <p:cNvPr id="21" name="Düz Bağlayıcı 20"/>
          <p:cNvCxnSpPr/>
          <p:nvPr/>
        </p:nvCxnSpPr>
        <p:spPr>
          <a:xfrm flipH="1">
            <a:off x="680774" y="2484657"/>
            <a:ext cx="30480" cy="4074160"/>
          </a:xfrm>
          <a:prstGeom prst="line">
            <a:avLst/>
          </a:prstGeom>
          <a:ln w="76200">
            <a:solidFill>
              <a:srgbClr val="A63076"/>
            </a:solidFill>
          </a:ln>
        </p:spPr>
        <p:style>
          <a:lnRef idx="1">
            <a:schemeClr val="accent1"/>
          </a:lnRef>
          <a:fillRef idx="0">
            <a:schemeClr val="accent1"/>
          </a:fillRef>
          <a:effectRef idx="0">
            <a:schemeClr val="accent1"/>
          </a:effectRef>
          <a:fontRef idx="minor">
            <a:schemeClr val="tx1"/>
          </a:fontRef>
        </p:style>
      </p:cxnSp>
      <p:sp>
        <p:nvSpPr>
          <p:cNvPr id="22" name="Metin kutusu 21"/>
          <p:cNvSpPr txBox="1"/>
          <p:nvPr/>
        </p:nvSpPr>
        <p:spPr>
          <a:xfrm>
            <a:off x="1193854" y="2223061"/>
            <a:ext cx="1330960" cy="369332"/>
          </a:xfrm>
          <a:prstGeom prst="rect">
            <a:avLst/>
          </a:prstGeom>
          <a:noFill/>
        </p:spPr>
        <p:txBody>
          <a:bodyPr wrap="square" rtlCol="0">
            <a:spAutoFit/>
          </a:bodyPr>
          <a:lstStyle/>
          <a:p>
            <a:r>
              <a:rPr lang="tr-TR" b="1" dirty="0">
                <a:solidFill>
                  <a:srgbClr val="A63076"/>
                </a:solidFill>
              </a:rPr>
              <a:t>FONKSİYON</a:t>
            </a:r>
            <a:endParaRPr lang="en-GB" b="1" dirty="0">
              <a:solidFill>
                <a:srgbClr val="A63076"/>
              </a:solidFill>
            </a:endParaRPr>
          </a:p>
        </p:txBody>
      </p:sp>
    </p:spTree>
    <p:extLst>
      <p:ext uri="{BB962C8B-B14F-4D97-AF65-F5344CB8AC3E}">
        <p14:creationId xmlns:p14="http://schemas.microsoft.com/office/powerpoint/2010/main" val="101009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8" name="İçerik Yer Tutucusu 2"/>
          <p:cNvSpPr>
            <a:spLocks noGrp="1"/>
          </p:cNvSpPr>
          <p:nvPr>
            <p:ph idx="1"/>
          </p:nvPr>
        </p:nvSpPr>
        <p:spPr>
          <a:xfrm>
            <a:off x="276474" y="904461"/>
            <a:ext cx="5031022" cy="4552122"/>
          </a:xfrm>
        </p:spPr>
        <p:txBody>
          <a:bodyPr>
            <a:normAutofit/>
          </a:bodyPr>
          <a:lstStyle/>
          <a:p>
            <a:r>
              <a:rPr lang="tr-TR" sz="2000" b="1" dirty="0">
                <a:latin typeface="Calibri" panose="020F0502020204030204" pitchFamily="34" charset="0"/>
                <a:cs typeface="Calibri" panose="020F0502020204030204" pitchFamily="34" charset="0"/>
              </a:rPr>
              <a:t>KALİTE HEDEFLERİ </a:t>
            </a:r>
            <a:endParaRPr lang="en-GB" sz="2000" dirty="0">
              <a:latin typeface="Calibri" panose="020F0502020204030204" pitchFamily="34" charset="0"/>
              <a:cs typeface="Calibri" panose="020F0502020204030204" pitchFamily="34" charset="0"/>
            </a:endParaRPr>
          </a:p>
          <a:p>
            <a:pPr marL="457200" indent="-457200">
              <a:buAutoNum type="alphaLcParenR"/>
            </a:pP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politikası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uyumlu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olmalı</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Ölçülebilir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olmalı</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Uygulanabilir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şartları</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dikkate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almalı</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Ürün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hizmetlerin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uygunluğu</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ve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müşteri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memnuniyetini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arttırmaya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uygun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olmalı</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İzlenmeli</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Duyurulmalı</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Uygun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şekilde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güncellenmelidir</a:t>
            </a:r>
            <a:r>
              <a:rPr lang="en-GB" sz="2000" dirty="0">
                <a:latin typeface="Calibri" panose="020F0502020204030204" pitchFamily="34" charset="0"/>
                <a:cs typeface="Calibri" panose="020F0502020204030204" pitchFamily="34" charset="0"/>
              </a:rPr>
              <a:t>.</a:t>
            </a:r>
          </a:p>
          <a:p>
            <a:pPr marL="457200" indent="-457200">
              <a:buAutoNum type="alphaLcParenR"/>
            </a:pPr>
            <a:r>
              <a:rPr lang="en-GB" sz="2000" dirty="0" err="1">
                <a:latin typeface="Calibri" panose="020F0502020204030204" pitchFamily="34" charset="0"/>
                <a:cs typeface="Calibri" panose="020F0502020204030204" pitchFamily="34" charset="0"/>
              </a:rPr>
              <a:t>Kuruluş</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kalite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hedefleriyle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ilgili</a:t>
            </a:r>
            <a:r>
              <a:rPr lang="en-GB" sz="2000"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dokümante</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edilmiş</a:t>
            </a:r>
            <a:r>
              <a:rPr lang="en-GB" sz="2000" b="1" u="sng" dirty="0">
                <a:latin typeface="Calibri" panose="020F0502020204030204" pitchFamily="34" charset="0"/>
                <a:cs typeface="Calibri" panose="020F0502020204030204" pitchFamily="34" charset="0"/>
              </a:rPr>
              <a:t> </a:t>
            </a:r>
            <a:r>
              <a:rPr lang="en-GB" sz="2000" b="1" u="sng" dirty="0" err="1">
                <a:latin typeface="Calibri" panose="020F0502020204030204" pitchFamily="34" charset="0"/>
                <a:cs typeface="Calibri" panose="020F0502020204030204" pitchFamily="34" charset="0"/>
              </a:rPr>
              <a:t>bilginin</a:t>
            </a:r>
            <a:r>
              <a:rPr lang="en-GB" sz="2000" b="1" u="sng"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sürekliliğini</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sağlamalıdır</a:t>
            </a:r>
            <a:r>
              <a:rPr lang="en-GB" sz="2000" dirty="0">
                <a:latin typeface="Calibri" panose="020F0502020204030204" pitchFamily="34" charset="0"/>
                <a:cs typeface="Calibri" panose="020F0502020204030204" pitchFamily="34" charset="0"/>
              </a:rPr>
              <a:t>.</a:t>
            </a:r>
          </a:p>
          <a:p>
            <a:pPr marL="0" indent="0" algn="just">
              <a:buNone/>
            </a:pPr>
            <a:endParaRPr lang="tr-TR" sz="2000" b="1" dirty="0">
              <a:latin typeface="Calibri" panose="020F0502020204030204" pitchFamily="34" charset="0"/>
              <a:cs typeface="Calibri" panose="020F0502020204030204" pitchFamily="34" charset="0"/>
            </a:endParaRPr>
          </a:p>
        </p:txBody>
      </p:sp>
      <p:pic>
        <p:nvPicPr>
          <p:cNvPr id="12290" name="Picture 2" descr="Modern Satış Yönetimi ve Liderlik'' Türkiye'deki Tüm Seçki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496" y="904461"/>
            <a:ext cx="3836504" cy="439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9198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8" name="İçerik Yer Tutucusu 2"/>
          <p:cNvSpPr>
            <a:spLocks noGrp="1"/>
          </p:cNvSpPr>
          <p:nvPr>
            <p:ph idx="1"/>
          </p:nvPr>
        </p:nvSpPr>
        <p:spPr>
          <a:xfrm>
            <a:off x="387282" y="1044230"/>
            <a:ext cx="8088312" cy="4351337"/>
          </a:xfrm>
        </p:spPr>
        <p:txBody>
          <a:bodyPr>
            <a:normAutofit/>
          </a:bodyPr>
          <a:lstStyle/>
          <a:p>
            <a:r>
              <a:rPr lang="tr-TR" sz="2000" b="1" dirty="0">
                <a:cs typeface="Arial" pitchFamily="34" charset="0"/>
              </a:rPr>
              <a:t>6.2.2</a:t>
            </a:r>
            <a:r>
              <a:rPr lang="tr-TR" sz="2000" dirty="0">
                <a:cs typeface="Arial" pitchFamily="34" charset="0"/>
              </a:rPr>
              <a:t> </a:t>
            </a:r>
            <a:r>
              <a:rPr lang="en-GB" sz="2000" dirty="0" err="1"/>
              <a:t>Kalite</a:t>
            </a:r>
            <a:r>
              <a:rPr lang="en-GB" sz="2000" dirty="0"/>
              <a:t> </a:t>
            </a:r>
            <a:r>
              <a:rPr lang="tr-TR" sz="2000" dirty="0"/>
              <a:t>hedeflerine</a:t>
            </a:r>
            <a:r>
              <a:rPr lang="en-GB" sz="2000" dirty="0"/>
              <a:t> </a:t>
            </a:r>
            <a:r>
              <a:rPr lang="en-GB" sz="2000" dirty="0" err="1"/>
              <a:t>ulaşmak</a:t>
            </a:r>
            <a:r>
              <a:rPr lang="en-GB" sz="2000" dirty="0"/>
              <a:t> </a:t>
            </a:r>
            <a:r>
              <a:rPr lang="en-GB" sz="2000" dirty="0" err="1"/>
              <a:t>için</a:t>
            </a:r>
            <a:r>
              <a:rPr lang="en-GB" sz="2000" dirty="0"/>
              <a:t> </a:t>
            </a:r>
            <a:r>
              <a:rPr lang="en-GB" sz="2000" dirty="0" err="1"/>
              <a:t>planlama</a:t>
            </a:r>
            <a:r>
              <a:rPr lang="en-GB" sz="2000" dirty="0"/>
              <a:t> </a:t>
            </a:r>
            <a:r>
              <a:rPr lang="en-GB" sz="2000" dirty="0" err="1"/>
              <a:t>yaparken</a:t>
            </a:r>
            <a:r>
              <a:rPr lang="en-GB" sz="2000" dirty="0"/>
              <a:t>, </a:t>
            </a:r>
            <a:r>
              <a:rPr lang="en-GB" sz="2000" dirty="0" err="1"/>
              <a:t>kuruluş</a:t>
            </a:r>
            <a:r>
              <a:rPr lang="en-GB" sz="2000" dirty="0"/>
              <a:t>:</a:t>
            </a:r>
          </a:p>
          <a:p>
            <a:endParaRPr lang="en-GB" sz="2000" dirty="0"/>
          </a:p>
          <a:p>
            <a:pPr marL="457200" indent="-457200">
              <a:buAutoNum type="alphaLcParenR"/>
            </a:pPr>
            <a:r>
              <a:rPr lang="en-GB" sz="2000" dirty="0"/>
              <a:t>Ne </a:t>
            </a:r>
            <a:r>
              <a:rPr lang="en-GB" sz="2000" dirty="0" err="1"/>
              <a:t>yapılacağını</a:t>
            </a:r>
            <a:r>
              <a:rPr lang="en-GB" sz="2000" dirty="0"/>
              <a:t>,</a:t>
            </a:r>
          </a:p>
          <a:p>
            <a:pPr marL="457200" indent="-457200">
              <a:buAutoNum type="alphaLcParenR"/>
            </a:pPr>
            <a:r>
              <a:rPr lang="en-GB" sz="2000" dirty="0" err="1"/>
              <a:t>Hangi</a:t>
            </a:r>
            <a:r>
              <a:rPr lang="en-GB" sz="2000" dirty="0"/>
              <a:t> </a:t>
            </a:r>
            <a:r>
              <a:rPr lang="en-GB" sz="2000" dirty="0" err="1"/>
              <a:t>kaynakların</a:t>
            </a:r>
            <a:r>
              <a:rPr lang="en-GB" sz="2000" dirty="0"/>
              <a:t> </a:t>
            </a:r>
            <a:r>
              <a:rPr lang="en-GB" sz="2000" dirty="0" err="1"/>
              <a:t>gerekeceğini</a:t>
            </a:r>
            <a:r>
              <a:rPr lang="en-GB" sz="2000" dirty="0"/>
              <a:t>,</a:t>
            </a:r>
          </a:p>
          <a:p>
            <a:pPr marL="457200" indent="-457200">
              <a:buAutoNum type="alphaLcParenR"/>
            </a:pPr>
            <a:r>
              <a:rPr lang="en-GB" sz="2000" dirty="0" err="1"/>
              <a:t>Kimin</a:t>
            </a:r>
            <a:r>
              <a:rPr lang="en-GB" sz="2000" dirty="0"/>
              <a:t> </a:t>
            </a:r>
            <a:r>
              <a:rPr lang="en-GB" sz="2000" dirty="0" err="1"/>
              <a:t>sorumlu</a:t>
            </a:r>
            <a:r>
              <a:rPr lang="en-GB" sz="2000" dirty="0"/>
              <a:t> </a:t>
            </a:r>
            <a:r>
              <a:rPr lang="en-GB" sz="2000" dirty="0" err="1"/>
              <a:t>olacağını</a:t>
            </a:r>
            <a:r>
              <a:rPr lang="en-GB" sz="2000" dirty="0"/>
              <a:t>,</a:t>
            </a:r>
          </a:p>
          <a:p>
            <a:pPr marL="457200" indent="-457200">
              <a:buAutoNum type="alphaLcParenR"/>
            </a:pPr>
            <a:r>
              <a:rPr lang="en-GB" sz="2000" dirty="0"/>
              <a:t>Ne zaman </a:t>
            </a:r>
            <a:r>
              <a:rPr lang="en-GB" sz="2000" dirty="0" err="1"/>
              <a:t>tamamlanacağını</a:t>
            </a:r>
            <a:r>
              <a:rPr lang="en-GB" sz="2000" dirty="0"/>
              <a:t>,</a:t>
            </a:r>
          </a:p>
          <a:p>
            <a:pPr marL="457200" indent="-457200">
              <a:buAutoNum type="alphaLcParenR"/>
            </a:pPr>
            <a:r>
              <a:rPr lang="en-GB" sz="2000" dirty="0" err="1"/>
              <a:t>Sonuçların</a:t>
            </a:r>
            <a:r>
              <a:rPr lang="en-GB" sz="2000" dirty="0"/>
              <a:t> </a:t>
            </a:r>
            <a:r>
              <a:rPr lang="en-GB" sz="2000" dirty="0" err="1"/>
              <a:t>nasıl</a:t>
            </a:r>
            <a:r>
              <a:rPr lang="en-GB" sz="2000" dirty="0"/>
              <a:t> </a:t>
            </a:r>
            <a:r>
              <a:rPr lang="en-GB" sz="2000" dirty="0" err="1"/>
              <a:t>değerlendirileceğini</a:t>
            </a:r>
            <a:endParaRPr lang="en-GB" sz="2000" dirty="0"/>
          </a:p>
          <a:p>
            <a:pPr marL="0" indent="0">
              <a:buNone/>
            </a:pPr>
            <a:r>
              <a:rPr lang="en-GB" sz="2000" dirty="0" err="1"/>
              <a:t>tayin</a:t>
            </a:r>
            <a:r>
              <a:rPr lang="en-GB" sz="2000" dirty="0"/>
              <a:t> </a:t>
            </a:r>
            <a:r>
              <a:rPr lang="en-GB" sz="2000" dirty="0" err="1"/>
              <a:t>etmelidir</a:t>
            </a:r>
            <a:r>
              <a:rPr lang="en-GB" sz="2000" dirty="0"/>
              <a:t>.</a:t>
            </a:r>
          </a:p>
          <a:p>
            <a:pPr marL="0" indent="0" algn="just">
              <a:buNone/>
            </a:pPr>
            <a:endParaRPr lang="tr-TR" sz="2000" dirty="0">
              <a:latin typeface="Calibri" panose="020F0502020204030204" pitchFamily="34" charset="0"/>
              <a:cs typeface="Calibri" panose="020F0502020204030204" pitchFamily="34" charset="0"/>
            </a:endParaRPr>
          </a:p>
          <a:p>
            <a:pPr marL="0" indent="0" algn="just">
              <a:buNone/>
            </a:pPr>
            <a:endParaRPr lang="tr-TR" sz="2000" b="1" dirty="0">
              <a:latin typeface="Calibri" panose="020F0502020204030204" pitchFamily="34" charset="0"/>
              <a:cs typeface="Calibri" panose="020F0502020204030204" pitchFamily="34" charset="0"/>
            </a:endParaRPr>
          </a:p>
        </p:txBody>
      </p:sp>
      <p:pic>
        <p:nvPicPr>
          <p:cNvPr id="24" name="Resim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5717" y="1680243"/>
            <a:ext cx="3799002" cy="3715324"/>
          </a:xfrm>
          <a:prstGeom prst="rect">
            <a:avLst/>
          </a:prstGeom>
        </p:spPr>
      </p:pic>
    </p:spTree>
    <p:extLst>
      <p:ext uri="{BB962C8B-B14F-4D97-AF65-F5344CB8AC3E}">
        <p14:creationId xmlns:p14="http://schemas.microsoft.com/office/powerpoint/2010/main" val="30042007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6" name="Unvan 5"/>
          <p:cNvSpPr>
            <a:spLocks noGrp="1"/>
          </p:cNvSpPr>
          <p:nvPr>
            <p:ph type="title"/>
          </p:nvPr>
        </p:nvSpPr>
        <p:spPr>
          <a:xfrm>
            <a:off x="649768" y="681902"/>
            <a:ext cx="7886700" cy="575121"/>
          </a:xfrm>
        </p:spPr>
        <p:txBody>
          <a:bodyPr>
            <a:normAutofit/>
          </a:bodyPr>
          <a:lstStyle/>
          <a:p>
            <a:r>
              <a:rPr lang="tr-TR" sz="2800" b="1" dirty="0">
                <a:latin typeface="Calibri" panose="020F0502020204030204" pitchFamily="34" charset="0"/>
                <a:cs typeface="Calibri" panose="020F0502020204030204" pitchFamily="34" charset="0"/>
              </a:rPr>
              <a:t>UYGULAMA</a:t>
            </a:r>
          </a:p>
        </p:txBody>
      </p:sp>
      <p:sp>
        <p:nvSpPr>
          <p:cNvPr id="7" name="İçerik Yer Tutucusu 2"/>
          <p:cNvSpPr txBox="1">
            <a:spLocks/>
          </p:cNvSpPr>
          <p:nvPr/>
        </p:nvSpPr>
        <p:spPr>
          <a:xfrm>
            <a:off x="264741" y="1436479"/>
            <a:ext cx="8458635" cy="521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a:p>
            <a:pPr marL="0" indent="0" algn="just">
              <a:spcBef>
                <a:spcPts val="0"/>
              </a:spcBef>
              <a:buFont typeface="Arial" panose="020B0604020202020204" pitchFamily="34" charset="0"/>
              <a:buNone/>
            </a:pPr>
            <a:endParaRPr lang="tr-TR" sz="2000" i="1" dirty="0">
              <a:latin typeface="Calibri" panose="020F0502020204030204" pitchFamily="34" charset="0"/>
              <a:cs typeface="Calibri" panose="020F0502020204030204" pitchFamily="34" charset="0"/>
            </a:endParaRPr>
          </a:p>
        </p:txBody>
      </p:sp>
      <p:sp>
        <p:nvSpPr>
          <p:cNvPr id="9" name="Metin kutusu 8"/>
          <p:cNvSpPr txBox="1"/>
          <p:nvPr/>
        </p:nvSpPr>
        <p:spPr>
          <a:xfrm>
            <a:off x="466920" y="1455309"/>
            <a:ext cx="8054275" cy="4108817"/>
          </a:xfrm>
          <a:prstGeom prst="rect">
            <a:avLst/>
          </a:prstGeom>
          <a:noFill/>
          <a:ln w="76200" cap="rnd" cmpd="dbl">
            <a:solidFill>
              <a:schemeClr val="accent1"/>
            </a:solidFill>
          </a:ln>
        </p:spPr>
        <p:txBody>
          <a:bodyPr wrap="square" rtlCol="0">
            <a:spAutoFit/>
          </a:bodyPr>
          <a:lstStyle/>
          <a:p>
            <a:pPr>
              <a:lnSpc>
                <a:spcPct val="150000"/>
              </a:lnSpc>
            </a:pPr>
            <a:r>
              <a:rPr lang="tr-TR" b="1" i="1" dirty="0">
                <a:latin typeface="Georgia" panose="02040502050405020303" pitchFamily="18" charset="0"/>
                <a:cs typeface="Arial" pitchFamily="34" charset="0"/>
              </a:rPr>
              <a:t>KANITLAR</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Hedef Tabloları , Proses performans göstergeleri ,</a:t>
            </a:r>
            <a:r>
              <a:rPr lang="tr-TR" b="1" i="1" dirty="0" err="1">
                <a:latin typeface="Georgia" panose="02040502050405020303" pitchFamily="18" charset="0"/>
                <a:cs typeface="Arial" pitchFamily="34" charset="0"/>
              </a:rPr>
              <a:t>KPI’ler</a:t>
            </a:r>
            <a:endParaRPr lang="tr-TR" b="1" i="1" dirty="0">
              <a:latin typeface="Georgia" panose="02040502050405020303" pitchFamily="18" charset="0"/>
              <a:cs typeface="Arial" pitchFamily="34" charset="0"/>
            </a:endParaRP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Aksiyon/Eylem </a:t>
            </a:r>
            <a:r>
              <a:rPr lang="tr-TR" b="1" i="1" dirty="0" err="1">
                <a:latin typeface="Georgia" panose="02040502050405020303" pitchFamily="18" charset="0"/>
                <a:cs typeface="Arial" pitchFamily="34" charset="0"/>
              </a:rPr>
              <a:t>Planları,Proje</a:t>
            </a:r>
            <a:r>
              <a:rPr lang="tr-TR" b="1" i="1" dirty="0">
                <a:latin typeface="Georgia" panose="02040502050405020303" pitchFamily="18" charset="0"/>
                <a:cs typeface="Arial" pitchFamily="34" charset="0"/>
              </a:rPr>
              <a:t> Planları </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İş Çizelgeleri</a:t>
            </a:r>
          </a:p>
          <a:p>
            <a:pPr marL="285750" indent="-285750" algn="just">
              <a:buFont typeface="Arial" panose="020B0604020202020204" pitchFamily="34" charset="0"/>
              <a:buChar char="•"/>
            </a:pPr>
            <a:r>
              <a:rPr lang="tr-TR" b="1" i="1" dirty="0">
                <a:latin typeface="Georgia" panose="02040502050405020303" pitchFamily="18" charset="0"/>
                <a:cs typeface="Arial" pitchFamily="34" charset="0"/>
              </a:rPr>
              <a:t>Faaliyet raporları</a:t>
            </a:r>
          </a:p>
          <a:p>
            <a:pPr algn="just"/>
            <a:endParaRPr lang="tr-TR" b="1" i="1" dirty="0">
              <a:latin typeface="Georgia" panose="02040502050405020303" pitchFamily="18" charset="0"/>
              <a:cs typeface="Arial" pitchFamily="34" charset="0"/>
            </a:endParaRPr>
          </a:p>
          <a:p>
            <a:pPr algn="just"/>
            <a:endParaRPr lang="tr-TR" b="1" i="1" dirty="0">
              <a:latin typeface="Georgia" panose="02040502050405020303" pitchFamily="18" charset="0"/>
              <a:cs typeface="Arial" pitchFamily="34" charset="0"/>
            </a:endParaRPr>
          </a:p>
          <a:p>
            <a:pPr algn="just"/>
            <a:endParaRPr lang="tr-TR" b="1" i="1" dirty="0">
              <a:latin typeface="Georgia" panose="02040502050405020303" pitchFamily="18" charset="0"/>
              <a:cs typeface="Arial" pitchFamily="34" charset="0"/>
            </a:endParaRPr>
          </a:p>
          <a:p>
            <a:pPr algn="just"/>
            <a:r>
              <a:rPr lang="tr-TR" b="1" i="1" dirty="0">
                <a:solidFill>
                  <a:srgbClr val="FF0000"/>
                </a:solidFill>
                <a:latin typeface="Georgia" panose="02040502050405020303" pitchFamily="18" charset="0"/>
                <a:cs typeface="Arial" pitchFamily="34" charset="0"/>
              </a:rPr>
              <a:t>Kuruluş bağlamındaki değişikliklere bağlı olarak hedefler güncellenmeli, gerekirse yeni hedefler belirlenmelidir.</a:t>
            </a:r>
          </a:p>
          <a:p>
            <a:pPr algn="just"/>
            <a:endParaRPr lang="tr-TR" b="1" i="1" dirty="0">
              <a:latin typeface="Georgia" panose="02040502050405020303" pitchFamily="18" charset="0"/>
              <a:cs typeface="Arial" pitchFamily="34" charset="0"/>
            </a:endParaRPr>
          </a:p>
          <a:p>
            <a:pPr>
              <a:spcBef>
                <a:spcPts val="0"/>
              </a:spcBef>
            </a:pPr>
            <a:endParaRPr lang="tr-TR" b="1" dirty="0">
              <a:solidFill>
                <a:srgbClr val="FF0000"/>
              </a:solidFill>
              <a:latin typeface="Georgia" panose="02040502050405020303" pitchFamily="18" charset="0"/>
              <a:cs typeface="Arial" pitchFamily="34" charset="0"/>
            </a:endParaRPr>
          </a:p>
          <a:p>
            <a:pPr algn="just">
              <a:spcBef>
                <a:spcPts val="0"/>
              </a:spcBef>
            </a:pPr>
            <a:r>
              <a:rPr lang="tr-TR" b="1" dirty="0">
                <a:effectLst>
                  <a:outerShdw blurRad="38100" dist="38100" dir="2700000" algn="tl">
                    <a:srgbClr val="000000">
                      <a:alpha val="43137"/>
                    </a:srgbClr>
                  </a:outerShdw>
                </a:effectLst>
                <a:latin typeface="Georgia" panose="02040502050405020303" pitchFamily="18" charset="0"/>
              </a:rPr>
              <a:t> </a:t>
            </a:r>
            <a:r>
              <a:rPr lang="tr-TR" b="1" i="1" dirty="0">
                <a:solidFill>
                  <a:srgbClr val="FF0000"/>
                </a:solidFill>
                <a:latin typeface="Georgia" panose="02040502050405020303" pitchFamily="18" charset="0"/>
              </a:rPr>
              <a:t>Kalite hedeflerine erişme derecesi , YGG girdisi olarak görüşülmeli ve kayıt altına alınmalıdır.</a:t>
            </a:r>
            <a:endParaRPr lang="tr-TR" dirty="0">
              <a:solidFill>
                <a:srgbClr val="FF0000"/>
              </a:solidFill>
              <a:latin typeface="Georgia" panose="02040502050405020303" pitchFamily="18" charset="0"/>
            </a:endParaRPr>
          </a:p>
        </p:txBody>
      </p:sp>
      <p:pic>
        <p:nvPicPr>
          <p:cNvPr id="10" name="Resim 9"/>
          <p:cNvPicPr>
            <a:picLocks noChangeAspect="1"/>
          </p:cNvPicPr>
          <p:nvPr/>
        </p:nvPicPr>
        <p:blipFill>
          <a:blip r:embed="rId4"/>
          <a:stretch>
            <a:fillRect/>
          </a:stretch>
        </p:blipFill>
        <p:spPr>
          <a:xfrm>
            <a:off x="7359519" y="184918"/>
            <a:ext cx="1363855" cy="1166489"/>
          </a:xfrm>
          <a:prstGeom prst="rect">
            <a:avLst/>
          </a:prstGeom>
        </p:spPr>
      </p:pic>
    </p:spTree>
    <p:extLst>
      <p:ext uri="{BB962C8B-B14F-4D97-AF65-F5344CB8AC3E}">
        <p14:creationId xmlns:p14="http://schemas.microsoft.com/office/powerpoint/2010/main" val="24662350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hy does organizational change fail - Change 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851" y="4333478"/>
            <a:ext cx="3518409" cy="2353130"/>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702641"/>
          </a:xfrm>
        </p:spPr>
        <p:txBody>
          <a:bodyPr>
            <a:normAutofit/>
          </a:bodyPr>
          <a:lstStyle/>
          <a:p>
            <a:r>
              <a:rPr lang="tr-TR" sz="2800" b="1" dirty="0">
                <a:latin typeface="+mn-lt"/>
              </a:rPr>
              <a:t>6.3 DEĞİŞİKLİKLERİN PLANLANMASI</a:t>
            </a:r>
            <a:endParaRPr lang="en-GB" sz="2800" b="1" dirty="0">
              <a:latin typeface="+mn-lt"/>
            </a:endParaRPr>
          </a:p>
        </p:txBody>
      </p:sp>
      <p:sp>
        <p:nvSpPr>
          <p:cNvPr id="8" name="İçerik Yer Tutucusu 2"/>
          <p:cNvSpPr>
            <a:spLocks noGrp="1"/>
          </p:cNvSpPr>
          <p:nvPr>
            <p:ph idx="1"/>
          </p:nvPr>
        </p:nvSpPr>
        <p:spPr>
          <a:xfrm>
            <a:off x="427038" y="1470991"/>
            <a:ext cx="8088312" cy="4351337"/>
          </a:xfrm>
        </p:spPr>
        <p:txBody>
          <a:bodyPr>
            <a:normAutofit/>
          </a:bodyPr>
          <a:lstStyle/>
          <a:p>
            <a:pPr marL="0" indent="0" algn="just">
              <a:buNone/>
            </a:pPr>
            <a:r>
              <a:rPr lang="tr-TR" sz="2000" dirty="0">
                <a:latin typeface="Calibri" panose="020F0502020204030204" pitchFamily="34" charset="0"/>
                <a:cs typeface="Calibri" panose="020F0502020204030204" pitchFamily="34" charset="0"/>
              </a:rPr>
              <a:t>Kuruluş KYS de </a:t>
            </a:r>
            <a:r>
              <a:rPr lang="tr-TR" sz="2000" u="sng" dirty="0">
                <a:latin typeface="Calibri" panose="020F0502020204030204" pitchFamily="34" charset="0"/>
                <a:cs typeface="Calibri" panose="020F0502020204030204" pitchFamily="34" charset="0"/>
              </a:rPr>
              <a:t>değişiklik ihtiyacı </a:t>
            </a:r>
            <a:r>
              <a:rPr lang="tr-TR" sz="2000" dirty="0">
                <a:latin typeface="Calibri" panose="020F0502020204030204" pitchFamily="34" charset="0"/>
                <a:cs typeface="Calibri" panose="020F0502020204030204" pitchFamily="34" charset="0"/>
              </a:rPr>
              <a:t>tespit ederse, değişiklikler planlı şekilde gerçekleştirilmelidir.</a:t>
            </a:r>
          </a:p>
          <a:p>
            <a:pPr marL="0" indent="0" algn="just">
              <a:buNone/>
            </a:pPr>
            <a:endParaRPr lang="tr-TR" sz="2000" dirty="0">
              <a:latin typeface="Calibri" panose="020F0502020204030204" pitchFamily="34" charset="0"/>
              <a:cs typeface="Calibri" panose="020F0502020204030204" pitchFamily="34" charset="0"/>
            </a:endParaRPr>
          </a:p>
          <a:p>
            <a:pPr marL="0" indent="0" algn="just">
              <a:buNone/>
            </a:pPr>
            <a:r>
              <a:rPr lang="tr-TR" sz="2000" dirty="0">
                <a:latin typeface="Calibri" panose="020F0502020204030204" pitchFamily="34" charset="0"/>
                <a:cs typeface="Calibri" panose="020F0502020204030204" pitchFamily="34" charset="0"/>
              </a:rPr>
              <a:t>Kuruluş aşağıdakileri dikkate almalıdır:</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Değişikliklerin amaçları ve potansiyel sonuçlarını,</a:t>
            </a:r>
          </a:p>
          <a:p>
            <a:pPr marL="457200" indent="-457200" algn="just">
              <a:buFont typeface="+mj-lt"/>
              <a:buAutoNum type="alphaLcParenR"/>
            </a:pPr>
            <a:r>
              <a:rPr lang="tr-TR" sz="2000" dirty="0" err="1">
                <a:latin typeface="Calibri" panose="020F0502020204030204" pitchFamily="34" charset="0"/>
                <a:cs typeface="Calibri" panose="020F0502020204030204" pitchFamily="34" charset="0"/>
              </a:rPr>
              <a:t>KYSnin</a:t>
            </a:r>
            <a:r>
              <a:rPr lang="tr-TR" sz="2000" dirty="0">
                <a:latin typeface="Calibri" panose="020F0502020204030204" pitchFamily="34" charset="0"/>
                <a:cs typeface="Calibri" panose="020F0502020204030204" pitchFamily="34" charset="0"/>
              </a:rPr>
              <a:t> bütünlüğünü,</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Kaynakların varlığını,</a:t>
            </a:r>
          </a:p>
          <a:p>
            <a:pPr marL="457200" indent="-457200" algn="just">
              <a:buFont typeface="+mj-lt"/>
              <a:buAutoNum type="alphaLcParenR"/>
            </a:pPr>
            <a:r>
              <a:rPr lang="tr-TR" sz="2000" dirty="0">
                <a:latin typeface="Calibri" panose="020F0502020204030204" pitchFamily="34" charset="0"/>
                <a:cs typeface="Calibri" panose="020F0502020204030204" pitchFamily="34" charset="0"/>
              </a:rPr>
              <a:t>Yetki ve sorumlulukların belirlenmesi veya yeniden belirlenmesini.</a:t>
            </a:r>
          </a:p>
          <a:p>
            <a:pPr marL="0" indent="0" algn="just">
              <a:buNone/>
            </a:pPr>
            <a:endParaRPr lang="tr-TR" sz="2000" dirty="0">
              <a:latin typeface="Calibri" panose="020F0502020204030204" pitchFamily="34" charset="0"/>
              <a:cs typeface="Calibri" panose="020F0502020204030204" pitchFamily="34" charset="0"/>
            </a:endParaRPr>
          </a:p>
          <a:p>
            <a:pPr marL="0" indent="0" algn="just">
              <a:buNone/>
            </a:pPr>
            <a:endParaRPr lang="tr-T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8071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5" name="Metin kutusu 4"/>
          <p:cNvSpPr txBox="1"/>
          <p:nvPr/>
        </p:nvSpPr>
        <p:spPr>
          <a:xfrm>
            <a:off x="264741" y="6401306"/>
            <a:ext cx="2279676" cy="338554"/>
          </a:xfrm>
          <a:prstGeom prst="rect">
            <a:avLst/>
          </a:prstGeom>
          <a:noFill/>
        </p:spPr>
        <p:txBody>
          <a:bodyPr wrap="square" rtlCol="0">
            <a:spAutoFit/>
          </a:bodyPr>
          <a:lstStyle/>
          <a:p>
            <a:r>
              <a:rPr lang="tr-TR" sz="1600" i="1" dirty="0">
                <a:solidFill>
                  <a:srgbClr val="FF0000"/>
                </a:solidFill>
              </a:rPr>
              <a:t>ISO/TC 176 Dokümanı</a:t>
            </a:r>
          </a:p>
        </p:txBody>
      </p:sp>
      <p:sp>
        <p:nvSpPr>
          <p:cNvPr id="6" name="Unvan 5"/>
          <p:cNvSpPr txBox="1">
            <a:spLocks/>
          </p:cNvSpPr>
          <p:nvPr/>
        </p:nvSpPr>
        <p:spPr>
          <a:xfrm>
            <a:off x="649768" y="681902"/>
            <a:ext cx="7886700" cy="575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Calibri" panose="020F0502020204030204" pitchFamily="34" charset="0"/>
              </a:rPr>
              <a:t>UYGULAMA</a:t>
            </a:r>
          </a:p>
        </p:txBody>
      </p:sp>
      <p:sp>
        <p:nvSpPr>
          <p:cNvPr id="9" name="İçerik Yer Tutucusu 2"/>
          <p:cNvSpPr txBox="1">
            <a:spLocks/>
          </p:cNvSpPr>
          <p:nvPr/>
        </p:nvSpPr>
        <p:spPr>
          <a:xfrm>
            <a:off x="489469" y="1257023"/>
            <a:ext cx="8207298" cy="483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000" b="1" i="1" dirty="0"/>
              <a:t>NE GİBİ DEĞİŞİKLİKLER ?</a:t>
            </a:r>
          </a:p>
          <a:p>
            <a:pPr marL="342900" indent="-342900"/>
            <a:r>
              <a:rPr lang="tr-TR" sz="2000" i="1" dirty="0"/>
              <a:t>Proses elemanlarında değişiklik (</a:t>
            </a:r>
            <a:r>
              <a:rPr lang="tr-TR" sz="2000" i="1" dirty="0" err="1"/>
              <a:t>Girdi,çıktı,kaynak</a:t>
            </a:r>
            <a:r>
              <a:rPr lang="tr-TR" sz="2000" i="1" dirty="0"/>
              <a:t>,…)</a:t>
            </a:r>
          </a:p>
          <a:p>
            <a:pPr marL="342900" indent="-342900"/>
            <a:r>
              <a:rPr lang="tr-TR" sz="2000" i="1" dirty="0"/>
              <a:t>İletişim yöntemlerinde değişiklik</a:t>
            </a:r>
          </a:p>
          <a:p>
            <a:pPr marL="342900" indent="-342900"/>
            <a:r>
              <a:rPr lang="tr-TR" sz="2000" i="1" dirty="0"/>
              <a:t>İlave proses kontrolleri</a:t>
            </a:r>
          </a:p>
          <a:p>
            <a:pPr marL="342900" indent="-342900"/>
            <a:r>
              <a:rPr lang="tr-TR" sz="2000" i="1" dirty="0"/>
              <a:t>Yeni prosesler</a:t>
            </a:r>
          </a:p>
          <a:p>
            <a:pPr marL="342900" indent="-342900"/>
            <a:r>
              <a:rPr lang="tr-TR" sz="2000" i="1" dirty="0"/>
              <a:t>Yeni ekipman, yazılım,..</a:t>
            </a:r>
          </a:p>
          <a:p>
            <a:pPr marL="342900" indent="-342900"/>
            <a:r>
              <a:rPr lang="tr-TR" sz="2000" i="1" dirty="0"/>
              <a:t>Çalışanların Eğitimi</a:t>
            </a:r>
          </a:p>
          <a:p>
            <a:pPr marL="342900" indent="-342900"/>
            <a:r>
              <a:rPr lang="tr-TR" sz="2000" i="1" dirty="0" err="1"/>
              <a:t>Dokümante</a:t>
            </a:r>
            <a:r>
              <a:rPr lang="tr-TR" sz="2000" i="1" dirty="0"/>
              <a:t> Edilmiş Bilgi Değişikliği</a:t>
            </a:r>
          </a:p>
          <a:p>
            <a:pPr marL="342900" indent="-342900"/>
            <a:r>
              <a:rPr lang="tr-TR" sz="2000" i="1" dirty="0"/>
              <a:t>Dış Kaynaklı Hale Getirilen Prosesler</a:t>
            </a:r>
          </a:p>
          <a:p>
            <a:r>
              <a:rPr lang="tr-TR" sz="2000" i="1" dirty="0"/>
              <a:t>………..</a:t>
            </a:r>
          </a:p>
          <a:p>
            <a:r>
              <a:rPr lang="tr-TR" sz="2000" i="1" dirty="0"/>
              <a:t>Değişikliğin sonucu ve etkileri (Müşteriye etkisi, ilgili taraflara etkisi, hedeflere etkisi), etkinliği ele alınmalıdır. </a:t>
            </a:r>
          </a:p>
          <a:p>
            <a:endParaRPr lang="tr-TR" dirty="0"/>
          </a:p>
        </p:txBody>
      </p:sp>
    </p:spTree>
    <p:extLst>
      <p:ext uri="{BB962C8B-B14F-4D97-AF65-F5344CB8AC3E}">
        <p14:creationId xmlns:p14="http://schemas.microsoft.com/office/powerpoint/2010/main" val="40298088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5" name="Metin kutusu 4"/>
          <p:cNvSpPr txBox="1"/>
          <p:nvPr/>
        </p:nvSpPr>
        <p:spPr>
          <a:xfrm>
            <a:off x="264741" y="6401306"/>
            <a:ext cx="2279676" cy="338554"/>
          </a:xfrm>
          <a:prstGeom prst="rect">
            <a:avLst/>
          </a:prstGeom>
          <a:noFill/>
        </p:spPr>
        <p:txBody>
          <a:bodyPr wrap="square" rtlCol="0">
            <a:spAutoFit/>
          </a:bodyPr>
          <a:lstStyle/>
          <a:p>
            <a:r>
              <a:rPr lang="tr-TR" sz="1600" i="1" dirty="0">
                <a:solidFill>
                  <a:srgbClr val="FF0000"/>
                </a:solidFill>
              </a:rPr>
              <a:t>ISO/TC 176 Dokümanı</a:t>
            </a:r>
          </a:p>
        </p:txBody>
      </p:sp>
      <p:sp>
        <p:nvSpPr>
          <p:cNvPr id="6" name="Unvan 5"/>
          <p:cNvSpPr txBox="1">
            <a:spLocks/>
          </p:cNvSpPr>
          <p:nvPr/>
        </p:nvSpPr>
        <p:spPr>
          <a:xfrm>
            <a:off x="649768" y="681902"/>
            <a:ext cx="7886700" cy="575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a:latin typeface="Calibri" panose="020F0502020204030204" pitchFamily="34" charset="0"/>
                <a:cs typeface="Calibri" panose="020F0502020204030204" pitchFamily="34" charset="0"/>
              </a:rPr>
              <a:t>UYGULAMA</a:t>
            </a:r>
            <a:endParaRPr lang="tr-TR" sz="2800" b="1" dirty="0">
              <a:latin typeface="Calibri" panose="020F0502020204030204" pitchFamily="34" charset="0"/>
              <a:cs typeface="Calibri" panose="020F0502020204030204" pitchFamily="34" charset="0"/>
            </a:endParaRPr>
          </a:p>
        </p:txBody>
      </p:sp>
      <p:sp>
        <p:nvSpPr>
          <p:cNvPr id="9" name="İçerik Yer Tutucusu 2"/>
          <p:cNvSpPr txBox="1">
            <a:spLocks/>
          </p:cNvSpPr>
          <p:nvPr/>
        </p:nvSpPr>
        <p:spPr>
          <a:xfrm>
            <a:off x="329169" y="1257023"/>
            <a:ext cx="8367569" cy="48356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None/>
            </a:pPr>
            <a:r>
              <a:rPr lang="tr-TR" sz="2000" b="1" i="1" dirty="0">
                <a:latin typeface="Calibri" panose="020F0502020204030204" pitchFamily="34" charset="0"/>
                <a:cs typeface="Calibri" panose="020F0502020204030204" pitchFamily="34" charset="0"/>
              </a:rPr>
              <a:t>UYGULAMA AŞAMALARI </a:t>
            </a:r>
          </a:p>
          <a:p>
            <a:pPr marL="342900" indent="-342900">
              <a:lnSpc>
                <a:spcPct val="110000"/>
              </a:lnSpc>
              <a:spcBef>
                <a:spcPts val="600"/>
              </a:spcBef>
            </a:pPr>
            <a:r>
              <a:rPr lang="tr-TR" sz="2000" i="1" dirty="0">
                <a:latin typeface="Calibri" panose="020F0502020204030204" pitchFamily="34" charset="0"/>
                <a:cs typeface="Calibri" panose="020F0502020204030204" pitchFamily="34" charset="0"/>
              </a:rPr>
              <a:t>Değişikliğin nedeni/nedenleri (Müşteri geri </a:t>
            </a:r>
            <a:r>
              <a:rPr lang="tr-TR" sz="2000" i="1" dirty="0" err="1">
                <a:latin typeface="Calibri" panose="020F0502020204030204" pitchFamily="34" charset="0"/>
                <a:cs typeface="Calibri" panose="020F0502020204030204" pitchFamily="34" charset="0"/>
              </a:rPr>
              <a:t>beslemesi,risk</a:t>
            </a:r>
            <a:r>
              <a:rPr lang="tr-TR" sz="2000" i="1" dirty="0">
                <a:latin typeface="Calibri" panose="020F0502020204030204" pitchFamily="34" charset="0"/>
                <a:cs typeface="Calibri" panose="020F0502020204030204" pitchFamily="34" charset="0"/>
              </a:rPr>
              <a:t> tespiti, ürün uygunsuzlukları, çalışan geribildirimi , iç tetkik sonuçları, YGG sonuçları)</a:t>
            </a:r>
          </a:p>
          <a:p>
            <a:pPr marL="342900" indent="-342900">
              <a:lnSpc>
                <a:spcPct val="110000"/>
              </a:lnSpc>
              <a:spcBef>
                <a:spcPts val="600"/>
              </a:spcBef>
            </a:pPr>
            <a:r>
              <a:rPr lang="tr-TR" sz="2000" i="1" dirty="0">
                <a:latin typeface="Calibri" panose="020F0502020204030204" pitchFamily="34" charset="0"/>
                <a:cs typeface="Calibri" panose="020F0502020204030204" pitchFamily="34" charset="0"/>
              </a:rPr>
              <a:t>Değişikliği uygulama aşamalarının planlanması ( faaliyet ve görevler, yetki ve sorumluluklar,  </a:t>
            </a:r>
            <a:r>
              <a:rPr lang="tr-TR" sz="2000" i="1" dirty="0" err="1">
                <a:latin typeface="Calibri" panose="020F0502020204030204" pitchFamily="34" charset="0"/>
                <a:cs typeface="Calibri" panose="020F0502020204030204" pitchFamily="34" charset="0"/>
              </a:rPr>
              <a:t>zaman,bütçe,kaynaklar,bilgi</a:t>
            </a:r>
            <a:r>
              <a:rPr lang="tr-TR" sz="2000" i="1" dirty="0">
                <a:latin typeface="Calibri" panose="020F0502020204030204" pitchFamily="34" charset="0"/>
                <a:cs typeface="Calibri" panose="020F0502020204030204" pitchFamily="34" charset="0"/>
              </a:rPr>
              <a:t>,..)</a:t>
            </a:r>
          </a:p>
          <a:p>
            <a:pPr marL="342900" indent="-342900">
              <a:lnSpc>
                <a:spcPct val="110000"/>
              </a:lnSpc>
              <a:spcBef>
                <a:spcPts val="600"/>
              </a:spcBef>
            </a:pPr>
            <a:r>
              <a:rPr lang="tr-TR" sz="2000" i="1" dirty="0">
                <a:latin typeface="Calibri" panose="020F0502020204030204" pitchFamily="34" charset="0"/>
                <a:cs typeface="Calibri" panose="020F0502020204030204" pitchFamily="34" charset="0"/>
              </a:rPr>
              <a:t>Değişim sürecine katılım </a:t>
            </a:r>
          </a:p>
          <a:p>
            <a:pPr marL="342900" indent="-342900">
              <a:lnSpc>
                <a:spcPct val="110000"/>
              </a:lnSpc>
              <a:spcBef>
                <a:spcPts val="600"/>
              </a:spcBef>
            </a:pPr>
            <a:r>
              <a:rPr lang="tr-TR" sz="2000" i="1" dirty="0">
                <a:latin typeface="Calibri" panose="020F0502020204030204" pitchFamily="34" charset="0"/>
                <a:cs typeface="Calibri" panose="020F0502020204030204" pitchFamily="34" charset="0"/>
              </a:rPr>
              <a:t>İletişim planı (İç iletişim ,ilgili taraflarla iletişim)</a:t>
            </a:r>
          </a:p>
          <a:p>
            <a:pPr marL="342900" indent="-342900">
              <a:lnSpc>
                <a:spcPct val="110000"/>
              </a:lnSpc>
              <a:spcBef>
                <a:spcPts val="600"/>
              </a:spcBef>
            </a:pPr>
            <a:r>
              <a:rPr lang="tr-TR" sz="2000" i="1" dirty="0">
                <a:latin typeface="Calibri" panose="020F0502020204030204" pitchFamily="34" charset="0"/>
                <a:cs typeface="Calibri" panose="020F0502020204030204" pitchFamily="34" charset="0"/>
              </a:rPr>
              <a:t>Çalışanların eğitimi</a:t>
            </a:r>
          </a:p>
          <a:p>
            <a:pPr marL="342900" indent="-342900">
              <a:lnSpc>
                <a:spcPct val="110000"/>
              </a:lnSpc>
              <a:spcBef>
                <a:spcPts val="600"/>
              </a:spcBef>
            </a:pPr>
            <a:r>
              <a:rPr lang="tr-TR" sz="2000" i="1" dirty="0">
                <a:latin typeface="Calibri" panose="020F0502020204030204" pitchFamily="34" charset="0"/>
                <a:cs typeface="Calibri" panose="020F0502020204030204" pitchFamily="34" charset="0"/>
              </a:rPr>
              <a:t>Etkinliğin ölçülmesi</a:t>
            </a:r>
          </a:p>
          <a:p>
            <a:pPr marL="342900" indent="-342900">
              <a:lnSpc>
                <a:spcPct val="110000"/>
              </a:lnSpc>
              <a:spcBef>
                <a:spcPts val="600"/>
              </a:spcBef>
            </a:pPr>
            <a:r>
              <a:rPr lang="tr-TR" sz="2000" i="1" dirty="0">
                <a:latin typeface="Calibri" panose="020F0502020204030204" pitchFamily="34" charset="0"/>
                <a:cs typeface="Calibri" panose="020F0502020204030204" pitchFamily="34" charset="0"/>
              </a:rPr>
              <a:t>Çıkarılması gereken dersler</a:t>
            </a:r>
          </a:p>
          <a:p>
            <a:pPr marL="342900" indent="-342900">
              <a:lnSpc>
                <a:spcPct val="110000"/>
              </a:lnSpc>
              <a:spcBef>
                <a:spcPts val="600"/>
              </a:spcBef>
            </a:pPr>
            <a:endParaRPr lang="tr-TR" sz="2000" i="1" dirty="0">
              <a:latin typeface="Calibri" panose="020F0502020204030204" pitchFamily="34" charset="0"/>
              <a:cs typeface="Calibri" panose="020F0502020204030204" pitchFamily="34" charset="0"/>
            </a:endParaRPr>
          </a:p>
          <a:p>
            <a:pPr marL="0" indent="0">
              <a:lnSpc>
                <a:spcPct val="110000"/>
              </a:lnSpc>
              <a:spcBef>
                <a:spcPts val="600"/>
              </a:spcBef>
              <a:buNone/>
            </a:pPr>
            <a:r>
              <a:rPr lang="tr-TR" sz="2000" b="1" i="1" dirty="0">
                <a:solidFill>
                  <a:srgbClr val="FF0000"/>
                </a:solidFill>
              </a:rPr>
              <a:t>Kalite yönetim sistemi ile ilgili her türlü değişiklik ihtiyacı, YGG çıktısı olarak kayıt altına alınmalıdır.</a:t>
            </a:r>
            <a:endParaRPr lang="tr-TR" sz="2000" b="1" i="1" dirty="0">
              <a:solidFill>
                <a:srgbClr val="FF0000"/>
              </a:solidFill>
              <a:cs typeface="Calibri" panose="020F0502020204030204" pitchFamily="34" charset="0"/>
            </a:endParaRPr>
          </a:p>
          <a:p>
            <a:endParaRPr lang="tr-TR" dirty="0"/>
          </a:p>
        </p:txBody>
      </p:sp>
    </p:spTree>
    <p:extLst>
      <p:ext uri="{BB962C8B-B14F-4D97-AF65-F5344CB8AC3E}">
        <p14:creationId xmlns:p14="http://schemas.microsoft.com/office/powerpoint/2010/main" val="358162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2432515" cy="768163"/>
          </a:xfrm>
          <a:prstGeom prst="rect">
            <a:avLst/>
          </a:prstGeom>
        </p:spPr>
      </p:pic>
      <p:sp>
        <p:nvSpPr>
          <p:cNvPr id="6" name="Unvan 4"/>
          <p:cNvSpPr>
            <a:spLocks noGrp="1"/>
          </p:cNvSpPr>
          <p:nvPr>
            <p:ph type="title"/>
          </p:nvPr>
        </p:nvSpPr>
        <p:spPr>
          <a:xfrm>
            <a:off x="628650" y="839204"/>
            <a:ext cx="7886700" cy="561692"/>
          </a:xfrm>
          <a:prstGeom prst="rect">
            <a:avLst/>
          </a:prstGeom>
          <a:ln w="57150"/>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b="1" dirty="0">
                <a:solidFill>
                  <a:prstClr val="black"/>
                </a:solidFill>
                <a:latin typeface="Calibri" panose="020F0502020204030204"/>
              </a:rPr>
              <a:t>7</a:t>
            </a: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.DESTEK</a:t>
            </a:r>
            <a:endParaRPr kumimoji="0" lang="tr-TR"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pic>
        <p:nvPicPr>
          <p:cNvPr id="7" name="Resim 6" descr="Project Management Icon clipart - Building, Service, Product ..."/>
          <p:cNvPicPr/>
          <p:nvPr/>
        </p:nvPicPr>
        <p:blipFill>
          <a:blip r:embed="rId3">
            <a:extLst>
              <a:ext uri="{28A0092B-C50C-407E-A947-70E740481C1C}">
                <a14:useLocalDpi xmlns:a14="http://schemas.microsoft.com/office/drawing/2010/main" val="0"/>
              </a:ext>
            </a:extLst>
          </a:blip>
          <a:srcRect/>
          <a:stretch>
            <a:fillRect/>
          </a:stretch>
        </p:blipFill>
        <p:spPr bwMode="auto">
          <a:xfrm>
            <a:off x="2126974" y="2317749"/>
            <a:ext cx="4880113" cy="3128894"/>
          </a:xfrm>
          <a:prstGeom prst="rect">
            <a:avLst/>
          </a:prstGeom>
          <a:noFill/>
          <a:ln>
            <a:noFill/>
          </a:ln>
        </p:spPr>
      </p:pic>
    </p:spTree>
    <p:extLst>
      <p:ext uri="{BB962C8B-B14F-4D97-AF65-F5344CB8AC3E}">
        <p14:creationId xmlns:p14="http://schemas.microsoft.com/office/powerpoint/2010/main" val="19921369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1057275"/>
          </a:xfrm>
        </p:spPr>
        <p:txBody>
          <a:bodyPr>
            <a:normAutofit/>
          </a:bodyPr>
          <a:lstStyle/>
          <a:p>
            <a:r>
              <a:rPr lang="tr-TR" sz="2800" b="1" dirty="0">
                <a:latin typeface="+mn-lt"/>
              </a:rPr>
              <a:t>7.1 KAYNAKLAR</a:t>
            </a:r>
            <a:br>
              <a:rPr lang="tr-TR" sz="2800" b="1" dirty="0">
                <a:latin typeface="+mn-lt"/>
              </a:rPr>
            </a:br>
            <a:r>
              <a:rPr lang="tr-TR" sz="2800" b="1" dirty="0">
                <a:latin typeface="+mn-lt"/>
              </a:rPr>
              <a:t>7.1.1 GENEL</a:t>
            </a:r>
            <a:endParaRPr lang="en-GB" sz="2800" b="1" dirty="0">
              <a:latin typeface="+mn-lt"/>
            </a:endParaRPr>
          </a:p>
        </p:txBody>
      </p:sp>
      <p:sp>
        <p:nvSpPr>
          <p:cNvPr id="6" name="İçerik Yer Tutucusu 2"/>
          <p:cNvSpPr>
            <a:spLocks noGrp="1"/>
          </p:cNvSpPr>
          <p:nvPr>
            <p:ph idx="1"/>
          </p:nvPr>
        </p:nvSpPr>
        <p:spPr>
          <a:xfrm>
            <a:off x="628650" y="1703180"/>
            <a:ext cx="7886700" cy="4351338"/>
          </a:xfrm>
        </p:spPr>
        <p:txBody>
          <a:bodyPr>
            <a:normAutofit/>
          </a:bodyPr>
          <a:lstStyle/>
          <a:p>
            <a:r>
              <a:rPr lang="en-GB" sz="2000" dirty="0" err="1"/>
              <a:t>Kuruluş</a:t>
            </a:r>
            <a:r>
              <a:rPr lang="en-GB" sz="2000" dirty="0"/>
              <a:t>, </a:t>
            </a:r>
            <a:r>
              <a:rPr lang="en-GB" sz="2000" dirty="0" err="1"/>
              <a:t>KYSnin</a:t>
            </a:r>
            <a:r>
              <a:rPr lang="en-GB" sz="2000" dirty="0"/>
              <a:t> </a:t>
            </a:r>
            <a:r>
              <a:rPr lang="en-GB" sz="2000" dirty="0" err="1"/>
              <a:t>oluşturulması</a:t>
            </a:r>
            <a:r>
              <a:rPr lang="en-GB" sz="2000" dirty="0"/>
              <a:t>, </a:t>
            </a:r>
            <a:r>
              <a:rPr lang="en-GB" sz="2000" dirty="0" err="1"/>
              <a:t>uygulanması</a:t>
            </a:r>
            <a:r>
              <a:rPr lang="en-GB" sz="2000" dirty="0"/>
              <a:t>, </a:t>
            </a:r>
            <a:r>
              <a:rPr lang="en-GB" sz="2000" dirty="0" err="1"/>
              <a:t>sürekliliğinin</a:t>
            </a:r>
            <a:r>
              <a:rPr lang="en-GB" sz="2000" dirty="0"/>
              <a:t> </a:t>
            </a:r>
            <a:r>
              <a:rPr lang="en-GB" sz="2000" dirty="0" err="1"/>
              <a:t>sağlanması</a:t>
            </a:r>
            <a:r>
              <a:rPr lang="en-GB" sz="2000" dirty="0"/>
              <a:t> </a:t>
            </a:r>
            <a:r>
              <a:rPr lang="en-GB" sz="2000" dirty="0" err="1"/>
              <a:t>ve</a:t>
            </a:r>
            <a:r>
              <a:rPr lang="en-GB" sz="2000" dirty="0"/>
              <a:t> </a:t>
            </a:r>
            <a:r>
              <a:rPr lang="en-GB" sz="2000" dirty="0" err="1"/>
              <a:t>sürekli</a:t>
            </a:r>
            <a:r>
              <a:rPr lang="en-GB" sz="2000" dirty="0"/>
              <a:t> </a:t>
            </a:r>
            <a:r>
              <a:rPr lang="en-GB" sz="2000" dirty="0" err="1"/>
              <a:t>iyileştirilmesi</a:t>
            </a:r>
            <a:r>
              <a:rPr lang="en-GB" sz="2000" dirty="0"/>
              <a:t> </a:t>
            </a:r>
            <a:r>
              <a:rPr lang="en-GB" sz="2000" dirty="0" err="1"/>
              <a:t>için</a:t>
            </a:r>
            <a:r>
              <a:rPr lang="en-GB" sz="2000" dirty="0"/>
              <a:t> </a:t>
            </a:r>
            <a:r>
              <a:rPr lang="en-GB" sz="2000" dirty="0" err="1"/>
              <a:t>ihtiyaç</a:t>
            </a:r>
            <a:r>
              <a:rPr lang="en-GB" sz="2000" dirty="0"/>
              <a:t> </a:t>
            </a:r>
            <a:r>
              <a:rPr lang="en-GB" sz="2000" dirty="0" err="1"/>
              <a:t>duyulan</a:t>
            </a:r>
            <a:r>
              <a:rPr lang="en-GB" sz="2000" dirty="0"/>
              <a:t> </a:t>
            </a:r>
            <a:r>
              <a:rPr lang="en-GB" sz="2000" dirty="0" err="1"/>
              <a:t>kaynakları</a:t>
            </a:r>
            <a:r>
              <a:rPr lang="en-GB" sz="2000" dirty="0"/>
              <a:t> </a:t>
            </a:r>
            <a:r>
              <a:rPr lang="tr-TR" sz="2000" u="sng" dirty="0"/>
              <a:t>tespit</a:t>
            </a:r>
            <a:r>
              <a:rPr lang="en-GB" sz="2000" u="sng" dirty="0"/>
              <a:t> </a:t>
            </a:r>
            <a:r>
              <a:rPr lang="en-GB" sz="2000" u="sng" dirty="0" err="1"/>
              <a:t>etmeli</a:t>
            </a:r>
            <a:r>
              <a:rPr lang="en-GB" sz="2000" u="sng" dirty="0"/>
              <a:t> </a:t>
            </a:r>
            <a:r>
              <a:rPr lang="en-GB" sz="2000" u="sng" dirty="0" err="1"/>
              <a:t>ve</a:t>
            </a:r>
            <a:r>
              <a:rPr lang="en-GB" sz="2000" u="sng" dirty="0"/>
              <a:t> </a:t>
            </a:r>
            <a:r>
              <a:rPr lang="en-GB" sz="2000" u="sng" dirty="0" err="1"/>
              <a:t>sağlamalıdır</a:t>
            </a:r>
            <a:r>
              <a:rPr lang="en-GB" sz="2000" u="sng" dirty="0"/>
              <a:t>.</a:t>
            </a:r>
          </a:p>
          <a:p>
            <a:pPr marL="0" indent="0">
              <a:buNone/>
            </a:pPr>
            <a:endParaRPr lang="en-GB" sz="2000" dirty="0"/>
          </a:p>
          <a:p>
            <a:r>
              <a:rPr lang="en-GB" sz="2000" dirty="0" err="1"/>
              <a:t>Kuruluş</a:t>
            </a:r>
            <a:r>
              <a:rPr lang="en-GB" sz="2000" dirty="0"/>
              <a:t> </a:t>
            </a:r>
            <a:r>
              <a:rPr lang="en-GB" sz="2000" dirty="0" err="1"/>
              <a:t>aşağıdakileri</a:t>
            </a:r>
            <a:r>
              <a:rPr lang="en-GB" sz="2000" dirty="0"/>
              <a:t> </a:t>
            </a:r>
            <a:r>
              <a:rPr lang="tr-TR" sz="2000" dirty="0"/>
              <a:t>dikkate almalıdır</a:t>
            </a:r>
            <a:r>
              <a:rPr lang="en-GB" sz="2000" dirty="0"/>
              <a:t>:</a:t>
            </a:r>
          </a:p>
          <a:p>
            <a:pPr marL="457200" indent="-457200">
              <a:buAutoNum type="alphaLcParenR"/>
            </a:pPr>
            <a:r>
              <a:rPr lang="tr-TR" sz="2000" dirty="0"/>
              <a:t>Mevcut </a:t>
            </a:r>
            <a:r>
              <a:rPr lang="en-GB" sz="2000" dirty="0" err="1"/>
              <a:t>iç</a:t>
            </a:r>
            <a:r>
              <a:rPr lang="en-GB" sz="2000" dirty="0"/>
              <a:t> </a:t>
            </a:r>
            <a:r>
              <a:rPr lang="en-GB" sz="2000" dirty="0" err="1"/>
              <a:t>kaynakların</a:t>
            </a:r>
            <a:r>
              <a:rPr lang="en-GB" sz="2000" dirty="0"/>
              <a:t> </a:t>
            </a:r>
            <a:r>
              <a:rPr lang="en-GB" sz="2000" dirty="0" err="1"/>
              <a:t>yetenekleri</a:t>
            </a:r>
            <a:r>
              <a:rPr lang="tr-TR" sz="2000" dirty="0" err="1"/>
              <a:t>ni</a:t>
            </a:r>
            <a:r>
              <a:rPr lang="en-GB" sz="2000" dirty="0"/>
              <a:t> </a:t>
            </a:r>
            <a:r>
              <a:rPr lang="en-GB" sz="2000" dirty="0" err="1"/>
              <a:t>ve</a:t>
            </a:r>
            <a:r>
              <a:rPr lang="en-GB" sz="2000" dirty="0"/>
              <a:t> </a:t>
            </a:r>
            <a:r>
              <a:rPr lang="en-GB" sz="2000" dirty="0" err="1"/>
              <a:t>kısıtlarını</a:t>
            </a:r>
            <a:r>
              <a:rPr lang="en-GB" sz="2000" dirty="0"/>
              <a:t>,</a:t>
            </a:r>
          </a:p>
          <a:p>
            <a:pPr marL="457200" indent="-457200">
              <a:buAutoNum type="alphaLcParenR"/>
            </a:pPr>
            <a:r>
              <a:rPr lang="en-GB" sz="2000" dirty="0" err="1"/>
              <a:t>Dış</a:t>
            </a:r>
            <a:r>
              <a:rPr lang="en-GB" sz="2000" dirty="0"/>
              <a:t> </a:t>
            </a:r>
            <a:r>
              <a:rPr lang="en-GB" sz="2000" dirty="0" err="1"/>
              <a:t>tedarikçilerden</a:t>
            </a:r>
            <a:r>
              <a:rPr lang="en-GB" sz="2000" dirty="0"/>
              <a:t> </a:t>
            </a:r>
            <a:r>
              <a:rPr lang="tr-TR" sz="2000" dirty="0"/>
              <a:t>hangi ihtiyaçların </a:t>
            </a:r>
            <a:r>
              <a:rPr lang="en-GB" sz="2000" dirty="0" err="1"/>
              <a:t>tedarik</a:t>
            </a:r>
            <a:r>
              <a:rPr lang="en-GB" sz="2000" dirty="0"/>
              <a:t> </a:t>
            </a:r>
            <a:r>
              <a:rPr lang="en-GB" sz="2000" dirty="0" err="1"/>
              <a:t>edileceğini</a:t>
            </a:r>
            <a:r>
              <a:rPr lang="en-GB" sz="2000" dirty="0"/>
              <a:t>.</a:t>
            </a:r>
          </a:p>
        </p:txBody>
      </p:sp>
      <p:sp>
        <p:nvSpPr>
          <p:cNvPr id="3" name="Satır Belirtme Çizgisi 1 2"/>
          <p:cNvSpPr/>
          <p:nvPr/>
        </p:nvSpPr>
        <p:spPr>
          <a:xfrm>
            <a:off x="1133061" y="4949687"/>
            <a:ext cx="1818861" cy="924339"/>
          </a:xfrm>
          <a:prstGeom prst="borderCallout1">
            <a:avLst>
              <a:gd name="adj1" fmla="val 470"/>
              <a:gd name="adj2" fmla="val 45755"/>
              <a:gd name="adj3" fmla="val -129436"/>
              <a:gd name="adj4" fmla="val 96259"/>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Çalışanlar</a:t>
            </a:r>
          </a:p>
          <a:p>
            <a:pPr algn="ctr"/>
            <a:r>
              <a:rPr lang="tr-TR" dirty="0"/>
              <a:t>Donanım</a:t>
            </a:r>
          </a:p>
          <a:p>
            <a:pPr algn="ctr"/>
            <a:r>
              <a:rPr lang="tr-TR" dirty="0"/>
              <a:t>Kurumsal Bilgi….</a:t>
            </a:r>
          </a:p>
        </p:txBody>
      </p:sp>
      <p:sp>
        <p:nvSpPr>
          <p:cNvPr id="7" name="Satır Belirtme Çizgisi 1 6"/>
          <p:cNvSpPr/>
          <p:nvPr/>
        </p:nvSpPr>
        <p:spPr>
          <a:xfrm>
            <a:off x="5807765" y="4843670"/>
            <a:ext cx="1818861" cy="924339"/>
          </a:xfrm>
          <a:prstGeom prst="borderCallout1">
            <a:avLst>
              <a:gd name="adj1" fmla="val 470"/>
              <a:gd name="adj2" fmla="val 45755"/>
              <a:gd name="adj3" fmla="val -118683"/>
              <a:gd name="adj4" fmla="val -3741"/>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Bütçe </a:t>
            </a:r>
          </a:p>
          <a:p>
            <a:pPr algn="ctr"/>
            <a:r>
              <a:rPr lang="tr-TR" dirty="0"/>
              <a:t>İş Takvimi</a:t>
            </a:r>
          </a:p>
          <a:p>
            <a:pPr algn="ctr"/>
            <a:r>
              <a:rPr lang="tr-TR" dirty="0"/>
              <a:t>Kritik Ekipman…</a:t>
            </a:r>
          </a:p>
        </p:txBody>
      </p:sp>
    </p:spTree>
    <p:extLst>
      <p:ext uri="{BB962C8B-B14F-4D97-AF65-F5344CB8AC3E}">
        <p14:creationId xmlns:p14="http://schemas.microsoft.com/office/powerpoint/2010/main" val="179403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0" y="0"/>
            <a:ext cx="2432515" cy="768163"/>
          </a:xfrm>
          <a:prstGeom prst="rect">
            <a:avLst/>
          </a:prstGeom>
        </p:spPr>
      </p:pic>
      <p:sp>
        <p:nvSpPr>
          <p:cNvPr id="5" name="Unvan 1"/>
          <p:cNvSpPr>
            <a:spLocks noGrp="1"/>
          </p:cNvSpPr>
          <p:nvPr>
            <p:ph type="title"/>
          </p:nvPr>
        </p:nvSpPr>
        <p:spPr>
          <a:xfrm>
            <a:off x="628650" y="768350"/>
            <a:ext cx="7886700" cy="643007"/>
          </a:xfrm>
        </p:spPr>
        <p:txBody>
          <a:bodyPr>
            <a:normAutofit/>
          </a:bodyPr>
          <a:lstStyle/>
          <a:p>
            <a:r>
              <a:rPr lang="tr-TR" sz="3100" b="1" i="1" dirty="0">
                <a:latin typeface="+mn-lt"/>
              </a:rPr>
              <a:t>ISO 9001 - </a:t>
            </a:r>
            <a:r>
              <a:rPr lang="tr-TR" sz="2800" b="1" i="1" dirty="0">
                <a:latin typeface="+mn-lt"/>
              </a:rPr>
              <a:t>KAYNAKLAR</a:t>
            </a:r>
            <a:endParaRPr lang="en-GB" sz="2800" b="1" dirty="0">
              <a:latin typeface="+mn-lt"/>
            </a:endParaRPr>
          </a:p>
        </p:txBody>
      </p:sp>
      <p:sp>
        <p:nvSpPr>
          <p:cNvPr id="6" name="İçerik Yer Tutucusu 2"/>
          <p:cNvSpPr>
            <a:spLocks noGrp="1"/>
          </p:cNvSpPr>
          <p:nvPr>
            <p:ph idx="1"/>
          </p:nvPr>
        </p:nvSpPr>
        <p:spPr>
          <a:xfrm>
            <a:off x="628650" y="1315554"/>
            <a:ext cx="7886700" cy="4351338"/>
          </a:xfrm>
        </p:spPr>
        <p:txBody>
          <a:bodyPr>
            <a:normAutofit/>
          </a:bodyPr>
          <a:lstStyle/>
          <a:p>
            <a:pPr marL="0" indent="0" fontAlgn="base">
              <a:lnSpc>
                <a:spcPct val="150000"/>
              </a:lnSpc>
              <a:spcBef>
                <a:spcPts val="0"/>
              </a:spcBef>
              <a:buNone/>
            </a:pPr>
            <a:r>
              <a:rPr lang="en-US" sz="2000" i="1" dirty="0">
                <a:cs typeface="Arial" pitchFamily="34" charset="0"/>
              </a:rPr>
              <a:t>4.4.d </a:t>
            </a:r>
            <a:r>
              <a:rPr lang="tr-TR" sz="2000" i="1" dirty="0">
                <a:cs typeface="Arial" pitchFamily="34" charset="0"/>
              </a:rPr>
              <a:t>-</a:t>
            </a:r>
            <a:r>
              <a:rPr lang="en-US" sz="2000" i="1" dirty="0">
                <a:cs typeface="Arial" pitchFamily="34" charset="0"/>
              </a:rPr>
              <a:t> </a:t>
            </a:r>
            <a:r>
              <a:rPr lang="tr-TR" sz="2000" i="1" dirty="0">
                <a:cs typeface="Arial" pitchFamily="34" charset="0"/>
              </a:rPr>
              <a:t>Prosesler için ihtiyaç duyulan kaynaklar</a:t>
            </a:r>
            <a:r>
              <a:rPr lang="en-GB" sz="2000" i="1" dirty="0">
                <a:cs typeface="Arial" pitchFamily="34" charset="0"/>
              </a:rPr>
              <a:t>,</a:t>
            </a:r>
            <a:endParaRPr lang="tr-TR" sz="2000" i="1" dirty="0">
              <a:cs typeface="Arial" pitchFamily="34" charset="0"/>
            </a:endParaRPr>
          </a:p>
          <a:p>
            <a:pPr marL="0" indent="0" fontAlgn="base">
              <a:lnSpc>
                <a:spcPct val="150000"/>
              </a:lnSpc>
              <a:spcBef>
                <a:spcPts val="0"/>
              </a:spcBef>
              <a:buNone/>
            </a:pPr>
            <a:r>
              <a:rPr lang="en-US" sz="2000" i="1" dirty="0">
                <a:cs typeface="Arial" pitchFamily="34" charset="0"/>
              </a:rPr>
              <a:t>5.1.1.</a:t>
            </a:r>
            <a:r>
              <a:rPr lang="tr-TR" sz="2000" i="1" dirty="0">
                <a:cs typeface="Arial" pitchFamily="34" charset="0"/>
              </a:rPr>
              <a:t>e</a:t>
            </a:r>
            <a:r>
              <a:rPr lang="en-US" sz="2000" i="1" dirty="0">
                <a:cs typeface="Arial" pitchFamily="34" charset="0"/>
              </a:rPr>
              <a:t> </a:t>
            </a:r>
            <a:r>
              <a:rPr lang="tr-TR" sz="2000" i="1" dirty="0">
                <a:cs typeface="Arial" pitchFamily="34" charset="0"/>
              </a:rPr>
              <a:t>- KYS için gerekli kaynakların bulunabilirliği</a:t>
            </a:r>
            <a:r>
              <a:rPr lang="en-GB" sz="2000" i="1" dirty="0">
                <a:cs typeface="Arial" pitchFamily="34" charset="0"/>
              </a:rPr>
              <a:t>,</a:t>
            </a:r>
            <a:r>
              <a:rPr lang="en-US" sz="2000" i="1" dirty="0">
                <a:cs typeface="Arial" pitchFamily="34" charset="0"/>
              </a:rPr>
              <a:t/>
            </a:r>
            <a:br>
              <a:rPr lang="en-US" sz="2000" i="1" dirty="0">
                <a:cs typeface="Arial" pitchFamily="34" charset="0"/>
              </a:rPr>
            </a:br>
            <a:r>
              <a:rPr lang="en-US" sz="2000" i="1" dirty="0">
                <a:cs typeface="Arial" pitchFamily="34" charset="0"/>
              </a:rPr>
              <a:t>6.2.2.b </a:t>
            </a:r>
            <a:r>
              <a:rPr lang="tr-TR" sz="2000" i="1" dirty="0">
                <a:cs typeface="Arial" pitchFamily="34" charset="0"/>
              </a:rPr>
              <a:t>- Amaçlara ulaşmak için gerekli kaynaklar</a:t>
            </a:r>
            <a:r>
              <a:rPr lang="en-GB" sz="2000" i="1" dirty="0">
                <a:cs typeface="Arial" pitchFamily="34" charset="0"/>
              </a:rPr>
              <a:t>,</a:t>
            </a:r>
            <a:r>
              <a:rPr lang="en-US" sz="2000" i="1" dirty="0">
                <a:cs typeface="Arial" pitchFamily="34" charset="0"/>
              </a:rPr>
              <a:t/>
            </a:r>
            <a:br>
              <a:rPr lang="en-US" sz="2000" i="1" dirty="0">
                <a:cs typeface="Arial" pitchFamily="34" charset="0"/>
              </a:rPr>
            </a:br>
            <a:r>
              <a:rPr lang="en-US" sz="2000" i="1" dirty="0">
                <a:cs typeface="Arial" pitchFamily="34" charset="0"/>
              </a:rPr>
              <a:t>6.3.c </a:t>
            </a:r>
            <a:r>
              <a:rPr lang="tr-TR" sz="2000" i="1" dirty="0">
                <a:cs typeface="Arial" pitchFamily="34" charset="0"/>
              </a:rPr>
              <a:t>-</a:t>
            </a:r>
            <a:r>
              <a:rPr lang="en-US" sz="2000" i="1" dirty="0">
                <a:cs typeface="Arial" pitchFamily="34" charset="0"/>
              </a:rPr>
              <a:t> </a:t>
            </a:r>
            <a:r>
              <a:rPr lang="tr-TR" sz="2000" i="1" dirty="0">
                <a:cs typeface="Arial" pitchFamily="34" charset="0"/>
              </a:rPr>
              <a:t>Değişiklik ihtiyacında, gerekli kaynakların bulunabilirliği</a:t>
            </a:r>
            <a:r>
              <a:rPr lang="en-GB" sz="2000" i="1" dirty="0">
                <a:cs typeface="Arial" pitchFamily="34" charset="0"/>
              </a:rPr>
              <a:t>,</a:t>
            </a:r>
            <a:r>
              <a:rPr lang="en-US" sz="2000" i="1" dirty="0">
                <a:cs typeface="Arial" pitchFamily="34" charset="0"/>
              </a:rPr>
              <a:t/>
            </a:r>
            <a:br>
              <a:rPr lang="en-US" sz="2000" i="1" dirty="0">
                <a:cs typeface="Arial" pitchFamily="34" charset="0"/>
              </a:rPr>
            </a:br>
            <a:r>
              <a:rPr lang="en-US" sz="2000" i="1" dirty="0">
                <a:cs typeface="Arial" pitchFamily="34" charset="0"/>
              </a:rPr>
              <a:t>8.1.c </a:t>
            </a:r>
            <a:r>
              <a:rPr lang="tr-TR" sz="2000" i="1" dirty="0">
                <a:cs typeface="Arial" pitchFamily="34" charset="0"/>
              </a:rPr>
              <a:t>-</a:t>
            </a:r>
            <a:r>
              <a:rPr lang="en-US" sz="2000" i="1" dirty="0">
                <a:cs typeface="Arial" pitchFamily="34" charset="0"/>
              </a:rPr>
              <a:t> </a:t>
            </a:r>
            <a:r>
              <a:rPr lang="tr-TR" sz="2000" i="1" dirty="0">
                <a:cs typeface="Arial" pitchFamily="34" charset="0"/>
              </a:rPr>
              <a:t>Ürün ve hizmet şartlarına uygunluk için gerekli kaynaklar</a:t>
            </a:r>
            <a:r>
              <a:rPr lang="en-GB" sz="2000" i="1" dirty="0">
                <a:cs typeface="Arial" pitchFamily="34" charset="0"/>
              </a:rPr>
              <a:t>,</a:t>
            </a:r>
            <a:r>
              <a:rPr lang="en-US" sz="2000" i="1" dirty="0">
                <a:cs typeface="Arial" pitchFamily="34" charset="0"/>
              </a:rPr>
              <a:t/>
            </a:r>
            <a:br>
              <a:rPr lang="en-US" sz="2000" i="1" dirty="0">
                <a:cs typeface="Arial" pitchFamily="34" charset="0"/>
              </a:rPr>
            </a:br>
            <a:r>
              <a:rPr lang="en-US" sz="2000" i="1" dirty="0">
                <a:cs typeface="Arial" pitchFamily="34" charset="0"/>
              </a:rPr>
              <a:t>8.3.</a:t>
            </a:r>
            <a:r>
              <a:rPr lang="tr-TR" sz="2000" i="1" dirty="0">
                <a:cs typeface="Arial" pitchFamily="34" charset="0"/>
              </a:rPr>
              <a:t>2</a:t>
            </a:r>
            <a:r>
              <a:rPr lang="en-US" sz="2000" i="1" dirty="0">
                <a:cs typeface="Arial" pitchFamily="34" charset="0"/>
              </a:rPr>
              <a:t>.</a:t>
            </a:r>
            <a:r>
              <a:rPr lang="tr-TR" sz="2000" i="1" dirty="0">
                <a:cs typeface="Arial" pitchFamily="34" charset="0"/>
              </a:rPr>
              <a:t>e</a:t>
            </a:r>
            <a:r>
              <a:rPr lang="en-US" sz="2000" i="1" dirty="0">
                <a:cs typeface="Arial" pitchFamily="34" charset="0"/>
              </a:rPr>
              <a:t> </a:t>
            </a:r>
            <a:r>
              <a:rPr lang="tr-TR" sz="2000" i="1" dirty="0">
                <a:cs typeface="Arial" pitchFamily="34" charset="0"/>
              </a:rPr>
              <a:t>-</a:t>
            </a:r>
            <a:r>
              <a:rPr lang="en-US" sz="2000" i="1" dirty="0">
                <a:cs typeface="Arial" pitchFamily="34" charset="0"/>
              </a:rPr>
              <a:t> </a:t>
            </a:r>
            <a:r>
              <a:rPr lang="tr-TR" sz="2000" i="1" dirty="0">
                <a:cs typeface="Arial" pitchFamily="34" charset="0"/>
              </a:rPr>
              <a:t>Tasarım ve geliştirme için ihtiyaç duyulan kaynaklar</a:t>
            </a:r>
            <a:r>
              <a:rPr lang="en-GB" sz="2000" i="1" dirty="0">
                <a:cs typeface="Arial" pitchFamily="34" charset="0"/>
              </a:rPr>
              <a:t>,</a:t>
            </a:r>
            <a:r>
              <a:rPr lang="en-US" sz="2000" i="1" dirty="0">
                <a:cs typeface="Arial" pitchFamily="34" charset="0"/>
              </a:rPr>
              <a:t/>
            </a:r>
            <a:br>
              <a:rPr lang="en-US" sz="2000" i="1" dirty="0">
                <a:cs typeface="Arial" pitchFamily="34" charset="0"/>
              </a:rPr>
            </a:br>
            <a:r>
              <a:rPr lang="en-US" sz="2000" i="1" dirty="0">
                <a:cs typeface="Arial" pitchFamily="34" charset="0"/>
              </a:rPr>
              <a:t>8.5.1.</a:t>
            </a:r>
            <a:r>
              <a:rPr lang="tr-TR" sz="2000" i="1" dirty="0">
                <a:cs typeface="Arial" pitchFamily="34" charset="0"/>
              </a:rPr>
              <a:t>b</a:t>
            </a:r>
            <a:r>
              <a:rPr lang="en-US" sz="2000" i="1" dirty="0">
                <a:cs typeface="Arial" pitchFamily="34" charset="0"/>
              </a:rPr>
              <a:t> </a:t>
            </a:r>
            <a:r>
              <a:rPr lang="tr-TR" sz="2000" i="1" dirty="0">
                <a:cs typeface="Arial" pitchFamily="34" charset="0"/>
              </a:rPr>
              <a:t>-</a:t>
            </a:r>
            <a:r>
              <a:rPr lang="en-US" sz="2000" i="1" dirty="0">
                <a:cs typeface="Arial" pitchFamily="34" charset="0"/>
              </a:rPr>
              <a:t> </a:t>
            </a:r>
            <a:r>
              <a:rPr lang="tr-TR" sz="2000" i="1" dirty="0">
                <a:cs typeface="Arial" pitchFamily="34" charset="0"/>
              </a:rPr>
              <a:t>İzleme ve ölçme kaynaklarının bulunabilirliği</a:t>
            </a:r>
            <a:r>
              <a:rPr lang="en-GB" sz="2000" i="1" dirty="0">
                <a:cs typeface="Arial" pitchFamily="34" charset="0"/>
              </a:rPr>
              <a:t>,</a:t>
            </a:r>
            <a:r>
              <a:rPr lang="en-US" sz="2000" i="1" dirty="0">
                <a:cs typeface="Arial" pitchFamily="34" charset="0"/>
              </a:rPr>
              <a:t/>
            </a:r>
            <a:br>
              <a:rPr lang="en-US" sz="2000" i="1" dirty="0">
                <a:cs typeface="Arial" pitchFamily="34" charset="0"/>
              </a:rPr>
            </a:br>
            <a:r>
              <a:rPr lang="en-US" sz="2000" i="1" dirty="0">
                <a:cs typeface="Arial" pitchFamily="34" charset="0"/>
              </a:rPr>
              <a:t>9.3.</a:t>
            </a:r>
            <a:r>
              <a:rPr lang="tr-TR" sz="2000" i="1" dirty="0">
                <a:cs typeface="Arial" pitchFamily="34" charset="0"/>
              </a:rPr>
              <a:t>2.d</a:t>
            </a:r>
            <a:r>
              <a:rPr lang="en-US" sz="2000" i="1" dirty="0">
                <a:cs typeface="Arial" pitchFamily="34" charset="0"/>
              </a:rPr>
              <a:t> </a:t>
            </a:r>
            <a:r>
              <a:rPr lang="tr-TR" sz="2000" i="1" dirty="0">
                <a:cs typeface="Arial" pitchFamily="34" charset="0"/>
              </a:rPr>
              <a:t>-</a:t>
            </a:r>
            <a:r>
              <a:rPr lang="en-US" sz="2000" i="1" dirty="0">
                <a:cs typeface="Arial" pitchFamily="34" charset="0"/>
              </a:rPr>
              <a:t> </a:t>
            </a:r>
            <a:r>
              <a:rPr lang="tr-TR" sz="2000" i="1" dirty="0">
                <a:cs typeface="Arial" pitchFamily="34" charset="0"/>
              </a:rPr>
              <a:t>Kaynakların yeterliliği YGG girdisi olarak ele alınmalı</a:t>
            </a:r>
            <a:r>
              <a:rPr lang="en-GB" sz="2000" i="1" dirty="0">
                <a:cs typeface="Arial" pitchFamily="34" charset="0"/>
              </a:rPr>
              <a:t>,</a:t>
            </a:r>
            <a:r>
              <a:rPr lang="en-US" sz="2000" i="1" dirty="0">
                <a:cs typeface="Arial" pitchFamily="34" charset="0"/>
              </a:rPr>
              <a:t/>
            </a:r>
            <a:br>
              <a:rPr lang="en-US" sz="2000" i="1" dirty="0">
                <a:cs typeface="Arial" pitchFamily="34" charset="0"/>
              </a:rPr>
            </a:br>
            <a:r>
              <a:rPr lang="en-US" sz="2000" i="1" dirty="0">
                <a:cs typeface="Arial" pitchFamily="34" charset="0"/>
              </a:rPr>
              <a:t>9.3.</a:t>
            </a:r>
            <a:r>
              <a:rPr lang="tr-TR" sz="2000" i="1" dirty="0">
                <a:cs typeface="Arial" pitchFamily="34" charset="0"/>
              </a:rPr>
              <a:t>3</a:t>
            </a:r>
            <a:r>
              <a:rPr lang="en-US" sz="2000" i="1" dirty="0">
                <a:cs typeface="Arial" pitchFamily="34" charset="0"/>
              </a:rPr>
              <a:t>.</a:t>
            </a:r>
            <a:r>
              <a:rPr lang="tr-TR" sz="2000" i="1" dirty="0">
                <a:cs typeface="Arial" pitchFamily="34" charset="0"/>
              </a:rPr>
              <a:t>c</a:t>
            </a:r>
            <a:r>
              <a:rPr lang="en-US" sz="2000" i="1" dirty="0">
                <a:cs typeface="Arial" pitchFamily="34" charset="0"/>
              </a:rPr>
              <a:t> </a:t>
            </a:r>
            <a:r>
              <a:rPr lang="tr-TR" sz="2000" i="1" dirty="0">
                <a:cs typeface="Arial" pitchFamily="34" charset="0"/>
              </a:rPr>
              <a:t>-</a:t>
            </a:r>
            <a:r>
              <a:rPr lang="en-US" sz="2000" i="1" dirty="0">
                <a:cs typeface="Arial" pitchFamily="34" charset="0"/>
              </a:rPr>
              <a:t> </a:t>
            </a:r>
            <a:r>
              <a:rPr lang="tr-TR" sz="2000" i="1" dirty="0">
                <a:cs typeface="Arial" pitchFamily="34" charset="0"/>
              </a:rPr>
              <a:t>YGG çıktısı kaynak ihtiyaçlarını içermeli</a:t>
            </a:r>
            <a:r>
              <a:rPr lang="en-GB" sz="2000" i="1" dirty="0">
                <a:cs typeface="Arial" pitchFamily="34" charset="0"/>
              </a:rPr>
              <a:t>,</a:t>
            </a:r>
            <a:endParaRPr lang="en-US" sz="2000" i="1" dirty="0">
              <a:cs typeface="Arial" pitchFamily="34" charset="0"/>
            </a:endParaRPr>
          </a:p>
          <a:p>
            <a:pPr marL="0" indent="0">
              <a:buNone/>
            </a:pPr>
            <a:endParaRPr lang="en-GB" sz="2000" dirty="0"/>
          </a:p>
        </p:txBody>
      </p:sp>
    </p:spTree>
    <p:extLst>
      <p:ext uri="{BB962C8B-B14F-4D97-AF65-F5344CB8AC3E}">
        <p14:creationId xmlns:p14="http://schemas.microsoft.com/office/powerpoint/2010/main" val="2600114641"/>
      </p:ext>
    </p:extLst>
  </p:cSld>
  <p:clrMapOvr>
    <a:masterClrMapping/>
  </p:clrMapOvr>
</p:sld>
</file>

<file path=ppt/theme/theme1.xml><?xml version="1.0" encoding="utf-8"?>
<a:theme xmlns:a="http://schemas.openxmlformats.org/drawingml/2006/main" name="BTG ISO 45001">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Özel Tasarı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101347</TotalTime>
  <Words>14135</Words>
  <Application>Microsoft Office PowerPoint</Application>
  <PresentationFormat>Ekran Gösterisi (4:3)</PresentationFormat>
  <Paragraphs>2177</Paragraphs>
  <Slides>195</Slides>
  <Notes>140</Notes>
  <HiddenSlides>0</HiddenSlides>
  <MMClips>0</MMClips>
  <ScaleCrop>false</ScaleCrop>
  <HeadingPairs>
    <vt:vector size="8" baseType="variant">
      <vt:variant>
        <vt:lpstr>Kullanılan Yazı Tipleri</vt:lpstr>
      </vt:variant>
      <vt:variant>
        <vt:i4>10</vt:i4>
      </vt:variant>
      <vt:variant>
        <vt:lpstr>Tema</vt:lpstr>
      </vt:variant>
      <vt:variant>
        <vt:i4>4</vt:i4>
      </vt:variant>
      <vt:variant>
        <vt:lpstr>Eklenmiş OLE Hizmet Programları</vt:lpstr>
      </vt:variant>
      <vt:variant>
        <vt:i4>1</vt:i4>
      </vt:variant>
      <vt:variant>
        <vt:lpstr>Slayt Başlıkları</vt:lpstr>
      </vt:variant>
      <vt:variant>
        <vt:i4>195</vt:i4>
      </vt:variant>
    </vt:vector>
  </HeadingPairs>
  <TitlesOfParts>
    <vt:vector size="210" baseType="lpstr">
      <vt:lpstr>Arial</vt:lpstr>
      <vt:lpstr>Calibri</vt:lpstr>
      <vt:lpstr>Calibri Light</vt:lpstr>
      <vt:lpstr>Century Gothic</vt:lpstr>
      <vt:lpstr>Cooper Black</vt:lpstr>
      <vt:lpstr>Courier New</vt:lpstr>
      <vt:lpstr>Georgia</vt:lpstr>
      <vt:lpstr>Helvetica</vt:lpstr>
      <vt:lpstr>Times New Roman</vt:lpstr>
      <vt:lpstr>Wingdings</vt:lpstr>
      <vt:lpstr>BTG ISO 45001</vt:lpstr>
      <vt:lpstr>Özel Tasarım</vt:lpstr>
      <vt:lpstr>Office Teması</vt:lpstr>
      <vt:lpstr>1_Office Theme</vt:lpstr>
      <vt:lpstr>Bit Eşlem Resmi</vt:lpstr>
      <vt:lpstr>KALİTE YÖNETİM SİSTEMİ  TEMEL EĞİTİMİ</vt:lpstr>
      <vt:lpstr>PowerPoint Sunusu</vt:lpstr>
      <vt:lpstr>PowerPoint Sunusu</vt:lpstr>
      <vt:lpstr>PowerPoint Sunusu</vt:lpstr>
      <vt:lpstr>PowerPoint Sunusu</vt:lpstr>
      <vt:lpstr>PowerPoint Sunusu</vt:lpstr>
      <vt:lpstr>PowerPoint Sunusu</vt:lpstr>
      <vt:lpstr>EĞİTİMİN AMACI</vt:lpstr>
      <vt:lpstr>KALİTE ?</vt:lpstr>
      <vt:lpstr>YÖNETİM SİSTEMİ  ?</vt:lpstr>
      <vt:lpstr>YÖNETİM SİSTEMİ  ?</vt:lpstr>
      <vt:lpstr>YÖNETİM SİSTEMİ  ?</vt:lpstr>
      <vt:lpstr>YÖNETİM SİSTEMİ  ?</vt:lpstr>
      <vt:lpstr>YÖNETİM SİSTEMİ  ?</vt:lpstr>
      <vt:lpstr>ISO 9001 KALİTE YÖNETİM SİSTEMİ</vt:lpstr>
      <vt:lpstr>ISO 9001 KALİTE YÖNETİM SİSTEMİ</vt:lpstr>
      <vt:lpstr>ISO 9001 TARİHÇESİ</vt:lpstr>
      <vt:lpstr>YÜKSEK SEVİYELİ YAPI </vt:lpstr>
      <vt:lpstr>YÜKSEK SEVİYELİ YAPI </vt:lpstr>
      <vt:lpstr>KALİTE YÖNETİMİ PRENSİPLERİ</vt:lpstr>
      <vt:lpstr> MÜŞTERİ ODAKLILIK</vt:lpstr>
      <vt:lpstr>LİDERLİK</vt:lpstr>
      <vt:lpstr>KİŞİLERİN BAĞLILIĞI</vt:lpstr>
      <vt:lpstr>PROSES YAKLAŞIMI</vt:lpstr>
      <vt:lpstr>İYİLEŞTİRME</vt:lpstr>
      <vt:lpstr>KANIT ESASLI KARAR ALMA</vt:lpstr>
      <vt:lpstr>İLİŞKİ YÖNETİMİ</vt:lpstr>
      <vt:lpstr>PROSES YAKLAŞIMI </vt:lpstr>
      <vt:lpstr>PROSES YAKLAŞIMI </vt:lpstr>
      <vt:lpstr>PLANLA –UYGULA-KONTROL ET-ÖNLEM AL(PUKO)</vt:lpstr>
      <vt:lpstr>PowerPoint Sunusu</vt:lpstr>
      <vt:lpstr>PowerPoint Sunusu</vt:lpstr>
      <vt:lpstr>PowerPoint Sunusu</vt:lpstr>
      <vt:lpstr>TS EN ISO 9001: 2015 KALİTE YÖNETİM SİSTEMİ - ŞARTLAR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4. KURULUŞUN BAĞLAMI</vt:lpstr>
      <vt:lpstr>4.1 KURULUŞUN VE BAĞLAMININ ANLAŞILMASI</vt:lpstr>
      <vt:lpstr>UYGULAMA</vt:lpstr>
      <vt:lpstr>UYGULAMA</vt:lpstr>
      <vt:lpstr>UYGULAMA</vt:lpstr>
      <vt:lpstr>4.2 İLGİLİ TARAFLARIN İHTİYAÇ VE BEKLENTİLERİNİN ANLAŞILMASI</vt:lpstr>
      <vt:lpstr>UYGULAMA</vt:lpstr>
      <vt:lpstr>UYGULAMA</vt:lpstr>
      <vt:lpstr>UYGULAMA</vt:lpstr>
      <vt:lpstr>UYGULAMA</vt:lpstr>
      <vt:lpstr>UYGULAMA</vt:lpstr>
      <vt:lpstr>UYGULAMA</vt:lpstr>
      <vt:lpstr>UYGULAMA</vt:lpstr>
      <vt:lpstr>4.3 KALİTE YÖNETİM SİSTEMİ  KAPSAMININ BELİRLENMESİ</vt:lpstr>
      <vt:lpstr>PowerPoint Sunusu</vt:lpstr>
      <vt:lpstr>UYGULAMA</vt:lpstr>
      <vt:lpstr>4.4 KALİTE YÖNETİM SİSTEMİ VE PROSESLERİ</vt:lpstr>
      <vt:lpstr>PowerPoint Sunusu</vt:lpstr>
      <vt:lpstr>PowerPoint Sunusu</vt:lpstr>
      <vt:lpstr>UYGULAMA</vt:lpstr>
      <vt:lpstr>BÖLÜM SONU PRATİK ÇALIŞMALAR </vt:lpstr>
      <vt:lpstr>5.LİDERLİK</vt:lpstr>
      <vt:lpstr>5.1 LİDERLİK VE TAAHHÜT</vt:lpstr>
      <vt:lpstr>PowerPoint Sunusu</vt:lpstr>
      <vt:lpstr>UYGULAMA</vt:lpstr>
      <vt:lpstr>5.1.2 MÜŞTERİ ODAKLILIK</vt:lpstr>
      <vt:lpstr>5.2 POLİTİKA</vt:lpstr>
      <vt:lpstr>5.2 POLİTİKA</vt:lpstr>
      <vt:lpstr>   KALİTE  POLİTİKASI ÖRNEĞİ</vt:lpstr>
      <vt:lpstr>5.3 KURUMSAL GÖREV, YETKİ VE SORUMLULUKLAR </vt:lpstr>
      <vt:lpstr>PowerPoint Sunusu</vt:lpstr>
      <vt:lpstr>UYGULAMA</vt:lpstr>
      <vt:lpstr>6.PLANLAMA</vt:lpstr>
      <vt:lpstr>6.1 RİSK VE FIRSATLARI BELİRLEME FAALİYETLERİ</vt:lpstr>
      <vt:lpstr>RİSK VE FIRSATLARI BELİRLERKEN KULLANILABİLECEK YÖNTEMLER</vt:lpstr>
      <vt:lpstr>PowerPoint Sunusu</vt:lpstr>
      <vt:lpstr>PowerPoint Sunusu</vt:lpstr>
      <vt:lpstr>PowerPoint Sunusu</vt:lpstr>
      <vt:lpstr>PowerPoint Sunusu</vt:lpstr>
      <vt:lpstr>UYGULAMA</vt:lpstr>
      <vt:lpstr>6.2 KALİTE HEDEFLERİ VE BUNLARA ULAŞMAK İÇİN PLANLAMA</vt:lpstr>
      <vt:lpstr>PowerPoint Sunusu</vt:lpstr>
      <vt:lpstr>PowerPoint Sunusu</vt:lpstr>
      <vt:lpstr>UYGULAMA</vt:lpstr>
      <vt:lpstr>6.3 DEĞİŞİKLİKLERİN PLANLANMASI</vt:lpstr>
      <vt:lpstr>PowerPoint Sunusu</vt:lpstr>
      <vt:lpstr>PowerPoint Sunusu</vt:lpstr>
      <vt:lpstr>7.DESTEK</vt:lpstr>
      <vt:lpstr>7.1 KAYNAKLAR 7.1.1 GENEL</vt:lpstr>
      <vt:lpstr>ISO 9001 - KAYNAKLAR</vt:lpstr>
      <vt:lpstr>7.1.2 KİŞİLER</vt:lpstr>
      <vt:lpstr>7.1.3 ALTYAPI</vt:lpstr>
      <vt:lpstr>7.1.3 ALTYAPI</vt:lpstr>
      <vt:lpstr>UYGULAMA</vt:lpstr>
      <vt:lpstr>7.1.4 PROSESLERİN İŞLETİMİ İÇİN ORTAM</vt:lpstr>
      <vt:lpstr>PROSESLERİN İŞLETİMİ İÇİN ORTAM ÖRNEKLERİ</vt:lpstr>
      <vt:lpstr>7.1.5 İZLEME VE ÖLÇME KAYNAKLARI 7.1.5.1 GENEL</vt:lpstr>
      <vt:lpstr>İZLEME ÖLÇME KAYNAKLARI</vt:lpstr>
      <vt:lpstr>7.1.5.2 ÖLÇÜM İZLENEBİLİRLİĞİ</vt:lpstr>
      <vt:lpstr>7.1.5.2 ÖLÇÜM İZLENEBİLİRLİĞİ</vt:lpstr>
      <vt:lpstr>PowerPoint Sunusu</vt:lpstr>
      <vt:lpstr>UYGULAMA</vt:lpstr>
      <vt:lpstr>7.1.6 KURUMSAL BİLGİ</vt:lpstr>
      <vt:lpstr> Kurumsal bilgi aşağıdakileri temel alabilir:</vt:lpstr>
      <vt:lpstr>UYGULAMA</vt:lpstr>
      <vt:lpstr>7.2 YETKİNLİK</vt:lpstr>
      <vt:lpstr>PowerPoint Sunusu</vt:lpstr>
      <vt:lpstr>UYGULAMA</vt:lpstr>
      <vt:lpstr>7.3 FARKINDALIK</vt:lpstr>
      <vt:lpstr>UYGULAMA</vt:lpstr>
      <vt:lpstr>UYGULAMA</vt:lpstr>
      <vt:lpstr>7.4 İLETİŞİM</vt:lpstr>
      <vt:lpstr>UYGULAMA</vt:lpstr>
      <vt:lpstr>7.5 DOKÜMANTE EDİLMİŞ BİLGİ 7.5.1 GENEL</vt:lpstr>
      <vt:lpstr>7.5.2 OLUŞTURMA VE GÜNCELLEME</vt:lpstr>
      <vt:lpstr>PowerPoint Sunusu</vt:lpstr>
      <vt:lpstr>7.5.3 DOKÜMANTE EDİLMİŞ BİLGİNİN KONTROLÜ</vt:lpstr>
      <vt:lpstr>PowerPoint Sunusu</vt:lpstr>
      <vt:lpstr>ISO 9001 &amp; DOKÜMANTE EDİLMİŞ BİLGİ </vt:lpstr>
      <vt:lpstr>UYGULAMA</vt:lpstr>
      <vt:lpstr>8. OPERASYON</vt:lpstr>
      <vt:lpstr>8.1 OPERASYONEL PLANLAMA VE KONTROL</vt:lpstr>
      <vt:lpstr>PowerPoint Sunusu</vt:lpstr>
      <vt:lpstr>PowerPoint Sunusu</vt:lpstr>
      <vt:lpstr>8.2 ÜRÜN VE HİZMETLER İÇİN ŞARTLAR 8.2.1 MÜŞTERİ İLE İLETİŞİM</vt:lpstr>
      <vt:lpstr>8.2.2 ÜRÜN VE HİZMETLER İÇİN ŞARTLARIN TAYİN EDİLMESİ</vt:lpstr>
      <vt:lpstr>8.2.3 ÜRÜN VE HİZMETLER İÇİN ŞARTLARIN GÖZDEN GEÇİRİLMESİ</vt:lpstr>
      <vt:lpstr>PowerPoint Sunusu</vt:lpstr>
      <vt:lpstr>PowerPoint Sunusu</vt:lpstr>
      <vt:lpstr>8.2.4 ÜRÜN VE HİZMETLER İÇİN  ŞARTLARIN DEĞİŞMESİ</vt:lpstr>
      <vt:lpstr>8.3 ÜRÜN VE HİZMETLERİN TASARIMI VE GELİŞTİRİLMESİ</vt:lpstr>
      <vt:lpstr>8.3.2 TASARIM VE GELİŞTİRMENİN PLANLANMASI</vt:lpstr>
      <vt:lpstr>8.3.2 TASARIM VE GELİŞTİRMENİN PLANLANMASI</vt:lpstr>
      <vt:lpstr>8.3.3 TASARIM VE GELİŞTİRME GİRDİLERİ</vt:lpstr>
      <vt:lpstr>8.3.4 TASARIM VE GELİŞTİRME KONTROLLERİ</vt:lpstr>
      <vt:lpstr>PowerPoint Sunusu</vt:lpstr>
      <vt:lpstr>8.3.5 TASARIM VE GELİŞTİRME ÇIKTILARI</vt:lpstr>
      <vt:lpstr>8.3.6 TASARIM VE GELİŞTİRME DEĞİŞİKLİKLERİ</vt:lpstr>
      <vt:lpstr>8.4 DIŞARIDAN TEDARİK EDİLEN PROSES, ÜRÜN VE HİZMETLERİN KONTROLÜ</vt:lpstr>
      <vt:lpstr>PowerPoint Sunusu</vt:lpstr>
      <vt:lpstr>PowerPoint Sunusu</vt:lpstr>
      <vt:lpstr>8.4.2 KONTROLÜN TİPİ VE BOYUTU</vt:lpstr>
      <vt:lpstr>UYGULAMA</vt:lpstr>
      <vt:lpstr>8.4.3 DIŞ TEDARİKÇİ İÇİN BİLGİ</vt:lpstr>
      <vt:lpstr>PowerPoint Sunusu</vt:lpstr>
      <vt:lpstr>UYGULAMA</vt:lpstr>
      <vt:lpstr>8.5.1 ÜRETİM VE HİZMET SUNUMUNUN KONTROLÜ</vt:lpstr>
      <vt:lpstr>PowerPoint Sunusu</vt:lpstr>
      <vt:lpstr>UYGULAMA</vt:lpstr>
      <vt:lpstr>8.5.2 TANIMLAMA VE İZLENEBİLİRLİK</vt:lpstr>
      <vt:lpstr>UYGULAMA</vt:lpstr>
      <vt:lpstr>8.5.3 MÜŞTERİ VEYA DIŞ TEDARİKÇİYE AİT MÜLKİYET</vt:lpstr>
      <vt:lpstr>PowerPoint Sunusu</vt:lpstr>
      <vt:lpstr>UYGULAMA</vt:lpstr>
      <vt:lpstr>8.5.4 MUHAFAZA</vt:lpstr>
      <vt:lpstr>UYGULAMA</vt:lpstr>
      <vt:lpstr>8.5.5 TESLİMAT SONRASI FAALİYETLER</vt:lpstr>
      <vt:lpstr>PowerPoint Sunusu</vt:lpstr>
      <vt:lpstr>8.5.6 DEĞİŞİKLİKLERİN KONTROLÜ</vt:lpstr>
      <vt:lpstr>UYGULAMA</vt:lpstr>
      <vt:lpstr>8.6 ÜRÜN VE HİZMETLERİN PİYASAYA SUNUMU</vt:lpstr>
      <vt:lpstr>8.7 UYGUN OLMAYAN ÇIKTININ KONTROLÜ</vt:lpstr>
      <vt:lpstr>PowerPoint Sunusu</vt:lpstr>
      <vt:lpstr>PowerPoint Sunusu</vt:lpstr>
      <vt:lpstr>9. PERFORMANS DEĞERLENDİRME</vt:lpstr>
      <vt:lpstr>9.1 İZLEME, ÖLÇME, ANALİZ VE DEĞERLENDİRME 9.1.1 GENEL</vt:lpstr>
      <vt:lpstr>PowerPoint Sunusu</vt:lpstr>
      <vt:lpstr>PowerPoint Sunusu</vt:lpstr>
      <vt:lpstr>9.1.2 MÜŞTERİ MEMNUNİYETİ</vt:lpstr>
      <vt:lpstr>9.1.3 ANALİZ VE DEĞERLENDİRME</vt:lpstr>
      <vt:lpstr>9.2 İÇ TETKİK</vt:lpstr>
      <vt:lpstr>PowerPoint Sunusu</vt:lpstr>
      <vt:lpstr>9.3 YÖNETİMİN GÖZDEN GEÇİRMESİ 9.3.1 GENEL </vt:lpstr>
      <vt:lpstr>9.3.2 YÖNETİMİN GÖZDEN GEÇİRMESİ GİRDİLERİ</vt:lpstr>
      <vt:lpstr>9.3.3 YÖNETİMİN GÖZDEN GEÇİRMESİ ÇIKTILARI</vt:lpstr>
      <vt:lpstr>10. İYİLEŞTİRME</vt:lpstr>
      <vt:lpstr>10.1 GENEL</vt:lpstr>
      <vt:lpstr>PowerPoint Sunusu</vt:lpstr>
      <vt:lpstr>PowerPoint Sunusu</vt:lpstr>
      <vt:lpstr>10.2 UYGUNSUZLUK VE DÜZELTİCİ FAALİYET</vt:lpstr>
      <vt:lpstr>PowerPoint Sunusu</vt:lpstr>
      <vt:lpstr>PowerPoint Sunusu</vt:lpstr>
      <vt:lpstr>PowerPoint Sunusu</vt:lpstr>
      <vt:lpstr>10.3 SÜREKLİ İYİLEŞTİRME</vt:lpstr>
      <vt:lpstr>PowerPoint Sunusu</vt:lpstr>
      <vt:lpstr>PowerPoint Sunusu</vt:lpstr>
    </vt:vector>
  </TitlesOfParts>
  <Company>TSE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Bilge IŞIKLAR</dc:creator>
  <cp:lastModifiedBy>pc</cp:lastModifiedBy>
  <cp:revision>975</cp:revision>
  <dcterms:created xsi:type="dcterms:W3CDTF">2015-10-20T12:15:51Z</dcterms:created>
  <dcterms:modified xsi:type="dcterms:W3CDTF">2025-01-13T06:27:44Z</dcterms:modified>
</cp:coreProperties>
</file>